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1.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5.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6.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7.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9" r:id="rId3"/>
    <p:sldMasterId id="2147483678" r:id="rId4"/>
    <p:sldMasterId id="2147483687" r:id="rId5"/>
    <p:sldMasterId id="2147483696" r:id="rId6"/>
    <p:sldMasterId id="2147483705" r:id="rId7"/>
    <p:sldMasterId id="2147483714" r:id="rId8"/>
    <p:sldMasterId id="2147483723" r:id="rId9"/>
    <p:sldMasterId id="2147483732" r:id="rId10"/>
    <p:sldMasterId id="2147483741" r:id="rId11"/>
    <p:sldMasterId id="2147483750" r:id="rId12"/>
    <p:sldMasterId id="2147483759" r:id="rId13"/>
    <p:sldMasterId id="2147483768" r:id="rId14"/>
    <p:sldMasterId id="2147483777" r:id="rId15"/>
    <p:sldMasterId id="2147483786" r:id="rId16"/>
    <p:sldMasterId id="2147483795" r:id="rId17"/>
    <p:sldMasterId id="2147483804" r:id="rId18"/>
  </p:sldMasterIdLst>
  <p:notesMasterIdLst>
    <p:notesMasterId r:id="rId37"/>
  </p:notesMasterIdLst>
  <p:handoutMasterIdLst>
    <p:handoutMasterId r:id="rId38"/>
  </p:handoutMasterIdLst>
  <p:sldIdLst>
    <p:sldId id="648" r:id="rId19"/>
    <p:sldId id="631" r:id="rId20"/>
    <p:sldId id="635" r:id="rId21"/>
    <p:sldId id="636" r:id="rId22"/>
    <p:sldId id="637" r:id="rId23"/>
    <p:sldId id="638" r:id="rId24"/>
    <p:sldId id="647" r:id="rId25"/>
    <p:sldId id="639" r:id="rId26"/>
    <p:sldId id="640" r:id="rId27"/>
    <p:sldId id="641" r:id="rId28"/>
    <p:sldId id="632" r:id="rId29"/>
    <p:sldId id="633" r:id="rId30"/>
    <p:sldId id="642" r:id="rId31"/>
    <p:sldId id="643" r:id="rId32"/>
    <p:sldId id="644" r:id="rId33"/>
    <p:sldId id="646" r:id="rId34"/>
    <p:sldId id="634" r:id="rId35"/>
    <p:sldId id="645" r:id="rId36"/>
  </p:sldIdLst>
  <p:sldSz cx="9144000" cy="6858000" type="screen4x3"/>
  <p:notesSz cx="6783388" cy="9926638"/>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42"/>
    <a:srgbClr val="004C22"/>
    <a:srgbClr val="008E40"/>
    <a:srgbClr val="00A4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autoAdjust="0"/>
  </p:normalViewPr>
  <p:slideViewPr>
    <p:cSldViewPr>
      <p:cViewPr varScale="1">
        <p:scale>
          <a:sx n="131" d="100"/>
          <a:sy n="131" d="100"/>
        </p:scale>
        <p:origin x="15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050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tags" Target="tags/tag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109" cy="498186"/>
          </a:xfrm>
          <a:prstGeom prst="rect">
            <a:avLst/>
          </a:prstGeom>
        </p:spPr>
        <p:txBody>
          <a:bodyPr vert="horz" lIns="92601" tIns="46301" rIns="92601" bIns="46301" rtlCol="0"/>
          <a:lstStyle>
            <a:lvl1pPr algn="l">
              <a:defRPr sz="1200"/>
            </a:lvl1pPr>
          </a:lstStyle>
          <a:p>
            <a:endParaRPr lang="en-AU"/>
          </a:p>
        </p:txBody>
      </p:sp>
      <p:sp>
        <p:nvSpPr>
          <p:cNvPr id="3" name="Date Placeholder 2"/>
          <p:cNvSpPr>
            <a:spLocks noGrp="1"/>
          </p:cNvSpPr>
          <p:nvPr>
            <p:ph type="dt" sz="quarter" idx="1"/>
          </p:nvPr>
        </p:nvSpPr>
        <p:spPr>
          <a:xfrm>
            <a:off x="3841678" y="0"/>
            <a:ext cx="2940109" cy="498186"/>
          </a:xfrm>
          <a:prstGeom prst="rect">
            <a:avLst/>
          </a:prstGeom>
        </p:spPr>
        <p:txBody>
          <a:bodyPr vert="horz" lIns="92601" tIns="46301" rIns="92601" bIns="46301" rtlCol="0"/>
          <a:lstStyle>
            <a:lvl1pPr algn="r">
              <a:defRPr sz="1200"/>
            </a:lvl1pPr>
          </a:lstStyle>
          <a:p>
            <a:fld id="{09BB4FE1-9021-4157-B2F2-FA852DA69DCC}" type="datetimeFigureOut">
              <a:rPr lang="en-AU" smtClean="0"/>
              <a:t>16/2/17</a:t>
            </a:fld>
            <a:endParaRPr lang="en-AU"/>
          </a:p>
        </p:txBody>
      </p:sp>
      <p:sp>
        <p:nvSpPr>
          <p:cNvPr id="4" name="Footer Placeholder 3"/>
          <p:cNvSpPr>
            <a:spLocks noGrp="1"/>
          </p:cNvSpPr>
          <p:nvPr>
            <p:ph type="ftr" sz="quarter" idx="2"/>
          </p:nvPr>
        </p:nvSpPr>
        <p:spPr>
          <a:xfrm>
            <a:off x="0" y="9428452"/>
            <a:ext cx="2940109" cy="498186"/>
          </a:xfrm>
          <a:prstGeom prst="rect">
            <a:avLst/>
          </a:prstGeom>
        </p:spPr>
        <p:txBody>
          <a:bodyPr vert="horz" lIns="92601" tIns="46301" rIns="92601" bIns="46301" rtlCol="0" anchor="b"/>
          <a:lstStyle>
            <a:lvl1pPr algn="l">
              <a:defRPr sz="1200"/>
            </a:lvl1pPr>
          </a:lstStyle>
          <a:p>
            <a:endParaRPr lang="en-AU"/>
          </a:p>
        </p:txBody>
      </p:sp>
      <p:sp>
        <p:nvSpPr>
          <p:cNvPr id="5" name="Slide Number Placeholder 4"/>
          <p:cNvSpPr>
            <a:spLocks noGrp="1"/>
          </p:cNvSpPr>
          <p:nvPr>
            <p:ph type="sldNum" sz="quarter" idx="3"/>
          </p:nvPr>
        </p:nvSpPr>
        <p:spPr>
          <a:xfrm>
            <a:off x="3841678" y="9428452"/>
            <a:ext cx="2940109" cy="498186"/>
          </a:xfrm>
          <a:prstGeom prst="rect">
            <a:avLst/>
          </a:prstGeom>
        </p:spPr>
        <p:txBody>
          <a:bodyPr vert="horz" lIns="92601" tIns="46301" rIns="92601" bIns="46301" rtlCol="0" anchor="b"/>
          <a:lstStyle>
            <a:lvl1pPr algn="r">
              <a:defRPr sz="1200"/>
            </a:lvl1pPr>
          </a:lstStyle>
          <a:p>
            <a:fld id="{45D772D7-8DDD-4C32-83F0-0D9C651485AC}" type="slidenum">
              <a:rPr lang="en-AU" smtClean="0"/>
              <a:t>‹#›</a:t>
            </a:fld>
            <a:endParaRPr lang="en-AU"/>
          </a:p>
        </p:txBody>
      </p:sp>
    </p:spTree>
    <p:extLst>
      <p:ext uri="{BB962C8B-B14F-4D97-AF65-F5344CB8AC3E}">
        <p14:creationId xmlns:p14="http://schemas.microsoft.com/office/powerpoint/2010/main" val="4010085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39468" cy="496332"/>
          </a:xfrm>
          <a:prstGeom prst="rect">
            <a:avLst/>
          </a:prstGeom>
        </p:spPr>
        <p:txBody>
          <a:bodyPr vert="horz" lIns="92601" tIns="46301" rIns="92601" bIns="46301" rtlCol="0"/>
          <a:lstStyle>
            <a:lvl1pPr algn="l">
              <a:defRPr sz="1200"/>
            </a:lvl1pPr>
          </a:lstStyle>
          <a:p>
            <a:endParaRPr lang="en-AU"/>
          </a:p>
        </p:txBody>
      </p:sp>
      <p:sp>
        <p:nvSpPr>
          <p:cNvPr id="3" name="Date Placeholder 2"/>
          <p:cNvSpPr>
            <a:spLocks noGrp="1"/>
          </p:cNvSpPr>
          <p:nvPr>
            <p:ph type="dt" idx="1"/>
          </p:nvPr>
        </p:nvSpPr>
        <p:spPr>
          <a:xfrm>
            <a:off x="3842351" y="0"/>
            <a:ext cx="2939468" cy="496332"/>
          </a:xfrm>
          <a:prstGeom prst="rect">
            <a:avLst/>
          </a:prstGeom>
        </p:spPr>
        <p:txBody>
          <a:bodyPr vert="horz" lIns="92601" tIns="46301" rIns="92601" bIns="46301" rtlCol="0"/>
          <a:lstStyle>
            <a:lvl1pPr algn="r">
              <a:defRPr sz="1200"/>
            </a:lvl1pPr>
          </a:lstStyle>
          <a:p>
            <a:fld id="{22CED936-B6E5-4239-8FB2-7A7331008CCF}" type="datetimeFigureOut">
              <a:rPr lang="en-AU" smtClean="0"/>
              <a:pPr/>
              <a:t>16/2/17</a:t>
            </a:fld>
            <a:endParaRPr lang="en-AU"/>
          </a:p>
        </p:txBody>
      </p:sp>
      <p:sp>
        <p:nvSpPr>
          <p:cNvPr id="4" name="Slide Image Placeholder 3"/>
          <p:cNvSpPr>
            <a:spLocks noGrp="1" noRot="1" noChangeAspect="1"/>
          </p:cNvSpPr>
          <p:nvPr>
            <p:ph type="sldImg" idx="2"/>
          </p:nvPr>
        </p:nvSpPr>
        <p:spPr>
          <a:xfrm>
            <a:off x="911225" y="744538"/>
            <a:ext cx="4960938" cy="3722687"/>
          </a:xfrm>
          <a:prstGeom prst="rect">
            <a:avLst/>
          </a:prstGeom>
          <a:noFill/>
          <a:ln w="12700">
            <a:solidFill>
              <a:prstClr val="black"/>
            </a:solidFill>
          </a:ln>
        </p:spPr>
        <p:txBody>
          <a:bodyPr vert="horz" lIns="92601" tIns="46301" rIns="92601" bIns="46301" rtlCol="0" anchor="ctr"/>
          <a:lstStyle/>
          <a:p>
            <a:endParaRPr lang="en-AU"/>
          </a:p>
        </p:txBody>
      </p:sp>
      <p:sp>
        <p:nvSpPr>
          <p:cNvPr id="5" name="Notes Placeholder 4"/>
          <p:cNvSpPr>
            <a:spLocks noGrp="1"/>
          </p:cNvSpPr>
          <p:nvPr>
            <p:ph type="body" sz="quarter" idx="3"/>
          </p:nvPr>
        </p:nvSpPr>
        <p:spPr>
          <a:xfrm>
            <a:off x="678339" y="4715154"/>
            <a:ext cx="5426710" cy="4466987"/>
          </a:xfrm>
          <a:prstGeom prst="rect">
            <a:avLst/>
          </a:prstGeom>
        </p:spPr>
        <p:txBody>
          <a:bodyPr vert="horz" lIns="92601" tIns="46301" rIns="92601" bIns="4630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428584"/>
            <a:ext cx="2939468" cy="496332"/>
          </a:xfrm>
          <a:prstGeom prst="rect">
            <a:avLst/>
          </a:prstGeom>
        </p:spPr>
        <p:txBody>
          <a:bodyPr vert="horz" lIns="92601" tIns="46301" rIns="92601" bIns="46301" rtlCol="0" anchor="b"/>
          <a:lstStyle>
            <a:lvl1pPr algn="l">
              <a:defRPr sz="1200"/>
            </a:lvl1pPr>
          </a:lstStyle>
          <a:p>
            <a:endParaRPr lang="en-AU"/>
          </a:p>
        </p:txBody>
      </p:sp>
      <p:sp>
        <p:nvSpPr>
          <p:cNvPr id="7" name="Slide Number Placeholder 6"/>
          <p:cNvSpPr>
            <a:spLocks noGrp="1"/>
          </p:cNvSpPr>
          <p:nvPr>
            <p:ph type="sldNum" sz="quarter" idx="5"/>
          </p:nvPr>
        </p:nvSpPr>
        <p:spPr>
          <a:xfrm>
            <a:off x="3842351" y="9428584"/>
            <a:ext cx="2939468" cy="496332"/>
          </a:xfrm>
          <a:prstGeom prst="rect">
            <a:avLst/>
          </a:prstGeom>
        </p:spPr>
        <p:txBody>
          <a:bodyPr vert="horz" lIns="92601" tIns="46301" rIns="92601" bIns="46301" rtlCol="0" anchor="b"/>
          <a:lstStyle>
            <a:lvl1pPr algn="r">
              <a:defRPr sz="1200"/>
            </a:lvl1pPr>
          </a:lstStyle>
          <a:p>
            <a:fld id="{D47A60BD-080D-459E-95B0-5C58EF09E7E3}" type="slidenum">
              <a:rPr lang="en-AU" smtClean="0"/>
              <a:pPr/>
              <a:t>‹#›</a:t>
            </a:fld>
            <a:endParaRPr lang="en-AU"/>
          </a:p>
        </p:txBody>
      </p:sp>
    </p:spTree>
    <p:extLst>
      <p:ext uri="{BB962C8B-B14F-4D97-AF65-F5344CB8AC3E}">
        <p14:creationId xmlns:p14="http://schemas.microsoft.com/office/powerpoint/2010/main" val="144808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3</a:t>
            </a:fld>
            <a:endParaRPr lang="en-AU" altLang="en-US" sz="1200"/>
          </a:p>
        </p:txBody>
      </p:sp>
    </p:spTree>
    <p:extLst>
      <p:ext uri="{BB962C8B-B14F-4D97-AF65-F5344CB8AC3E}">
        <p14:creationId xmlns:p14="http://schemas.microsoft.com/office/powerpoint/2010/main" val="2426854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15</a:t>
            </a:fld>
            <a:endParaRPr lang="en-AU" altLang="en-US" sz="1200"/>
          </a:p>
        </p:txBody>
      </p:sp>
    </p:spTree>
    <p:extLst>
      <p:ext uri="{BB962C8B-B14F-4D97-AF65-F5344CB8AC3E}">
        <p14:creationId xmlns:p14="http://schemas.microsoft.com/office/powerpoint/2010/main" val="232708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4</a:t>
            </a:fld>
            <a:endParaRPr lang="en-AU" altLang="en-US" sz="1200"/>
          </a:p>
        </p:txBody>
      </p:sp>
    </p:spTree>
    <p:extLst>
      <p:ext uri="{BB962C8B-B14F-4D97-AF65-F5344CB8AC3E}">
        <p14:creationId xmlns:p14="http://schemas.microsoft.com/office/powerpoint/2010/main" val="268591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5</a:t>
            </a:fld>
            <a:endParaRPr lang="en-AU" altLang="en-US" sz="1200"/>
          </a:p>
        </p:txBody>
      </p:sp>
    </p:spTree>
    <p:extLst>
      <p:ext uri="{BB962C8B-B14F-4D97-AF65-F5344CB8AC3E}">
        <p14:creationId xmlns:p14="http://schemas.microsoft.com/office/powerpoint/2010/main" val="192127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6</a:t>
            </a:fld>
            <a:endParaRPr lang="en-AU" altLang="en-US" sz="1200"/>
          </a:p>
        </p:txBody>
      </p:sp>
    </p:spTree>
    <p:extLst>
      <p:ext uri="{BB962C8B-B14F-4D97-AF65-F5344CB8AC3E}">
        <p14:creationId xmlns:p14="http://schemas.microsoft.com/office/powerpoint/2010/main" val="95992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8</a:t>
            </a:fld>
            <a:endParaRPr lang="en-AU" altLang="en-US" sz="1200"/>
          </a:p>
        </p:txBody>
      </p:sp>
    </p:spTree>
    <p:extLst>
      <p:ext uri="{BB962C8B-B14F-4D97-AF65-F5344CB8AC3E}">
        <p14:creationId xmlns:p14="http://schemas.microsoft.com/office/powerpoint/2010/main" val="4225044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9</a:t>
            </a:fld>
            <a:endParaRPr lang="en-AU" altLang="en-US" sz="1200"/>
          </a:p>
        </p:txBody>
      </p:sp>
    </p:spTree>
    <p:extLst>
      <p:ext uri="{BB962C8B-B14F-4D97-AF65-F5344CB8AC3E}">
        <p14:creationId xmlns:p14="http://schemas.microsoft.com/office/powerpoint/2010/main" val="228076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10</a:t>
            </a:fld>
            <a:endParaRPr lang="en-AU" altLang="en-US" sz="1200"/>
          </a:p>
        </p:txBody>
      </p:sp>
    </p:spTree>
    <p:extLst>
      <p:ext uri="{BB962C8B-B14F-4D97-AF65-F5344CB8AC3E}">
        <p14:creationId xmlns:p14="http://schemas.microsoft.com/office/powerpoint/2010/main" val="101816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13</a:t>
            </a:fld>
            <a:endParaRPr lang="en-AU" altLang="en-US" sz="1200"/>
          </a:p>
        </p:txBody>
      </p:sp>
    </p:spTree>
    <p:extLst>
      <p:ext uri="{BB962C8B-B14F-4D97-AF65-F5344CB8AC3E}">
        <p14:creationId xmlns:p14="http://schemas.microsoft.com/office/powerpoint/2010/main" val="211408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fld id="{E714B46D-26D3-4C12-B825-2525AE6D8295}" type="slidenum">
              <a:rPr lang="en-AU" altLang="en-US" sz="1200"/>
              <a:pPr eaLnBrk="1" hangingPunct="1"/>
              <a:t>14</a:t>
            </a:fld>
            <a:endParaRPr lang="en-AU" altLang="en-US" sz="1200"/>
          </a:p>
        </p:txBody>
      </p:sp>
    </p:spTree>
    <p:extLst>
      <p:ext uri="{BB962C8B-B14F-4D97-AF65-F5344CB8AC3E}">
        <p14:creationId xmlns:p14="http://schemas.microsoft.com/office/powerpoint/2010/main" val="3571307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7.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 Id="rId2" Type="http://schemas.openxmlformats.org/officeDocument/2006/relationships/image" Target="../media/image7.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7.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7.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7.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 Id="rId2" Type="http://schemas.openxmlformats.org/officeDocument/2006/relationships/image" Target="../media/image7.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7.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7.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7.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 Id="rId2" Type="http://schemas.openxmlformats.org/officeDocument/2006/relationships/image" Target="../media/image7.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6.jpeg"/><Relationship Id="rId3" Type="http://schemas.openxmlformats.org/officeDocument/2006/relationships/image" Target="../media/image5.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a:t>
            </a:r>
            <a:endParaRPr lang="en-GB"/>
          </a:p>
        </p:txBody>
      </p:sp>
      <p:grpSp>
        <p:nvGrpSpPr>
          <p:cNvPr id="7" name="Group 6"/>
          <p:cNvGrpSpPr/>
          <p:nvPr userDrawn="1"/>
        </p:nvGrpSpPr>
        <p:grpSpPr>
          <a:xfrm>
            <a:off x="162039" y="5284768"/>
            <a:ext cx="8253799" cy="1438027"/>
            <a:chOff x="162039" y="5284768"/>
            <a:chExt cx="8253799" cy="1438027"/>
          </a:xfrm>
        </p:grpSpPr>
        <p:pic>
          <p:nvPicPr>
            <p:cNvPr id="8" name="Picture 8" descr="Dementia-Logo Leaves-CMYK.eps"/>
            <p:cNvPicPr>
              <a:picLocks noChangeAspect="1"/>
            </p:cNvPicPr>
            <p:nvPr userDrawn="1"/>
          </p:nvPicPr>
          <p:blipFill>
            <a:blip r:embed="rId2"/>
            <a:srcRect/>
            <a:stretch>
              <a:fillRect/>
            </a:stretch>
          </p:blipFill>
          <p:spPr bwMode="auto">
            <a:xfrm>
              <a:off x="162039" y="5284768"/>
              <a:ext cx="1461221" cy="1438027"/>
            </a:xfrm>
            <a:prstGeom prst="rect">
              <a:avLst/>
            </a:prstGeom>
            <a:noFill/>
            <a:ln w="9525">
              <a:noFill/>
              <a:miter lim="800000"/>
              <a:headEnd/>
              <a:tailEnd/>
            </a:ln>
          </p:spPr>
        </p:pic>
        <p:sp>
          <p:nvSpPr>
            <p:cNvPr id="9" name="TextBox 11"/>
            <p:cNvSpPr txBox="1">
              <a:spLocks noChangeArrowheads="1"/>
            </p:cNvSpPr>
            <p:nvPr userDrawn="1"/>
          </p:nvSpPr>
          <p:spPr bwMode="auto">
            <a:xfrm>
              <a:off x="1475656" y="6112847"/>
              <a:ext cx="1512168" cy="297517"/>
            </a:xfrm>
            <a:prstGeom prst="rect">
              <a:avLst/>
            </a:prstGeom>
            <a:noFill/>
            <a:ln w="9525">
              <a:noFill/>
              <a:miter lim="800000"/>
              <a:headEnd/>
              <a:tailEnd/>
            </a:ln>
          </p:spPr>
          <p:txBody>
            <a:bodyPr wrap="square">
              <a:spAutoFit/>
            </a:bodyPr>
            <a:lstStyle/>
            <a:p>
              <a:pPr algn="r">
                <a:defRPr/>
              </a:pPr>
              <a:r>
                <a:rPr lang="pl-PL" sz="2000" baseline="30000" dirty="0">
                  <a:latin typeface="Arial" pitchFamily="34" charset="0"/>
                  <a:ea typeface="ヒラギノ角ゴ ProN W3" charset="-128"/>
                  <a:cs typeface="Arial" pitchFamily="34" charset="0"/>
                  <a:sym typeface="Gill Sans" charset="0"/>
                </a:rPr>
                <a:t>www.dtsc.com.au</a:t>
              </a:r>
            </a:p>
          </p:txBody>
        </p:sp>
        <p:sp>
          <p:nvSpPr>
            <p:cNvPr id="10" name="TextBox 9"/>
            <p:cNvSpPr txBox="1"/>
            <p:nvPr userDrawn="1"/>
          </p:nvSpPr>
          <p:spPr>
            <a:xfrm>
              <a:off x="1619672" y="6410364"/>
              <a:ext cx="6796166" cy="307777"/>
            </a:xfrm>
            <a:prstGeom prst="rect">
              <a:avLst/>
            </a:prstGeom>
            <a:noFill/>
          </p:spPr>
          <p:txBody>
            <a:bodyPr wrap="square" rtlCol="0">
              <a:spAutoFit/>
            </a:bodyPr>
            <a:lstStyle/>
            <a:p>
              <a:r>
                <a:rPr lang="en-AU" sz="1400" dirty="0" smtClean="0"/>
                <a:t>The Dementia Training Study Centres Program is supported by the Australian Government</a:t>
              </a:r>
              <a:endParaRPr lang="en-AU" sz="1400" dirty="0"/>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1285145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1037035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50904070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5823852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7843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2664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1687871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472814841"/>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1608977"/>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239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a:t>
            </a:r>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99303905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8289423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072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8763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00413362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884672661"/>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64434032"/>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4461254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228842050"/>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831748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54694967"/>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951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3416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66456472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30232652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24175636"/>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0748555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663618175"/>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5645946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3700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33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91890557"/>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5810408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616361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06009348"/>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9397265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238431058"/>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2510256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4119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8563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35866679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1446495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658791128"/>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75932124"/>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8908732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587202937"/>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4107468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328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6556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833676050"/>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41434522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837445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94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92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12637557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016067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00229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331822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99016439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001012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7532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257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7738720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2140719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76476943"/>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78285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3559293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472607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656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163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8842679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9530104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379822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233808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1705892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71395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4255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22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7445093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283362829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3164960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155287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6775776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493298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727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67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a:t>
            </a:r>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7504" y="6381328"/>
            <a:ext cx="2133600" cy="365125"/>
          </a:xfrm>
          <a:prstGeom prst="rect">
            <a:avLst/>
          </a:prstGeom>
        </p:spPr>
        <p:txBody>
          <a:bodyPr/>
          <a:lstStyle/>
          <a:p>
            <a:fld id="{7C1C2139-4186-40C4-82FE-29BFBE9BA13C}"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02609888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38932870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8824823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8502203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83465147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9784481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890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4365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7694739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41575080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a:t>
            </a:r>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107504" y="6381328"/>
            <a:ext cx="2133600" cy="365125"/>
          </a:xfrm>
          <a:prstGeom prst="rect">
            <a:avLst/>
          </a:prstGeom>
        </p:spPr>
        <p:txBody>
          <a:bodyPr/>
          <a:lstStyle/>
          <a:p>
            <a:fld id="{7C1C2139-4186-40C4-82FE-29BFBE9BA13C}"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48123494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2537615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26810013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8835376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193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341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02927443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230447385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41619566"/>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74494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2142" y="6381328"/>
            <a:ext cx="2133600" cy="365125"/>
          </a:xfrm>
          <a:prstGeom prst="rect">
            <a:avLst/>
          </a:prstGeom>
        </p:spPr>
        <p:txBody>
          <a:bodyPr/>
          <a:lstStyle/>
          <a:p>
            <a:fld id="{7C1C2139-4186-40C4-82FE-29BFBE9BA13C}" type="slidenum">
              <a:rPr lang="en-GB" smtClean="0"/>
              <a:pPr/>
              <a:t>‹#›</a:t>
            </a:fld>
            <a:endParaRPr lang="en-GB"/>
          </a:p>
        </p:txBody>
      </p:sp>
      <p:sp>
        <p:nvSpPr>
          <p:cNvPr id="6" name="TextBox 5"/>
          <p:cNvSpPr txBox="1"/>
          <p:nvPr userDrawn="1"/>
        </p:nvSpPr>
        <p:spPr>
          <a:xfrm>
            <a:off x="1619672" y="6410364"/>
            <a:ext cx="6796166" cy="307777"/>
          </a:xfrm>
          <a:prstGeom prst="rect">
            <a:avLst/>
          </a:prstGeom>
          <a:noFill/>
        </p:spPr>
        <p:txBody>
          <a:bodyPr wrap="square" rtlCol="0">
            <a:spAutoFit/>
          </a:bodyPr>
          <a:lstStyle/>
          <a:p>
            <a:r>
              <a:rPr lang="en-AU" sz="1400" dirty="0" smtClean="0"/>
              <a:t>The Dementia Training Study Centres Program is supported by the Australian Government</a:t>
            </a:r>
            <a:endParaRPr lang="en-AU" sz="1400"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0976592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2166554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3921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690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26756305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283029240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80179751"/>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3725637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42414678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70953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1268760"/>
            <a:ext cx="3445222"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
            </a:r>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6102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4144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367170479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349013691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8076208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29034511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145419486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4127185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936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010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t>
            </a:r>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98248138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193898730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12" name="Subtitle 2"/>
          <p:cNvSpPr>
            <a:spLocks noGrp="1"/>
          </p:cNvSpPr>
          <p:nvPr>
            <p:ph type="subTitle" idx="1" hasCustomPrompt="1"/>
          </p:nvPr>
        </p:nvSpPr>
        <p:spPr>
          <a:xfrm>
            <a:off x="539552" y="2132856"/>
            <a:ext cx="8208912" cy="2160000"/>
          </a:xfrm>
          <a:solidFill>
            <a:schemeClr val="bg1"/>
          </a:solidFill>
          <a:effectLst/>
        </p:spPr>
        <p:txBody>
          <a:bodyPr anchor="ctr"/>
          <a:lstStyle>
            <a:lvl1pPr marL="0" indent="0" algn="ctr">
              <a:buNone/>
              <a:defRPr sz="3200" b="0" baseline="0">
                <a:solidFill>
                  <a:srgbClr val="00206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Title</a:t>
            </a:r>
            <a:endParaRPr lang="en-AU"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1880" y="116632"/>
            <a:ext cx="2390401" cy="1920288"/>
          </a:xfrm>
          <a:prstGeom prst="rect">
            <a:avLst/>
          </a:prstGeom>
        </p:spPr>
      </p:pic>
      <p:sp>
        <p:nvSpPr>
          <p:cNvPr id="11" name="TextBox 10"/>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13" name="Group 12"/>
          <p:cNvGrpSpPr/>
          <p:nvPr userDrawn="1"/>
        </p:nvGrpSpPr>
        <p:grpSpPr>
          <a:xfrm>
            <a:off x="-36512" y="4503311"/>
            <a:ext cx="9180512" cy="1661993"/>
            <a:chOff x="-36512" y="4077072"/>
            <a:chExt cx="9180512" cy="1661993"/>
          </a:xfrm>
        </p:grpSpPr>
        <p:sp>
          <p:nvSpPr>
            <p:cNvPr id="14" name="Rectangle 13"/>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17151148"/>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TA mission slide">
    <p:spTree>
      <p:nvGrpSpPr>
        <p:cNvPr id="1" name=""/>
        <p:cNvGrpSpPr/>
        <p:nvPr/>
      </p:nvGrpSpPr>
      <p:grpSpPr>
        <a:xfrm>
          <a:off x="0" y="0"/>
          <a:ext cx="0" cy="0"/>
          <a:chOff x="0" y="0"/>
          <a:chExt cx="0" cy="0"/>
        </a:xfrm>
      </p:grpSpPr>
      <p:sp>
        <p:nvSpPr>
          <p:cNvPr id="2" name="TextBox 1"/>
          <p:cNvSpPr txBox="1"/>
          <p:nvPr userDrawn="1"/>
        </p:nvSpPr>
        <p:spPr>
          <a:xfrm>
            <a:off x="395536" y="2640394"/>
            <a:ext cx="8208912" cy="1569660"/>
          </a:xfrm>
          <a:prstGeom prst="rect">
            <a:avLst/>
          </a:prstGeom>
          <a:noFill/>
        </p:spPr>
        <p:txBody>
          <a:bodyPr wrap="square" rtlCol="0">
            <a:spAutoFit/>
          </a:bodyPr>
          <a:lstStyle/>
          <a:p>
            <a:pPr algn="ctr" eaLnBrk="0" fontAlgn="base" hangingPunct="0">
              <a:spcBef>
                <a:spcPct val="0"/>
              </a:spcBef>
              <a:spcAft>
                <a:spcPct val="0"/>
              </a:spcAft>
            </a:pPr>
            <a:r>
              <a:rPr lang="en-AU" sz="2400" dirty="0" smtClean="0">
                <a:solidFill>
                  <a:srgbClr val="001641"/>
                </a:solidFill>
                <a:cs typeface="Arial" charset="0"/>
              </a:rPr>
              <a:t>DTA provides a national approach to accredited education,</a:t>
            </a:r>
          </a:p>
          <a:p>
            <a:pPr algn="ctr" eaLnBrk="0" fontAlgn="base" hangingPunct="0">
              <a:spcBef>
                <a:spcPct val="0"/>
              </a:spcBef>
              <a:spcAft>
                <a:spcPct val="0"/>
              </a:spcAft>
            </a:pPr>
            <a:r>
              <a:rPr lang="en-AU" sz="2400" dirty="0" smtClean="0">
                <a:solidFill>
                  <a:srgbClr val="001641"/>
                </a:solidFill>
                <a:cs typeface="Arial" charset="0"/>
              </a:rPr>
              <a:t>continued professional development and on-site support</a:t>
            </a:r>
          </a:p>
          <a:p>
            <a:pPr algn="ctr" eaLnBrk="0" fontAlgn="base" hangingPunct="0">
              <a:spcBef>
                <a:spcPct val="0"/>
              </a:spcBef>
              <a:spcAft>
                <a:spcPct val="0"/>
              </a:spcAft>
            </a:pPr>
            <a:r>
              <a:rPr lang="en-AU" sz="2400" dirty="0" smtClean="0">
                <a:solidFill>
                  <a:srgbClr val="001641"/>
                </a:solidFill>
                <a:cs typeface="Arial" charset="0"/>
              </a:rPr>
              <a:t>for health and aged care staff caring</a:t>
            </a:r>
          </a:p>
          <a:p>
            <a:pPr algn="ctr" eaLnBrk="0" fontAlgn="base" hangingPunct="0">
              <a:spcBef>
                <a:spcPct val="0"/>
              </a:spcBef>
              <a:spcAft>
                <a:spcPct val="0"/>
              </a:spcAft>
            </a:pPr>
            <a:r>
              <a:rPr lang="en-AU" sz="2400" dirty="0" smtClean="0">
                <a:solidFill>
                  <a:srgbClr val="001641"/>
                </a:solidFill>
                <a:cs typeface="Arial" charset="0"/>
              </a:rPr>
              <a:t>for people with dementia.</a:t>
            </a:r>
            <a:endParaRPr lang="en-AU" sz="2400" dirty="0">
              <a:solidFill>
                <a:srgbClr val="001641"/>
              </a:solidFill>
              <a:cs typeface="Arial" charset="0"/>
            </a:endParaRP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t="21906" r="8265" b="24964"/>
          <a:stretch/>
        </p:blipFill>
        <p:spPr>
          <a:xfrm>
            <a:off x="2411760" y="404664"/>
            <a:ext cx="4104456" cy="1789168"/>
          </a:xfrm>
          <a:prstGeom prst="rect">
            <a:avLst/>
          </a:prstGeom>
        </p:spPr>
      </p:pic>
      <p:sp>
        <p:nvSpPr>
          <p:cNvPr id="4" name="TextBox 3"/>
          <p:cNvSpPr txBox="1"/>
          <p:nvPr userDrawn="1"/>
        </p:nvSpPr>
        <p:spPr>
          <a:xfrm>
            <a:off x="193271" y="6218148"/>
            <a:ext cx="8795318" cy="523220"/>
          </a:xfrm>
          <a:prstGeom prst="rect">
            <a:avLst/>
          </a:prstGeom>
          <a:noFill/>
        </p:spPr>
        <p:txBody>
          <a:bodyPr wrap="square" rtlCol="0">
            <a:spAutoFit/>
          </a:bodyPr>
          <a:lstStyle/>
          <a:p>
            <a:pPr algn="ctr" eaLnBrk="0" fontAlgn="base" hangingPunct="0">
              <a:spcBef>
                <a:spcPct val="0"/>
              </a:spcBef>
              <a:spcAft>
                <a:spcPct val="0"/>
              </a:spcAft>
            </a:pPr>
            <a:r>
              <a:rPr lang="en-AU" sz="2800" b="1" dirty="0" smtClean="0">
                <a:solidFill>
                  <a:srgbClr val="212165"/>
                </a:solidFill>
              </a:rPr>
              <a:t>www.dementiatrainingaustralia.com.au</a:t>
            </a:r>
            <a:endParaRPr lang="en-AU" sz="2800" b="1" dirty="0">
              <a:solidFill>
                <a:srgbClr val="212165"/>
              </a:solidFill>
            </a:endParaRPr>
          </a:p>
        </p:txBody>
      </p:sp>
      <p:grpSp>
        <p:nvGrpSpPr>
          <p:cNvPr id="5" name="Group 4"/>
          <p:cNvGrpSpPr/>
          <p:nvPr userDrawn="1"/>
        </p:nvGrpSpPr>
        <p:grpSpPr>
          <a:xfrm>
            <a:off x="-36512" y="4503311"/>
            <a:ext cx="9180512" cy="1661993"/>
            <a:chOff x="-36512" y="4077072"/>
            <a:chExt cx="9180512" cy="1661993"/>
          </a:xfrm>
        </p:grpSpPr>
        <p:sp>
          <p:nvSpPr>
            <p:cNvPr id="6" name="Rectangle 5"/>
            <p:cNvSpPr/>
            <p:nvPr/>
          </p:nvSpPr>
          <p:spPr>
            <a:xfrm>
              <a:off x="-36512" y="4077072"/>
              <a:ext cx="9180512" cy="1661993"/>
            </a:xfrm>
            <a:prstGeom prst="rect">
              <a:avLst/>
            </a:prstGeom>
            <a:solidFill>
              <a:srgbClr val="001641"/>
            </a:solidFill>
          </p:spPr>
          <p:txBody>
            <a:bodyPr wrap="square">
              <a:spAutoFit/>
            </a:bodyPr>
            <a:lstStyle/>
            <a:p>
              <a:pPr algn="ctr"/>
              <a:endParaRPr lang="en-AU" sz="1100" dirty="0" smtClean="0">
                <a:solidFill>
                  <a:prstClr val="white"/>
                </a:solidFill>
              </a:endParaRPr>
            </a:p>
            <a:p>
              <a:pPr algn="ctr"/>
              <a:r>
                <a:rPr lang="en-AU" b="1" dirty="0" smtClean="0">
                  <a:solidFill>
                    <a:prstClr val="white"/>
                  </a:solidFill>
                </a:rPr>
                <a:t>Funded by the Australian Government</a:t>
              </a:r>
              <a:endParaRPr lang="en-AU" sz="1400" b="1"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smtClean="0">
                <a:solidFill>
                  <a:prstClr val="white"/>
                </a:solidFill>
              </a:endParaRPr>
            </a:p>
            <a:p>
              <a:pPr algn="ctr"/>
              <a:endParaRPr lang="en-AU" dirty="0">
                <a:solidFill>
                  <a:prstClr val="white"/>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5" y="4607262"/>
              <a:ext cx="7772727" cy="1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1691643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TA 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40100185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TA + UOW 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9104"/>
          <a:stretch/>
        </p:blipFill>
        <p:spPr>
          <a:xfrm>
            <a:off x="8172400" y="6093376"/>
            <a:ext cx="882809" cy="720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8048890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lank - blue">
    <p:bg>
      <p:bgPr>
        <a:solidFill>
          <a:srgbClr val="00164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6225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lank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726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GREEN - blank">
    <p:spTree>
      <p:nvGrpSpPr>
        <p:cNvPr id="1" name=""/>
        <p:cNvGrpSpPr/>
        <p:nvPr/>
      </p:nvGrpSpPr>
      <p:grpSpPr>
        <a:xfrm>
          <a:off x="0" y="0"/>
          <a:ext cx="0" cy="0"/>
          <a:chOff x="0" y="0"/>
          <a:chExt cx="0" cy="0"/>
        </a:xfrm>
      </p:grpSpPr>
      <p:sp>
        <p:nvSpPr>
          <p:cNvPr id="8" name="Rectangle 7"/>
          <p:cNvSpPr/>
          <p:nvPr userDrawn="1"/>
        </p:nvSpPr>
        <p:spPr>
          <a:xfrm rot="5400000">
            <a:off x="1132916" y="-1125700"/>
            <a:ext cx="6886924" cy="9135244"/>
          </a:xfrm>
          <a:prstGeom prst="rect">
            <a:avLst/>
          </a:prstGeom>
          <a:gradFill flip="none" rotWithShape="1">
            <a:gsLst>
              <a:gs pos="0">
                <a:srgbClr val="BAD532"/>
              </a:gs>
              <a:gs pos="100000">
                <a:srgbClr val="00A651"/>
              </a:gs>
            </a:gsLst>
            <a:path path="rect">
              <a:fillToRect t="100000" r="100000"/>
            </a:path>
            <a:tileRect l="-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6114409"/>
            <a:ext cx="624855" cy="626959"/>
          </a:xfrm>
          <a:prstGeom prst="rect">
            <a:avLst/>
          </a:prstGeom>
        </p:spPr>
      </p:pic>
    </p:spTree>
    <p:extLst>
      <p:ext uri="{BB962C8B-B14F-4D97-AF65-F5344CB8AC3E}">
        <p14:creationId xmlns:p14="http://schemas.microsoft.com/office/powerpoint/2010/main" val="248765032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0237E9-D5E7-4432-8218-73B91F090380}"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5" name="Footer Placeholder 4"/>
          <p:cNvSpPr>
            <a:spLocks noGrp="1"/>
          </p:cNvSpPr>
          <p:nvPr>
            <p:ph type="ftr" sz="quarter" idx="11"/>
          </p:nvPr>
        </p:nvSpPr>
        <p:spPr/>
        <p:txBody>
          <a:bodyPr/>
          <a:lstStyle/>
          <a:p>
            <a:endParaRPr lang="en-AU">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fld id="{E45EF220-CDC4-4352-A4AC-F1EEF3029F51}"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7" name="Rectangle 6"/>
          <p:cNvSpPr/>
          <p:nvPr userDrawn="1"/>
        </p:nvSpPr>
        <p:spPr>
          <a:xfrm>
            <a:off x="0" y="0"/>
            <a:ext cx="9144000" cy="692696"/>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8981D"/>
              </a:solidFill>
            </a:endParaRPr>
          </a:p>
        </p:txBody>
      </p:sp>
      <p:sp>
        <p:nvSpPr>
          <p:cNvPr id="9" name="Rectangle 8"/>
          <p:cNvSpPr/>
          <p:nvPr userDrawn="1"/>
        </p:nvSpPr>
        <p:spPr>
          <a:xfrm>
            <a:off x="0" y="6031406"/>
            <a:ext cx="9144000" cy="836712"/>
          </a:xfrm>
          <a:prstGeom prst="rect">
            <a:avLst/>
          </a:prstGeom>
          <a:solidFill>
            <a:srgbClr val="7B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prstClr val="white"/>
              </a:solidFill>
            </a:endParaRPr>
          </a:p>
        </p:txBody>
      </p:sp>
    </p:spTree>
    <p:extLst>
      <p:ext uri="{BB962C8B-B14F-4D97-AF65-F5344CB8AC3E}">
        <p14:creationId xmlns:p14="http://schemas.microsoft.com/office/powerpoint/2010/main" val="4262624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8.xml"/><Relationship Id="rId4" Type="http://schemas.openxmlformats.org/officeDocument/2006/relationships/slideLayout" Target="../slideLayouts/slideLayout79.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9" Type="http://schemas.openxmlformats.org/officeDocument/2006/relationships/theme" Target="../theme/theme10.xml"/><Relationship Id="rId1" Type="http://schemas.openxmlformats.org/officeDocument/2006/relationships/slideLayout" Target="../slideLayouts/slideLayout76.xml"/><Relationship Id="rId2"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theme" Target="../theme/theme11.xml"/><Relationship Id="rId1" Type="http://schemas.openxmlformats.org/officeDocument/2006/relationships/slideLayout" Target="../slideLayouts/slideLayout84.xml"/><Relationship Id="rId2" Type="http://schemas.openxmlformats.org/officeDocument/2006/relationships/slideLayout" Target="../slideLayouts/slideLayout8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theme" Target="../theme/theme12.xml"/><Relationship Id="rId1" Type="http://schemas.openxmlformats.org/officeDocument/2006/relationships/slideLayout" Target="../slideLayouts/slideLayout92.xml"/><Relationship Id="rId2" Type="http://schemas.openxmlformats.org/officeDocument/2006/relationships/slideLayout" Target="../slideLayouts/slideLayout9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theme" Target="../theme/theme13.xml"/><Relationship Id="rId1" Type="http://schemas.openxmlformats.org/officeDocument/2006/relationships/slideLayout" Target="../slideLayouts/slideLayout100.xml"/><Relationship Id="rId2"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theme" Target="../theme/theme14.xml"/><Relationship Id="rId1" Type="http://schemas.openxmlformats.org/officeDocument/2006/relationships/slideLayout" Target="../slideLayouts/slideLayout108.xml"/><Relationship Id="rId2" Type="http://schemas.openxmlformats.org/officeDocument/2006/relationships/slideLayout" Target="../slideLayouts/slideLayout10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theme" Target="../theme/theme15.xml"/><Relationship Id="rId1" Type="http://schemas.openxmlformats.org/officeDocument/2006/relationships/slideLayout" Target="../slideLayouts/slideLayout116.xml"/><Relationship Id="rId2" Type="http://schemas.openxmlformats.org/officeDocument/2006/relationships/slideLayout" Target="../slideLayouts/slideLayout117.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theme" Target="../theme/theme16.xml"/><Relationship Id="rId1" Type="http://schemas.openxmlformats.org/officeDocument/2006/relationships/slideLayout" Target="../slideLayouts/slideLayout124.xml"/><Relationship Id="rId2" Type="http://schemas.openxmlformats.org/officeDocument/2006/relationships/slideLayout" Target="../slideLayouts/slideLayout12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theme" Target="../theme/theme17.xml"/><Relationship Id="rId1" Type="http://schemas.openxmlformats.org/officeDocument/2006/relationships/slideLayout" Target="../slideLayouts/slideLayout132.xml"/><Relationship Id="rId2" Type="http://schemas.openxmlformats.org/officeDocument/2006/relationships/slideLayout" Target="../slideLayouts/slideLayout13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theme" Target="../theme/theme18.xml"/><Relationship Id="rId1" Type="http://schemas.openxmlformats.org/officeDocument/2006/relationships/slideLayout" Target="../slideLayouts/slideLayout140.xml"/><Relationship Id="rId2"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theme" Target="../theme/theme4.xml"/><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theme" Target="../theme/theme5.xml"/><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theme" Target="../theme/theme6.xml"/><Relationship Id="rId1" Type="http://schemas.openxmlformats.org/officeDocument/2006/relationships/slideLayout" Target="../slideLayouts/slideLayout44.xml"/><Relationship Id="rId2"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theme" Target="../theme/theme7.xml"/><Relationship Id="rId1" Type="http://schemas.openxmlformats.org/officeDocument/2006/relationships/slideLayout" Target="../slideLayouts/slideLayout52.xml"/><Relationship Id="rId2"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theme" Target="../theme/theme8.xml"/><Relationship Id="rId1" Type="http://schemas.openxmlformats.org/officeDocument/2006/relationships/slideLayout" Target="../slideLayouts/slideLayout60.xml"/><Relationship Id="rId2"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 Id="rId9" Type="http://schemas.openxmlformats.org/officeDocument/2006/relationships/theme" Target="../theme/theme9.xml"/><Relationship Id="rId1" Type="http://schemas.openxmlformats.org/officeDocument/2006/relationships/slideLayout" Target="../slideLayouts/slideLayout68.xml"/><Relationship Id="rId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660232" y="63813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a:t>
            </a:r>
            <a:endParaRPr lang="en-GB" dirty="0"/>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7092280" y="188639"/>
            <a:ext cx="1979712" cy="1111533"/>
          </a:xfrm>
          <a:prstGeom prst="rect">
            <a:avLst/>
          </a:prstGeom>
        </p:spPr>
      </p:pic>
      <p:pic>
        <p:nvPicPr>
          <p:cNvPr id="9" name="Picture 8" descr="Dementia-Logo Leaves-CMYK.eps"/>
          <p:cNvPicPr>
            <a:picLocks noChangeAspect="1"/>
          </p:cNvPicPr>
          <p:nvPr userDrawn="1"/>
        </p:nvPicPr>
        <p:blipFill>
          <a:blip r:embed="rId14"/>
          <a:srcRect/>
          <a:stretch>
            <a:fillRect/>
          </a:stretch>
        </p:blipFill>
        <p:spPr bwMode="auto">
          <a:xfrm>
            <a:off x="162039" y="5733256"/>
            <a:ext cx="1005499" cy="989539"/>
          </a:xfrm>
          <a:prstGeom prst="rect">
            <a:avLst/>
          </a:prstGeom>
          <a:noFill/>
          <a:ln w="9525">
            <a:noFill/>
            <a:miter lim="800000"/>
            <a:headEnd/>
            <a:tailEnd/>
          </a:ln>
        </p:spPr>
      </p:pic>
      <p:sp>
        <p:nvSpPr>
          <p:cNvPr id="10" name="TextBox 11"/>
          <p:cNvSpPr txBox="1">
            <a:spLocks noChangeArrowheads="1"/>
          </p:cNvSpPr>
          <p:nvPr userDrawn="1"/>
        </p:nvSpPr>
        <p:spPr bwMode="auto">
          <a:xfrm>
            <a:off x="1105573" y="6228025"/>
            <a:ext cx="1028198" cy="215444"/>
          </a:xfrm>
          <a:prstGeom prst="rect">
            <a:avLst/>
          </a:prstGeom>
          <a:noFill/>
          <a:ln w="9525">
            <a:noFill/>
            <a:miter lim="800000"/>
            <a:headEnd/>
            <a:tailEnd/>
          </a:ln>
        </p:spPr>
        <p:txBody>
          <a:bodyPr wrap="square">
            <a:spAutoFit/>
          </a:bodyPr>
          <a:lstStyle/>
          <a:p>
            <a:pPr algn="l">
              <a:defRPr/>
            </a:pPr>
            <a:r>
              <a:rPr lang="pl-PL" sz="1200" baseline="30000" dirty="0">
                <a:latin typeface="Arial" pitchFamily="34" charset="0"/>
                <a:ea typeface="ヒラギノ角ゴ ProN W3" charset="-128"/>
                <a:cs typeface="Arial" pitchFamily="34" charset="0"/>
                <a:sym typeface="Gill Sans" charset="0"/>
              </a:rPr>
              <a:t>www.dtsc.com.au</a:t>
            </a:r>
          </a:p>
        </p:txBody>
      </p:sp>
      <p:sp>
        <p:nvSpPr>
          <p:cNvPr id="11" name="TextBox 10"/>
          <p:cNvSpPr txBox="1"/>
          <p:nvPr userDrawn="1"/>
        </p:nvSpPr>
        <p:spPr>
          <a:xfrm>
            <a:off x="1619672" y="6410364"/>
            <a:ext cx="6796166" cy="307777"/>
          </a:xfrm>
          <a:prstGeom prst="rect">
            <a:avLst/>
          </a:prstGeom>
          <a:noFill/>
        </p:spPr>
        <p:txBody>
          <a:bodyPr wrap="square" rtlCol="0">
            <a:spAutoFit/>
          </a:bodyPr>
          <a:lstStyle/>
          <a:p>
            <a:r>
              <a:rPr lang="en-AU" sz="1400" dirty="0" smtClean="0"/>
              <a:t>The Dementia Training Study Centres Program is supported by the Australian Government</a:t>
            </a:r>
            <a:endParaRPr lang="en-AU" sz="1400" dirty="0"/>
          </a:p>
        </p:txBody>
      </p:sp>
      <p:sp>
        <p:nvSpPr>
          <p:cNvPr id="18" name="TextBox 11"/>
          <p:cNvSpPr txBox="1">
            <a:spLocks noChangeArrowheads="1"/>
          </p:cNvSpPr>
          <p:nvPr userDrawn="1"/>
        </p:nvSpPr>
        <p:spPr bwMode="auto">
          <a:xfrm>
            <a:off x="6983760" y="1038563"/>
            <a:ext cx="2088232" cy="261610"/>
          </a:xfrm>
          <a:prstGeom prst="rect">
            <a:avLst/>
          </a:prstGeom>
          <a:noFill/>
          <a:ln w="9525">
            <a:noFill/>
            <a:miter lim="800000"/>
            <a:headEnd/>
            <a:tailEnd/>
          </a:ln>
        </p:spPr>
        <p:txBody>
          <a:bodyPr wrap="square">
            <a:spAutoFit/>
          </a:bodyPr>
          <a:lstStyle/>
          <a:p>
            <a:pPr algn="l"/>
            <a:r>
              <a:rPr lang="pl-PL" sz="1100" baseline="30000" dirty="0" smtClean="0">
                <a:latin typeface="Arial" pitchFamily="34" charset="0"/>
                <a:cs typeface="Arial" pitchFamily="34" charset="0"/>
              </a:rPr>
              <a:t>NSW / ACT</a:t>
            </a:r>
            <a:r>
              <a:rPr lang="en-AU" sz="1100" baseline="30000" dirty="0" smtClean="0">
                <a:latin typeface="Arial" pitchFamily="34" charset="0"/>
                <a:cs typeface="Arial" pitchFamily="34" charset="0"/>
              </a:rPr>
              <a:t> </a:t>
            </a:r>
            <a:r>
              <a:rPr lang="pl-PL" sz="1100" baseline="30000" dirty="0" smtClean="0">
                <a:latin typeface="Arial" pitchFamily="34" charset="0"/>
                <a:cs typeface="Arial" pitchFamily="34" charset="0"/>
              </a:rPr>
              <a:t>|</a:t>
            </a:r>
            <a:r>
              <a:rPr lang="en-AU" sz="1100" baseline="0" dirty="0" smtClean="0">
                <a:latin typeface="Arial" pitchFamily="34" charset="0"/>
                <a:cs typeface="Arial" pitchFamily="34" charset="0"/>
              </a:rPr>
              <a:t> </a:t>
            </a:r>
            <a:r>
              <a:rPr lang="pl-PL" sz="1100" baseline="30000" dirty="0" smtClean="0">
                <a:latin typeface="Arial" pitchFamily="34" charset="0"/>
                <a:cs typeface="Arial" pitchFamily="34" charset="0"/>
              </a:rPr>
              <a:t>QLD</a:t>
            </a:r>
            <a:r>
              <a:rPr lang="en-AU" sz="1100" baseline="30000" dirty="0" smtClean="0">
                <a:latin typeface="Arial" pitchFamily="34" charset="0"/>
                <a:cs typeface="Arial" pitchFamily="34" charset="0"/>
              </a:rPr>
              <a:t> </a:t>
            </a:r>
            <a:r>
              <a:rPr lang="pl-PL" sz="1100" baseline="30000" dirty="0" smtClean="0">
                <a:latin typeface="Arial" pitchFamily="34" charset="0"/>
                <a:cs typeface="Arial" pitchFamily="34" charset="0"/>
              </a:rPr>
              <a:t>| SA / NT | VIC / TAS</a:t>
            </a:r>
            <a:r>
              <a:rPr lang="en-AU" sz="1100" baseline="30000" dirty="0" smtClean="0">
                <a:latin typeface="Arial" pitchFamily="34" charset="0"/>
                <a:cs typeface="Arial" pitchFamily="34" charset="0"/>
              </a:rPr>
              <a:t> </a:t>
            </a:r>
            <a:r>
              <a:rPr lang="pl-PL" sz="1100" baseline="30000" dirty="0" smtClean="0">
                <a:latin typeface="Arial" pitchFamily="34" charset="0"/>
                <a:cs typeface="Arial" pitchFamily="34" charset="0"/>
              </a:rPr>
              <a:t>| WA</a:t>
            </a:r>
            <a:endParaRPr lang="pl-PL" sz="1100" baseline="300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2567861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84920822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63428201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82226652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4386353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46623807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72413507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7593468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80053011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41126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0865173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6632844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641918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0758518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42582773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8071582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2F6DC86-3D92-476F-837A-E82080DB3C58}" type="datetimeFigureOut">
              <a:rPr lang="en-AU" smtClean="0">
                <a:solidFill>
                  <a:srgbClr val="E7DEC9">
                    <a:shade val="50000"/>
                    <a:satMod val="200000"/>
                  </a:srgbClr>
                </a:solidFill>
              </a:rPr>
              <a:pPr/>
              <a:t>16/2/17</a:t>
            </a:fld>
            <a:endParaRPr lang="en-AU">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AU">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0918A02-4F95-4EA2-A3F5-7426EAA1CAF4}" type="slidenum">
              <a:rPr lang="en-AU" smtClean="0">
                <a:solidFill>
                  <a:srgbClr val="E7DEC9">
                    <a:shade val="50000"/>
                    <a:satMod val="200000"/>
                  </a:srgbClr>
                </a:solidFill>
              </a:rPr>
              <a:pPr/>
              <a:t>‹#›</a:t>
            </a:fld>
            <a:endParaRPr lang="en-AU">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2755874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134.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image" Target="../media/image11.png"/><Relationship Id="rId3"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 Id="rId2" Type="http://schemas.openxmlformats.org/officeDocument/2006/relationships/notesSlide" Target="../notesSlides/notesSlide6.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3568" y="2348880"/>
            <a:ext cx="7772400" cy="1470025"/>
          </a:xfrm>
        </p:spPr>
        <p:txBody>
          <a:bodyPr>
            <a:normAutofit fontScale="90000"/>
          </a:bodyPr>
          <a:lstStyle/>
          <a:p>
            <a:r>
              <a:rPr lang="en-AU" dirty="0" smtClean="0">
                <a:latin typeface="Montserrat" panose="02000505000000020004" pitchFamily="2" charset="0"/>
              </a:rPr>
              <a:t>Advancing practice in the care of people with dementia</a:t>
            </a:r>
            <a:endParaRPr lang="en-AU" dirty="0">
              <a:latin typeface="Montserrat" panose="02000505000000020004" pitchFamily="2" charset="0"/>
            </a:endParaRPr>
          </a:p>
        </p:txBody>
      </p:sp>
    </p:spTree>
    <p:extLst>
      <p:ext uri="{BB962C8B-B14F-4D97-AF65-F5344CB8AC3E}">
        <p14:creationId xmlns:p14="http://schemas.microsoft.com/office/powerpoint/2010/main" val="1648584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468326" y="836712"/>
            <a:ext cx="8229600"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Rephrasing things may help</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Use orientating names/words wherever possible, e.g. “Your daughter Mary”</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Ask them to describe information about a word they cannot find.</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Give clues to a word they cannot find</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Give clear, simple instructions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Use closed questions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Rely on non-verbal cues – voice, touch, movement, body language</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Recognise non-verbal cues from the person to determine emotions</a:t>
            </a:r>
            <a:endParaRPr kumimoji="0" lang="en-AU" sz="2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Title 1"/>
          <p:cNvSpPr txBox="1">
            <a:spLocks/>
          </p:cNvSpPr>
          <p:nvPr/>
        </p:nvSpPr>
        <p:spPr>
          <a:xfrm>
            <a:off x="107504" y="116632"/>
            <a:ext cx="6215688" cy="62105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Strategies for communication </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1328515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Activity</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pic>
        <p:nvPicPr>
          <p:cNvPr id="3" name="Picture 2"/>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411760" y="2924944"/>
            <a:ext cx="4485668" cy="3168000"/>
          </a:xfrm>
          <a:prstGeom prst="rect">
            <a:avLst/>
          </a:prstGeom>
        </p:spPr>
      </p:pic>
      <p:sp>
        <p:nvSpPr>
          <p:cNvPr id="4" name="Content Placeholder 2"/>
          <p:cNvSpPr txBox="1">
            <a:spLocks/>
          </p:cNvSpPr>
          <p:nvPr/>
        </p:nvSpPr>
        <p:spPr>
          <a:xfrm>
            <a:off x="457200" y="1600201"/>
            <a:ext cx="8229600" cy="12527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Discuss other communication strategies you have used in the care of people with dementia.</a:t>
            </a:r>
            <a:endParaRPr kumimoji="0" lang="en-AU" sz="26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3384173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3050"/>
            <a:ext cx="3008313"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smtClean="0">
                <a:ln>
                  <a:noFill/>
                </a:ln>
                <a:solidFill>
                  <a:sysClr val="windowText" lastClr="000000"/>
                </a:solidFill>
                <a:effectLst/>
                <a:uLnTx/>
                <a:uFillTx/>
                <a:latin typeface="Montserrat" panose="02000505000000020004" pitchFamily="2" charset="0"/>
              </a:rPr>
              <a:t>Session 6b</a:t>
            </a:r>
            <a:endParaRPr kumimoji="0" lang="en-AU" sz="36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3" name="Content Placeholder 4"/>
          <p:cNvSpPr txBox="1">
            <a:spLocks/>
          </p:cNvSpPr>
          <p:nvPr/>
        </p:nvSpPr>
        <p:spPr>
          <a:xfrm>
            <a:off x="3585829" y="2026377"/>
            <a:ext cx="5111750" cy="4824535"/>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20000"/>
              </a:spcBef>
              <a:spcAft>
                <a:spcPts val="600"/>
              </a:spcAft>
              <a:buClrTx/>
              <a:buSzTx/>
              <a:buFont typeface="Arial" pitchFamily="34" charset="0"/>
              <a:buNone/>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Learning outcomes: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Understand what is meant by a dementia friendly environment</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Understand how the experience of dementia relates to design</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Understand the principles of good design for dementia care</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Understand how to apply the principles of good design </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Highlight the current controversies and issues in environments and design relating to the care of people with dementia</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Access relevant and evidence-based resources </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Debate the current controversies surrounding creating friendly environments.</a:t>
            </a:r>
            <a:endParaRPr kumimoji="0" lang="en-AU" sz="3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Text Placeholder 5"/>
          <p:cNvSpPr txBox="1">
            <a:spLocks/>
          </p:cNvSpPr>
          <p:nvPr/>
        </p:nvSpPr>
        <p:spPr>
          <a:xfrm>
            <a:off x="457200" y="1435100"/>
            <a:ext cx="3117850" cy="46910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3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Dementia friendly environments</a:t>
            </a:r>
            <a:endParaRPr kumimoji="0" lang="en-AU" sz="3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3878656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7"/>
          <p:cNvSpPr txBox="1">
            <a:spLocks/>
          </p:cNvSpPr>
          <p:nvPr/>
        </p:nvSpPr>
        <p:spPr>
          <a:xfrm>
            <a:off x="169751" y="188640"/>
            <a:ext cx="6392925" cy="5040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Dementia friendly environments</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8"/>
          <p:cNvSpPr txBox="1">
            <a:spLocks/>
          </p:cNvSpPr>
          <p:nvPr/>
        </p:nvSpPr>
        <p:spPr>
          <a:xfrm>
            <a:off x="466480" y="12687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1"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3200" b="0" i="1"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800" b="0" i="1" u="none" strike="noStrike" kern="1200" cap="none" spc="0" normalizeH="0" baseline="0" noProof="0" dirty="0" smtClean="0">
                <a:ln>
                  <a:noFill/>
                </a:ln>
                <a:solidFill>
                  <a:sysClr val="windowText" lastClr="000000"/>
                </a:solidFill>
                <a:effectLst/>
                <a:uLnTx/>
                <a:uFillTx/>
                <a:latin typeface="Montserrat" panose="02000505000000020004" pitchFamily="2" charset="0"/>
              </a:rPr>
              <a:t>A cohesive system of support that recognises the experiences of the person with dementia and best provides assistance for the person to remain engaged in everyday life in a meaningful way                                                          </a:t>
            </a:r>
            <a:r>
              <a:rPr kumimoji="0" lang="en-AU" sz="1600" b="0" i="1" u="none" strike="noStrike" kern="1200" cap="none" spc="0" normalizeH="0" baseline="0" noProof="0" dirty="0" smtClean="0">
                <a:ln>
                  <a:noFill/>
                </a:ln>
                <a:solidFill>
                  <a:sysClr val="windowText" lastClr="000000"/>
                </a:solidFill>
                <a:effectLst/>
                <a:uLnTx/>
                <a:uFillTx/>
                <a:latin typeface="Calibri"/>
                <a:ea typeface="+mn-ea"/>
                <a:cs typeface="+mn-cs"/>
              </a:rPr>
              <a:t>(Davis et al., 2009)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331194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9517" y="116632"/>
            <a:ext cx="4114800"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Design principles</a:t>
            </a:r>
            <a:endParaRPr kumimoji="0" lang="en-AU" sz="28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2"/>
          <p:cNvSpPr txBox="1">
            <a:spLocks/>
          </p:cNvSpPr>
          <p:nvPr/>
        </p:nvSpPr>
        <p:spPr>
          <a:xfrm>
            <a:off x="323528" y="134076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Compensate for disability</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Maximise independence, reinforce personal identity and enhance self-esteem</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Demonstrate care for staff/carers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Be orienting and understandable</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Welcome relatives and the local community</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Control and balance stimuli</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(Fleming, Crookes &amp; Sum, 2008) </a:t>
            </a:r>
            <a:endParaRPr kumimoji="0" lang="en-AU" sz="16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4180585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txBox="1">
            <a:spLocks/>
          </p:cNvSpPr>
          <p:nvPr/>
        </p:nvSpPr>
        <p:spPr>
          <a:xfrm>
            <a:off x="457200" y="1600201"/>
            <a:ext cx="8229600" cy="30529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rgbClr val="002060"/>
                </a:solidFill>
                <a:effectLst/>
                <a:uLnTx/>
                <a:uFillTx/>
                <a:latin typeface="Montserrat" panose="02000505000000020004" pitchFamily="2" charset="0"/>
              </a:rPr>
              <a:t>C</a:t>
            </a:r>
            <a:r>
              <a:rPr kumimoji="0" lang="en-AU" sz="2400" b="0" i="0" u="none" strike="noStrike" kern="1200" cap="none" spc="0" normalizeH="0" baseline="0" noProof="0" dirty="0" smtClean="0">
                <a:ln>
                  <a:noFill/>
                </a:ln>
                <a:solidFill>
                  <a:srgbClr val="FFC000"/>
                </a:solidFill>
                <a:effectLst/>
                <a:uLnTx/>
                <a:uFillTx/>
                <a:latin typeface="Montserrat" panose="02000505000000020004" pitchFamily="2" charset="0"/>
              </a:rPr>
              <a:t>o</a:t>
            </a:r>
            <a:r>
              <a:rPr kumimoji="0" lang="en-AU" sz="2400" b="0" i="0" u="none" strike="noStrike" kern="1200" cap="none" spc="0" normalizeH="0" baseline="0" noProof="0" dirty="0" smtClean="0">
                <a:ln>
                  <a:noFill/>
                </a:ln>
                <a:solidFill>
                  <a:srgbClr val="009242"/>
                </a:solidFill>
                <a:effectLst/>
                <a:uLnTx/>
                <a:uFillTx/>
                <a:latin typeface="Montserrat" panose="02000505000000020004" pitchFamily="2" charset="0"/>
              </a:rPr>
              <a:t>l</a:t>
            </a:r>
            <a:r>
              <a:rPr kumimoji="0" lang="en-AU" sz="2400" b="0" i="0" u="none" strike="noStrike" kern="1200" cap="none" spc="0" normalizeH="0" baseline="0" noProof="0" dirty="0" smtClean="0">
                <a:ln>
                  <a:noFill/>
                </a:ln>
                <a:solidFill>
                  <a:srgbClr val="FF0000"/>
                </a:solidFill>
                <a:effectLst/>
                <a:uLnTx/>
                <a:uFillTx/>
                <a:latin typeface="Montserrat" panose="02000505000000020004" pitchFamily="2" charset="0"/>
              </a:rPr>
              <a:t>o</a:t>
            </a:r>
            <a:r>
              <a:rPr kumimoji="0" lang="en-AU" sz="2400" b="0" i="0" u="none" strike="noStrike" kern="1200" cap="none" spc="0" normalizeH="0" baseline="0" noProof="0" dirty="0" smtClean="0">
                <a:ln>
                  <a:noFill/>
                </a:ln>
                <a:solidFill>
                  <a:srgbClr val="F79646">
                    <a:lumMod val="75000"/>
                  </a:srgbClr>
                </a:solidFill>
                <a:effectLst/>
                <a:uLnTx/>
                <a:uFillTx/>
                <a:latin typeface="Montserrat" panose="02000505000000020004" pitchFamily="2" charset="0"/>
              </a:rPr>
              <a:t>u</a:t>
            </a:r>
            <a:r>
              <a:rPr kumimoji="0" lang="en-AU" sz="2400" b="0" i="0" u="none" strike="noStrike" kern="1200" cap="none" spc="0" normalizeH="0" baseline="0" noProof="0" dirty="0" smtClean="0">
                <a:ln>
                  <a:noFill/>
                </a:ln>
                <a:solidFill>
                  <a:srgbClr val="7030A0"/>
                </a:solidFill>
                <a:effectLst/>
                <a:uLnTx/>
                <a:uFillTx/>
                <a:latin typeface="Montserrat" panose="02000505000000020004" pitchFamily="2" charset="0"/>
              </a:rPr>
              <a:t>r</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Lighting</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Interior surfaces, pattern and texture</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Fixtures and fittings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Furniture and furnishings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Gardens and outside spaces.</a:t>
            </a:r>
            <a:endParaRPr kumimoji="0" lang="en-AU" sz="24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Title 1"/>
          <p:cNvSpPr txBox="1">
            <a:spLocks/>
          </p:cNvSpPr>
          <p:nvPr/>
        </p:nvSpPr>
        <p:spPr>
          <a:xfrm>
            <a:off x="169751" y="188640"/>
            <a:ext cx="245861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Elements</a:t>
            </a:r>
            <a:endParaRPr kumimoji="0" lang="en-AU" sz="28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3881990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168227"/>
            <a:ext cx="8229600" cy="668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Assessing the Environment</a:t>
            </a:r>
            <a:endParaRPr kumimoji="0" lang="en-AU" sz="28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grpSp>
        <p:nvGrpSpPr>
          <p:cNvPr id="3" name="Group 2"/>
          <p:cNvGrpSpPr/>
          <p:nvPr/>
        </p:nvGrpSpPr>
        <p:grpSpPr>
          <a:xfrm>
            <a:off x="683568" y="1209167"/>
            <a:ext cx="4248472" cy="3397301"/>
            <a:chOff x="5270270" y="1492817"/>
            <a:chExt cx="4248472" cy="3397301"/>
          </a:xfrm>
        </p:grpSpPr>
        <p:pic>
          <p:nvPicPr>
            <p:cNvPr id="4" name="Picture 3"/>
            <p:cNvPicPr>
              <a:picLocks noChangeAspect="1"/>
            </p:cNvPicPr>
            <p:nvPr/>
          </p:nvPicPr>
          <p:blipFill rotWithShape="1">
            <a:blip r:embed="rId2"/>
            <a:srcRect l="696" t="6469" r="2889" b="6469"/>
            <a:stretch/>
          </p:blipFill>
          <p:spPr>
            <a:xfrm>
              <a:off x="5414286" y="1852857"/>
              <a:ext cx="4012800" cy="2736000"/>
            </a:xfrm>
            <a:prstGeom prst="rect">
              <a:avLst/>
            </a:prstGeom>
          </p:spPr>
        </p:pic>
        <p:sp>
          <p:nvSpPr>
            <p:cNvPr id="5" name="Rectangle 4"/>
            <p:cNvSpPr/>
            <p:nvPr/>
          </p:nvSpPr>
          <p:spPr>
            <a:xfrm>
              <a:off x="5414286" y="1492817"/>
              <a:ext cx="4104456" cy="360040"/>
            </a:xfrm>
            <a:prstGeom prst="rect">
              <a:avLst/>
            </a:prstGeom>
            <a:solidFill>
              <a:sysClr val="window" lastClr="FFFFFF"/>
            </a:solidFill>
            <a:ln w="25400" cap="flat" cmpd="sng" algn="ctr">
              <a:solidFill>
                <a:srgbClr val="0092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1" i="0" u="none" strike="noStrike" kern="0" cap="none" spc="0" normalizeH="0" baseline="0" noProof="0" dirty="0" smtClean="0">
                  <a:ln>
                    <a:noFill/>
                  </a:ln>
                  <a:solidFill>
                    <a:prstClr val="black"/>
                  </a:solidFill>
                  <a:effectLst/>
                  <a:uLnTx/>
                  <a:uFillTx/>
                  <a:latin typeface="Calibri"/>
                  <a:ea typeface="+mn-ea"/>
                  <a:cs typeface="+mn-cs"/>
                </a:rPr>
                <a:t>Built Environment Assessment Tool- Dementia</a:t>
              </a:r>
            </a:p>
          </p:txBody>
        </p:sp>
        <p:sp>
          <p:nvSpPr>
            <p:cNvPr id="6" name="Rectangle 5"/>
            <p:cNvSpPr/>
            <p:nvPr/>
          </p:nvSpPr>
          <p:spPr>
            <a:xfrm>
              <a:off x="5270270" y="4623226"/>
              <a:ext cx="4104456" cy="266892"/>
            </a:xfrm>
            <a:prstGeom prst="rect">
              <a:avLst/>
            </a:prstGeom>
            <a:solidFill>
              <a:sysClr val="window" lastClr="FFFFFF"/>
            </a:solidFill>
            <a:ln w="25400" cap="flat" cmpd="sng" algn="ctr">
              <a:solidFill>
                <a:srgbClr val="0092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smtClean="0">
                  <a:ln>
                    <a:noFill/>
                  </a:ln>
                  <a:solidFill>
                    <a:prstClr val="black"/>
                  </a:solidFill>
                  <a:effectLst/>
                  <a:uLnTx/>
                  <a:uFillTx/>
                  <a:latin typeface="Calibri"/>
                  <a:ea typeface="+mn-ea"/>
                  <a:cs typeface="+mn-cs"/>
                </a:rPr>
                <a:t>Available as an App through the </a:t>
              </a:r>
              <a:r>
                <a:rPr kumimoji="0" lang="en-AU" sz="1200" b="0" i="0" u="none" strike="noStrike" kern="0" cap="none" spc="0" normalizeH="0" baseline="0" noProof="0" dirty="0" err="1" smtClean="0">
                  <a:ln>
                    <a:noFill/>
                  </a:ln>
                  <a:solidFill>
                    <a:prstClr val="black"/>
                  </a:solidFill>
                  <a:effectLst/>
                  <a:uLnTx/>
                  <a:uFillTx/>
                  <a:latin typeface="Calibri"/>
                  <a:ea typeface="+mn-ea"/>
                  <a:cs typeface="+mn-cs"/>
                </a:rPr>
                <a:t>itunes</a:t>
              </a:r>
              <a:r>
                <a:rPr kumimoji="0" lang="en-AU" sz="1200" b="0" i="0" u="none" strike="noStrike" kern="0" cap="none" spc="0" normalizeH="0" baseline="0" noProof="0" dirty="0" smtClean="0">
                  <a:ln>
                    <a:noFill/>
                  </a:ln>
                  <a:solidFill>
                    <a:prstClr val="black"/>
                  </a:solidFill>
                  <a:effectLst/>
                  <a:uLnTx/>
                  <a:uFillTx/>
                  <a:latin typeface="Calibri"/>
                  <a:ea typeface="+mn-ea"/>
                  <a:cs typeface="+mn-cs"/>
                </a:rPr>
                <a:t> store</a:t>
              </a:r>
            </a:p>
          </p:txBody>
        </p:sp>
      </p:grpSp>
      <p:pic>
        <p:nvPicPr>
          <p:cNvPr id="7" name="Picture 2" descr="http://www.enablingenvironments.com.au/portals/0/skins/201205/image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144" y="2564904"/>
            <a:ext cx="3336952" cy="1116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534136" y="4833871"/>
            <a:ext cx="5232960" cy="1656000"/>
          </a:xfrm>
          <a:prstGeom prst="rect">
            <a:avLst/>
          </a:prstGeom>
        </p:spPr>
      </p:pic>
    </p:spTree>
    <p:extLst>
      <p:ext uri="{BB962C8B-B14F-4D97-AF65-F5344CB8AC3E}">
        <p14:creationId xmlns:p14="http://schemas.microsoft.com/office/powerpoint/2010/main" val="272193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Activity</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5" name="Content Placeholder 2"/>
          <p:cNvSpPr txBox="1">
            <a:spLocks/>
          </p:cNvSpPr>
          <p:nvPr/>
        </p:nvSpPr>
        <p:spPr>
          <a:xfrm>
            <a:off x="457200" y="126876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AU" sz="2400" b="1" i="1" u="none" strike="noStrike" kern="1200" cap="none" spc="0" normalizeH="0" baseline="0" noProof="0" dirty="0" smtClean="0">
                <a:ln>
                  <a:noFill/>
                </a:ln>
                <a:solidFill>
                  <a:sysClr val="windowText" lastClr="000000"/>
                </a:solidFill>
                <a:effectLst/>
                <a:uLnTx/>
                <a:uFillTx/>
                <a:latin typeface="Montserrat" panose="02000505000000020004" pitchFamily="2" charset="0"/>
              </a:rPr>
              <a:t>Case Study: Genevieve’s Experience</a:t>
            </a:r>
          </a:p>
          <a:p>
            <a:pPr marL="514350" marR="0" lvl="0" indent="-514350"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How do staff fit into Genevieve’s ‘starting the day’ routine?</a:t>
            </a:r>
          </a:p>
          <a:p>
            <a:pPr marL="514350" marR="0" lvl="0" indent="-514350"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How does the social environment (philosophy of care) support Genevieve’s experience?</a:t>
            </a:r>
          </a:p>
          <a:p>
            <a:pPr marL="514350" marR="0" lvl="0" indent="-514350"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How does the physical environment support Genevieve’s experience?</a:t>
            </a:r>
          </a:p>
          <a:p>
            <a:pPr marL="514350" marR="0" lvl="0" indent="-514350" algn="l" defTabSz="914400" rtl="0" eaLnBrk="1" fontAlgn="auto" latinLnBrk="0" hangingPunct="1">
              <a:lnSpc>
                <a:spcPct val="100000"/>
              </a:lnSpc>
              <a:spcBef>
                <a:spcPct val="20000"/>
              </a:spcBef>
              <a:spcAft>
                <a:spcPts val="600"/>
              </a:spcAft>
              <a:buClrTx/>
              <a:buSzTx/>
              <a:buFont typeface="+mj-lt"/>
              <a:buAutoNum type="arabicPeriod"/>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What components of the environment might have to change to better support Genevieve as her dementia progresses further?</a:t>
            </a:r>
            <a:endParaRPr kumimoji="0" lang="en-AU" sz="24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86167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70609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Case Study: Genevieve’s Experience</a:t>
            </a:r>
            <a:endParaRPr kumimoji="0" lang="en-AU" sz="28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3" name="Content Placeholder 2"/>
          <p:cNvSpPr txBox="1">
            <a:spLocks/>
          </p:cNvSpPr>
          <p:nvPr/>
        </p:nvSpPr>
        <p:spPr>
          <a:xfrm>
            <a:off x="457200" y="1124744"/>
            <a:ext cx="8229600"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1" i="1" u="none" strike="noStrike" kern="1200" cap="none" spc="0" normalizeH="0" baseline="0" noProof="0" dirty="0" smtClean="0">
                <a:ln>
                  <a:noFill/>
                </a:ln>
                <a:solidFill>
                  <a:sysClr val="windowText" lastClr="000000"/>
                </a:solidFill>
                <a:effectLst/>
                <a:uLnTx/>
                <a:uFillTx/>
                <a:latin typeface="Montserrat" panose="02000505000000020004" pitchFamily="2" charset="0"/>
              </a:rPr>
              <a:t>Take a moment to reflect on Genevieve’s experience of starting the day in the residential care facility in which she now lives…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Snuggled up in her pale yellow thick and fluffy robe, the staff find Genevieve sitting in her comfy armchair by the bedroom window most mornings when they bring in her coffee and toast.  For fifty-three years her husband brought her coffee and toast in bed every morning when he got back from early morning milking. Very seldom did she have to help with the morning milking—she would sit in bed or in the chair by the window and listen to the morning news on the radio and finish her coffee and toast, then she would make breakfast and get the children ready for school. Staff knew how Genevieve liked to start her day. Coffee and toast at the window watching the birds and looking at the garden. Then a quick shower—water is a precious thing, she would say every time. Only Sunday morning before church service was a bath on Genevieve’s agenda. Then she would get dressed and make her way to the kitchen to help wash up the dishes and then often out for a wander round the garden. Staff would slip into the bathroom and get it ready while Genevieve was picking out her clothes. She had a bit of difficulty lately so they had taken to putting only a couple of distinct selections in the front section of the wardrobe—a dress, a cardigan, a blouse, a skirt, one set of underwear and so on. The bathroom was ready…lemon eucalyptus scent her daughter said reminds her of the farm, the towel rack warmer on for the pale yellow towels with tiny embroidered roses in the corner so they were nicely warmed when Genevieve stepped out of the shower.</a:t>
            </a:r>
            <a:r>
              <a:rPr kumimoji="0" lang="en-AU" sz="12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1" i="1"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1" i="1" u="none" strike="noStrike" kern="1200" cap="none" spc="0" normalizeH="0" baseline="0" noProof="0" dirty="0" smtClean="0">
                <a:ln>
                  <a:noFill/>
                </a:ln>
                <a:solidFill>
                  <a:sysClr val="windowText" lastClr="000000"/>
                </a:solidFill>
                <a:effectLst/>
                <a:uLnTx/>
                <a:uFillTx/>
                <a:latin typeface="Montserrat" panose="02000505000000020004" pitchFamily="2" charset="0"/>
              </a:rPr>
              <a:t>Genevieve’s take on the experience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1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There is that nice girl that comes and gives me a hand with that new-fangled shower. I must have my shower now – umm…that sweet smell of the lemon eucalypt coming through on the wind…must be a southwest wind this morning. My towel…there it is – nice and warm. I must sort out that garden today so I’d better have my </a:t>
            </a:r>
            <a:r>
              <a:rPr kumimoji="0" lang="en-AU" sz="1200" b="0" i="0" u="none" strike="noStrike" kern="1200" cap="none" spc="0" normalizeH="0" baseline="0" noProof="0" dirty="0" err="1" smtClean="0">
                <a:ln>
                  <a:noFill/>
                </a:ln>
                <a:solidFill>
                  <a:sysClr val="windowText" lastClr="000000"/>
                </a:solidFill>
                <a:effectLst/>
                <a:uLnTx/>
                <a:uFillTx/>
                <a:latin typeface="Montserrat" panose="02000505000000020004" pitchFamily="2" charset="0"/>
              </a:rPr>
              <a:t>cardi</a:t>
            </a:r>
            <a:r>
              <a:rPr kumimoji="0" lang="en-AU" sz="1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 first thing. I’ll sit here – can you brush my hair? Well there’s a surprise – look who is here in the mirror – Nanna? Have you met my Nanna? Yes she is lovely, you’re quite right. Is the back of my hair all right?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1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353386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457200" y="1435100"/>
            <a:ext cx="3106688" cy="46910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Therapeutic communication</a:t>
            </a:r>
            <a:endParaRPr kumimoji="0" lang="en-AU" sz="28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3" name="Title 3"/>
          <p:cNvSpPr txBox="1">
            <a:spLocks/>
          </p:cNvSpPr>
          <p:nvPr/>
        </p:nvSpPr>
        <p:spPr>
          <a:xfrm>
            <a:off x="457200" y="273050"/>
            <a:ext cx="3008313" cy="116205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36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Session 6a</a:t>
            </a:r>
            <a:endParaRPr kumimoji="0" lang="en-AU" sz="36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4"/>
          <p:cNvSpPr txBox="1">
            <a:spLocks/>
          </p:cNvSpPr>
          <p:nvPr/>
        </p:nvSpPr>
        <p:spPr>
          <a:xfrm>
            <a:off x="3635896" y="1340768"/>
            <a:ext cx="5111750" cy="41044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ct val="20000"/>
              </a:spcBef>
              <a:spcAft>
                <a:spcPts val="600"/>
              </a:spcAft>
              <a:buClrTx/>
              <a:buSzTx/>
              <a:buFont typeface="Arial" pitchFamily="34" charset="0"/>
              <a:buNone/>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Learning outcomes: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Discuss therapeutic techniques in communication with the person with dementia </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Reflect on your own communication style and its impact on the person with dementia</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Assess the patterns of information flow between the health professional and client</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Begin to understand the journey of dementia for the clients </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Apply your knowledge of dementia to an education plan for your clients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Analyse your own reactions to the observed behaviour of your clients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Assess the need for referral for support networks and facilitate client contact with these networks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AU" sz="1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Plan for ongoing assessments and client support for decision-making</a:t>
            </a:r>
            <a:endParaRPr kumimoji="0" lang="en-AU" sz="14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40003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69751" y="188640"/>
            <a:ext cx="8229600"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 </a:t>
            </a: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Communicating with people with dementia</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2"/>
          <p:cNvSpPr txBox="1">
            <a:spLocks/>
          </p:cNvSpPr>
          <p:nvPr/>
        </p:nvSpPr>
        <p:spPr>
          <a:xfrm>
            <a:off x="539552" y="1772816"/>
            <a:ext cx="8229600" cy="226511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Communication: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The exchange of thoughts, messages or information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AU" sz="28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159133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116632"/>
            <a:ext cx="4629200" cy="6429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ysClr val="windowText" lastClr="000000"/>
                </a:solidFill>
                <a:effectLst/>
                <a:uLnTx/>
                <a:uFillTx/>
                <a:latin typeface="Montserrat" panose="02000505000000020004" pitchFamily="2" charset="0"/>
              </a:rPr>
              <a:t>Why we communicate</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2"/>
          <p:cNvSpPr txBox="1">
            <a:spLocks/>
          </p:cNvSpPr>
          <p:nvPr/>
        </p:nvSpPr>
        <p:spPr>
          <a:xfrm>
            <a:off x="480901" y="1340768"/>
            <a:ext cx="8229600" cy="388843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To share information and ideas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To express feelings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To articulate our needs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To meet our needs for social and emotional health</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To control, exert power, manage</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To meet the needs of others</a:t>
            </a:r>
          </a:p>
          <a:p>
            <a:pPr marL="342900" marR="0" lvl="0" indent="-342900" algn="l" defTabSz="914400" rtl="0" eaLnBrk="1" fontAlgn="auto" latinLnBrk="0" hangingPunct="1">
              <a:lnSpc>
                <a:spcPct val="120000"/>
              </a:lnSpc>
              <a:spcBef>
                <a:spcPct val="20000"/>
              </a:spcBef>
              <a:spcAft>
                <a:spcPts val="600"/>
              </a:spcAft>
              <a:buClrTx/>
              <a:buSzTx/>
              <a:buFont typeface="Arial" pitchFamily="34" charset="0"/>
              <a:buChar char="•"/>
              <a:tabLst/>
              <a:defRPr/>
            </a:pPr>
            <a:r>
              <a:rPr kumimoji="0" lang="en-US" sz="36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As a therapeutic tool </a:t>
            </a:r>
          </a:p>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(Adapted from </a:t>
            </a:r>
            <a:r>
              <a:rPr kumimoji="0" lang="en-US" sz="1800" b="0" i="0" u="none" strike="noStrike" kern="1200" cap="none" spc="0" normalizeH="0" baseline="0" noProof="0" dirty="0" err="1" smtClean="0">
                <a:ln>
                  <a:noFill/>
                </a:ln>
                <a:solidFill>
                  <a:sysClr val="windowText" lastClr="000000"/>
                </a:solidFill>
                <a:effectLst/>
                <a:uLnTx/>
                <a:uFillTx/>
                <a:latin typeface="Montserrat" panose="02000505000000020004" pitchFamily="2" charset="0"/>
              </a:rPr>
              <a:t>Piestro</a:t>
            </a:r>
            <a:r>
              <a:rPr kumimoji="0" lang="en-US" sz="1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 and </a:t>
            </a:r>
            <a:r>
              <a:rPr kumimoji="0" lang="en-US" sz="1800" b="0" i="0" u="none" strike="noStrike" kern="1200" cap="none" spc="0" normalizeH="0" baseline="0" noProof="0" dirty="0" err="1" smtClean="0">
                <a:ln>
                  <a:noFill/>
                </a:ln>
                <a:solidFill>
                  <a:sysClr val="windowText" lastClr="000000"/>
                </a:solidFill>
                <a:effectLst/>
                <a:uLnTx/>
                <a:uFillTx/>
                <a:latin typeface="Montserrat" panose="02000505000000020004" pitchFamily="2" charset="0"/>
              </a:rPr>
              <a:t>Ostini</a:t>
            </a:r>
            <a:r>
              <a:rPr kumimoji="0" lang="en-US" sz="18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 2003)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3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4109556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07504" y="116632"/>
            <a:ext cx="4968552"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How we communicate</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2"/>
          <p:cNvSpPr txBox="1">
            <a:spLocks/>
          </p:cNvSpPr>
          <p:nvPr/>
        </p:nvSpPr>
        <p:spPr>
          <a:xfrm>
            <a:off x="395536" y="1556792"/>
            <a:ext cx="822960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Human beings communicate in various ways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One or more of our five senses are involved when we communicate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We use our whole body to communicate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Words, actions, tone of voice, facial expression, language, context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3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3227794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0" y="161622"/>
            <a:ext cx="7714617"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Communication changes in dementia</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2"/>
          <p:cNvSpPr txBox="1">
            <a:spLocks/>
          </p:cNvSpPr>
          <p:nvPr/>
        </p:nvSpPr>
        <p:spPr>
          <a:xfrm>
            <a:off x="539552" y="1196752"/>
            <a:ext cx="8229600" cy="46085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Word finding</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Fluency</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Conversation skills – interrupting, not responding, ignoring other speakers, become self-centred</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Reduced ability to understand and interpret what is being said </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Writing and reading skills altered</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Expression of emotions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Co-existing hearing and vision problems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Mute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3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419512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3543" t="4725" r="7863" b="7076"/>
          <a:stretch/>
        </p:blipFill>
        <p:spPr>
          <a:xfrm>
            <a:off x="2702608" y="2725233"/>
            <a:ext cx="3471440" cy="2592000"/>
          </a:xfrm>
          <a:prstGeom prst="rect">
            <a:avLst/>
          </a:prstGeom>
          <a:ln>
            <a:noFill/>
          </a:ln>
          <a:effectLst>
            <a:softEdge rad="112500"/>
          </a:effectLst>
        </p:spPr>
      </p:pic>
      <p:sp>
        <p:nvSpPr>
          <p:cNvPr id="3" name="Content Placeholder 2"/>
          <p:cNvSpPr txBox="1">
            <a:spLocks/>
          </p:cNvSpPr>
          <p:nvPr/>
        </p:nvSpPr>
        <p:spPr>
          <a:xfrm>
            <a:off x="827584" y="5332334"/>
            <a:ext cx="7581528" cy="9366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The task of the care giver is to interpret what is being communicated</a:t>
            </a:r>
          </a:p>
        </p:txBody>
      </p:sp>
      <p:sp>
        <p:nvSpPr>
          <p:cNvPr id="4" name="Content Placeholder 2"/>
          <p:cNvSpPr txBox="1">
            <a:spLocks/>
          </p:cNvSpPr>
          <p:nvPr/>
        </p:nvSpPr>
        <p:spPr>
          <a:xfrm>
            <a:off x="467544" y="1452836"/>
            <a:ext cx="2592288" cy="168813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2400" dirty="0" smtClean="0">
                <a:solidFill>
                  <a:prstClr val="black"/>
                </a:solidFill>
                <a:latin typeface="Montserrat" panose="02000505000000020004" pitchFamily="2" charset="0"/>
              </a:rPr>
              <a:t>Communication will change from verbal to mostly non-verbal </a:t>
            </a:r>
          </a:p>
        </p:txBody>
      </p:sp>
      <p:sp>
        <p:nvSpPr>
          <p:cNvPr id="5" name="Content Placeholder 2"/>
          <p:cNvSpPr txBox="1">
            <a:spLocks/>
          </p:cNvSpPr>
          <p:nvPr/>
        </p:nvSpPr>
        <p:spPr>
          <a:xfrm>
            <a:off x="6084168" y="1340768"/>
            <a:ext cx="2736304" cy="218961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34" charset="0"/>
              <a:buNone/>
            </a:pPr>
            <a:r>
              <a:rPr lang="en-US" sz="2400" dirty="0" smtClean="0">
                <a:solidFill>
                  <a:prstClr val="black"/>
                </a:solidFill>
                <a:latin typeface="Montserrat" panose="02000505000000020004" pitchFamily="2" charset="0"/>
              </a:rPr>
              <a:t>The person will need to communicate more with behaviour than with words</a:t>
            </a:r>
          </a:p>
        </p:txBody>
      </p:sp>
      <p:sp>
        <p:nvSpPr>
          <p:cNvPr id="6" name="Title 1"/>
          <p:cNvSpPr txBox="1">
            <a:spLocks/>
          </p:cNvSpPr>
          <p:nvPr/>
        </p:nvSpPr>
        <p:spPr>
          <a:xfrm>
            <a:off x="539552" y="116632"/>
            <a:ext cx="7797552" cy="11521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Over-time</a:t>
            </a:r>
            <a:endParaRPr kumimoji="0" lang="en-AU" sz="2800" b="1"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1494024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Rot="1" noChangeArrowheads="1"/>
          </p:cNvSpPr>
          <p:nvPr/>
        </p:nvSpPr>
        <p:spPr>
          <a:xfrm>
            <a:off x="323528" y="764704"/>
            <a:ext cx="8064896" cy="7921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When communicating with people with dementia</a:t>
            </a:r>
            <a:endParaRPr kumimoji="0" lang="en-US"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p:txBody>
      </p:sp>
      <p:sp>
        <p:nvSpPr>
          <p:cNvPr id="4" name="Rectangle 3"/>
          <p:cNvSpPr txBox="1">
            <a:spLocks noRot="1" noChangeArrowheads="1"/>
          </p:cNvSpPr>
          <p:nvPr/>
        </p:nvSpPr>
        <p:spPr>
          <a:xfrm>
            <a:off x="827584" y="2348880"/>
            <a:ext cx="8007350" cy="28795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Always: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Disengage person from their current activity or point of focus </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Re-direct attention to yourself </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Re-engage person</a:t>
            </a:r>
          </a:p>
        </p:txBody>
      </p:sp>
    </p:spTree>
    <p:extLst>
      <p:ext uri="{BB962C8B-B14F-4D97-AF65-F5344CB8AC3E}">
        <p14:creationId xmlns:p14="http://schemas.microsoft.com/office/powerpoint/2010/main" val="136078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51" y="6192322"/>
            <a:ext cx="6223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539552" y="188640"/>
            <a:ext cx="5194920" cy="5620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2800" b="1" i="0" u="none" strike="noStrike" kern="1200" cap="none" spc="0" normalizeH="0" baseline="0" noProof="0" dirty="0" smtClean="0">
                <a:ln>
                  <a:noFill/>
                </a:ln>
                <a:solidFill>
                  <a:sysClr val="windowText" lastClr="000000"/>
                </a:solidFill>
                <a:effectLst/>
                <a:uLnTx/>
                <a:uFillTx/>
                <a:latin typeface="Montserrat" panose="02000505000000020004" pitchFamily="2" charset="0"/>
              </a:rPr>
              <a:t>Your role in communication</a:t>
            </a:r>
            <a:endParaRPr kumimoji="0" lang="en-AU" sz="28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
        <p:nvSpPr>
          <p:cNvPr id="4" name="Content Placeholder 2"/>
          <p:cNvSpPr txBox="1">
            <a:spLocks/>
          </p:cNvSpPr>
          <p:nvPr/>
        </p:nvSpPr>
        <p:spPr>
          <a:xfrm>
            <a:off x="395536" y="1124744"/>
            <a:ext cx="8229600" cy="4421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Be flexible – everyone is different.</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Accept that most of the adjustments have to be made by you</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Be positive and concentrate on the person’s remaining abilities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Maintain the person’s self esteem – feelings and emotions are preserved</a:t>
            </a:r>
            <a:endParaRPr kumimoji="0" lang="en-US"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Learn how to listen to and affirm the person’s feelings</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AU"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Optimise the environment for communication</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rPr>
              <a:t>Ensure the person has access to sensory aids (glasses/hearing aids)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200" b="0" i="0" u="none" strike="noStrike" kern="1200" cap="none" spc="0" normalizeH="0" baseline="0" noProof="0" dirty="0" smtClean="0">
              <a:ln>
                <a:noFill/>
              </a:ln>
              <a:solidFill>
                <a:sysClr val="windowText" lastClr="000000"/>
              </a:solidFill>
              <a:effectLst/>
              <a:uLnTx/>
              <a:uFillTx/>
              <a:latin typeface="Montserrat" panose="02000505000000020004"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AU" sz="2200" b="0" i="0" u="none" strike="noStrike" kern="1200" cap="none" spc="0" normalizeH="0" baseline="0" noProof="0" dirty="0">
              <a:ln>
                <a:noFill/>
              </a:ln>
              <a:solidFill>
                <a:sysClr val="windowText" lastClr="000000"/>
              </a:solidFill>
              <a:effectLst/>
              <a:uLnTx/>
              <a:uFillTx/>
              <a:latin typeface="Montserrat" panose="02000505000000020004" pitchFamily="2" charset="0"/>
            </a:endParaRPr>
          </a:p>
        </p:txBody>
      </p:sp>
    </p:spTree>
    <p:extLst>
      <p:ext uri="{BB962C8B-B14F-4D97-AF65-F5344CB8AC3E}">
        <p14:creationId xmlns:p14="http://schemas.microsoft.com/office/powerpoint/2010/main" val="41177379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286&quot;&gt;&lt;object type=&quot;3&quot; unique_id=&quot;10287&quot;&gt;&lt;property id=&quot;20148&quot; value=&quot;5&quot;/&gt;&lt;property id=&quot;20300&quot; value=&quot;Slide 1 - &amp;quot;Advancing practice in the care of people with dementia&amp;quot;&quot;/&gt;&lt;property id=&quot;20307&quot; value=&quot;648&quot;/&gt;&lt;/object&gt;&lt;object type=&quot;3&quot; unique_id=&quot;10288&quot;&gt;&lt;property id=&quot;20148&quot; value=&quot;5&quot;/&gt;&lt;property id=&quot;20300&quot; value=&quot;Slide 2&quot;/&gt;&lt;property id=&quot;20307&quot; value=&quot;631&quot;/&gt;&lt;/object&gt;&lt;object type=&quot;3&quot; unique_id=&quot;10289&quot;&gt;&lt;property id=&quot;20148&quot; value=&quot;5&quot;/&gt;&lt;property id=&quot;20300&quot; value=&quot;Slide 3&quot;/&gt;&lt;property id=&quot;20307&quot; value=&quot;635&quot;/&gt;&lt;/object&gt;&lt;object type=&quot;3&quot; unique_id=&quot;10290&quot;&gt;&lt;property id=&quot;20148&quot; value=&quot;5&quot;/&gt;&lt;property id=&quot;20300&quot; value=&quot;Slide 4&quot;/&gt;&lt;property id=&quot;20307&quot; value=&quot;636&quot;/&gt;&lt;/object&gt;&lt;object type=&quot;3&quot; unique_id=&quot;10291&quot;&gt;&lt;property id=&quot;20148&quot; value=&quot;5&quot;/&gt;&lt;property id=&quot;20300&quot; value=&quot;Slide 5&quot;/&gt;&lt;property id=&quot;20307&quot; value=&quot;637&quot;/&gt;&lt;/object&gt;&lt;object type=&quot;3&quot; unique_id=&quot;10292&quot;&gt;&lt;property id=&quot;20148&quot; value=&quot;5&quot;/&gt;&lt;property id=&quot;20300&quot; value=&quot;Slide 6&quot;/&gt;&lt;property id=&quot;20307&quot; value=&quot;638&quot;/&gt;&lt;/object&gt;&lt;object type=&quot;3&quot; unique_id=&quot;10293&quot;&gt;&lt;property id=&quot;20148&quot; value=&quot;5&quot;/&gt;&lt;property id=&quot;20300&quot; value=&quot;Slide 7&quot;/&gt;&lt;property id=&quot;20307&quot; value=&quot;647&quot;/&gt;&lt;/object&gt;&lt;object type=&quot;3&quot; unique_id=&quot;10294&quot;&gt;&lt;property id=&quot;20148&quot; value=&quot;5&quot;/&gt;&lt;property id=&quot;20300&quot; value=&quot;Slide 8&quot;/&gt;&lt;property id=&quot;20307&quot; value=&quot;639&quot;/&gt;&lt;/object&gt;&lt;object type=&quot;3&quot; unique_id=&quot;10295&quot;&gt;&lt;property id=&quot;20148&quot; value=&quot;5&quot;/&gt;&lt;property id=&quot;20300&quot; value=&quot;Slide 9&quot;/&gt;&lt;property id=&quot;20307&quot; value=&quot;640&quot;/&gt;&lt;/object&gt;&lt;object type=&quot;3&quot; unique_id=&quot;10296&quot;&gt;&lt;property id=&quot;20148&quot; value=&quot;5&quot;/&gt;&lt;property id=&quot;20300&quot; value=&quot;Slide 10&quot;/&gt;&lt;property id=&quot;20307&quot; value=&quot;641&quot;/&gt;&lt;/object&gt;&lt;object type=&quot;3&quot; unique_id=&quot;10297&quot;&gt;&lt;property id=&quot;20148&quot; value=&quot;5&quot;/&gt;&lt;property id=&quot;20300&quot; value=&quot;Slide 11&quot;/&gt;&lt;property id=&quot;20307&quot; value=&quot;632&quot;/&gt;&lt;/object&gt;&lt;object type=&quot;3&quot; unique_id=&quot;10298&quot;&gt;&lt;property id=&quot;20148&quot; value=&quot;5&quot;/&gt;&lt;property id=&quot;20300&quot; value=&quot;Slide 12&quot;/&gt;&lt;property id=&quot;20307&quot; value=&quot;633&quot;/&gt;&lt;/object&gt;&lt;object type=&quot;3&quot; unique_id=&quot;10299&quot;&gt;&lt;property id=&quot;20148&quot; value=&quot;5&quot;/&gt;&lt;property id=&quot;20300&quot; value=&quot;Slide 13&quot;/&gt;&lt;property id=&quot;20307&quot; value=&quot;642&quot;/&gt;&lt;/object&gt;&lt;object type=&quot;3&quot; unique_id=&quot;10300&quot;&gt;&lt;property id=&quot;20148&quot; value=&quot;5&quot;/&gt;&lt;property id=&quot;20300&quot; value=&quot;Slide 14&quot;/&gt;&lt;property id=&quot;20307&quot; value=&quot;643&quot;/&gt;&lt;/object&gt;&lt;object type=&quot;3&quot; unique_id=&quot;10301&quot;&gt;&lt;property id=&quot;20148&quot; value=&quot;5&quot;/&gt;&lt;property id=&quot;20300&quot; value=&quot;Slide 15&quot;/&gt;&lt;property id=&quot;20307&quot; value=&quot;644&quot;/&gt;&lt;/object&gt;&lt;object type=&quot;3&quot; unique_id=&quot;10302&quot;&gt;&lt;property id=&quot;20148&quot; value=&quot;5&quot;/&gt;&lt;property id=&quot;20300&quot; value=&quot;Slide 16&quot;/&gt;&lt;property id=&quot;20307&quot; value=&quot;646&quot;/&gt;&lt;/object&gt;&lt;object type=&quot;3&quot; unique_id=&quot;10303&quot;&gt;&lt;property id=&quot;20148&quot; value=&quot;5&quot;/&gt;&lt;property id=&quot;20300&quot; value=&quot;Slide 17&quot;/&gt;&lt;property id=&quot;20307&quot; value=&quot;634&quot;/&gt;&lt;/object&gt;&lt;object type=&quot;3&quot; unique_id=&quot;10304&quot;&gt;&lt;property id=&quot;20148&quot; value=&quot;5&quot;/&gt;&lt;property id=&quot;20300&quot; value=&quot;Slide 18&quot;/&gt;&lt;property id=&quot;20307&quot; value=&quot;645&quot;/&gt;&lt;/object&gt;&lt;/object&gt;&lt;object type=&quot;8&quot; unique_id=&quot;10324&quot;&gt;&lt;/object&gt;&lt;/object&gt;&lt;/database&gt;"/>
  <p:tag name="MMPROD_NEXTUNIQUEID" val="10011"/>
  <p:tag name="SECTOMILLISECCONVERTED" val="1"/>
</p:tagLst>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_rels/theme11.xml.rels><?xml version="1.0" encoding="UTF-8" standalone="yes"?>
<Relationships xmlns="http://schemas.openxmlformats.org/package/2006/relationships"><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1" Type="http://schemas.openxmlformats.org/officeDocument/2006/relationships/image" Target="../media/image3.jpeg"/></Relationships>
</file>

<file path=ppt/theme/_rels/theme13.xml.rels><?xml version="1.0" encoding="UTF-8" standalone="yes"?>
<Relationships xmlns="http://schemas.openxmlformats.org/package/2006/relationships"><Relationship Id="rId1" Type="http://schemas.openxmlformats.org/officeDocument/2006/relationships/image" Target="../media/image3.jpeg"/></Relationships>
</file>

<file path=ppt/theme/_rels/theme14.xml.rels><?xml version="1.0" encoding="UTF-8" standalone="yes"?>
<Relationships xmlns="http://schemas.openxmlformats.org/package/2006/relationships"><Relationship Id="rId1" Type="http://schemas.openxmlformats.org/officeDocument/2006/relationships/image" Target="../media/image3.jpeg"/></Relationships>
</file>

<file path=ppt/theme/_rels/theme15.xml.rels><?xml version="1.0" encoding="UTF-8" standalone="yes"?>
<Relationships xmlns="http://schemas.openxmlformats.org/package/2006/relationships"><Relationship Id="rId1" Type="http://schemas.openxmlformats.org/officeDocument/2006/relationships/image" Target="../media/image3.jpeg"/></Relationships>
</file>

<file path=ppt/theme/_rels/theme16.xml.rels><?xml version="1.0" encoding="UTF-8" standalone="yes"?>
<Relationships xmlns="http://schemas.openxmlformats.org/package/2006/relationships"><Relationship Id="rId1" Type="http://schemas.openxmlformats.org/officeDocument/2006/relationships/image" Target="../media/image3.jpeg"/></Relationships>
</file>

<file path=ppt/theme/_rels/theme17.xml.rels><?xml version="1.0" encoding="UTF-8" standalone="yes"?>
<Relationships xmlns="http://schemas.openxmlformats.org/package/2006/relationships"><Relationship Id="rId1" Type="http://schemas.openxmlformats.org/officeDocument/2006/relationships/image" Target="../media/image3.jpeg"/></Relationships>
</file>

<file path=ppt/theme/_rels/theme18.xml.rels><?xml version="1.0" encoding="UTF-8" standalone="yes"?>
<Relationships xmlns="http://schemas.openxmlformats.org/package/2006/relationships"><Relationship Id="rId1"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8.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1.xml><?xml version="1.0" encoding="utf-8"?>
<a:theme xmlns:a="http://schemas.openxmlformats.org/drawingml/2006/main" name="9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2.xml><?xml version="1.0" encoding="utf-8"?>
<a:theme xmlns:a="http://schemas.openxmlformats.org/drawingml/2006/main" name="10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1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4.xml><?xml version="1.0" encoding="utf-8"?>
<a:theme xmlns:a="http://schemas.openxmlformats.org/drawingml/2006/main" name="1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5.xml><?xml version="1.0" encoding="utf-8"?>
<a:theme xmlns:a="http://schemas.openxmlformats.org/drawingml/2006/main" name="1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6.xml><?xml version="1.0" encoding="utf-8"?>
<a:theme xmlns:a="http://schemas.openxmlformats.org/drawingml/2006/main" name="1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7.xml><?xml version="1.0" encoding="utf-8"?>
<a:theme xmlns:a="http://schemas.openxmlformats.org/drawingml/2006/main" name="1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8.xml><?xml version="1.0" encoding="utf-8"?>
<a:theme xmlns:a="http://schemas.openxmlformats.org/drawingml/2006/main" name="1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3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6.xml><?xml version="1.0" encoding="utf-8"?>
<a:theme xmlns:a="http://schemas.openxmlformats.org/drawingml/2006/main" name="4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name="5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8.xml><?xml version="1.0" encoding="utf-8"?>
<a:theme xmlns:a="http://schemas.openxmlformats.org/drawingml/2006/main" name="6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9.xml><?xml version="1.0" encoding="utf-8"?>
<a:theme xmlns:a="http://schemas.openxmlformats.org/drawingml/2006/main" name="7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Arial"/>
        <a:ea typeface=""/>
        <a:cs typeface=""/>
      </a:majorFont>
      <a:minorFont>
        <a:latin typeface="Arial"/>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7200</TotalTime>
  <Words>1191</Words>
  <Application>Microsoft Macintosh PowerPoint</Application>
  <PresentationFormat>On-screen Show (4:3)</PresentationFormat>
  <Paragraphs>125</Paragraphs>
  <Slides>18</Slides>
  <Notes>10</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18</vt:i4>
      </vt:variant>
    </vt:vector>
  </HeadingPairs>
  <TitlesOfParts>
    <vt:vector size="43" baseType="lpstr">
      <vt:lpstr>Arial</vt:lpstr>
      <vt:lpstr>Calibri</vt:lpstr>
      <vt:lpstr>Gill Sans</vt:lpstr>
      <vt:lpstr>Montserrat</vt:lpstr>
      <vt:lpstr>Verdana</vt:lpstr>
      <vt:lpstr>Wingdings 2</vt:lpstr>
      <vt:lpstr>ヒラギノ角ゴ ProN W3</vt:lpstr>
      <vt:lpstr>Office Theme</vt:lpstr>
      <vt:lpstr>Solstice</vt:lpstr>
      <vt:lpstr>1_Solstice</vt:lpstr>
      <vt:lpstr>2_Solstice</vt:lpstr>
      <vt:lpstr>3_Solstice</vt:lpstr>
      <vt:lpstr>4_Solstice</vt:lpstr>
      <vt:lpstr>5_Solstice</vt:lpstr>
      <vt:lpstr>6_Solstice</vt:lpstr>
      <vt:lpstr>7_Solstice</vt:lpstr>
      <vt:lpstr>8_Solstice</vt:lpstr>
      <vt:lpstr>9_Solstice</vt:lpstr>
      <vt:lpstr>10_Solstice</vt:lpstr>
      <vt:lpstr>11_Solstice</vt:lpstr>
      <vt:lpstr>12_Solstice</vt:lpstr>
      <vt:lpstr>13_Solstice</vt:lpstr>
      <vt:lpstr>14_Solstice</vt:lpstr>
      <vt:lpstr>15_Solstice</vt:lpstr>
      <vt:lpstr>16_Solstice</vt:lpstr>
      <vt:lpstr>Advancing practice in the care of people with dementia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 Trobe University</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MMWinbolt</dc:creator>
  <cp:lastModifiedBy>Microsoft Office User</cp:lastModifiedBy>
  <cp:revision>378</cp:revision>
  <cp:lastPrinted>2015-02-24T01:38:10Z</cp:lastPrinted>
  <dcterms:created xsi:type="dcterms:W3CDTF">2014-02-11T23:39:41Z</dcterms:created>
  <dcterms:modified xsi:type="dcterms:W3CDTF">2017-02-16T02:55:58Z</dcterms:modified>
</cp:coreProperties>
</file>