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9" r:id="rId1"/>
  </p:sldMasterIdLst>
  <p:notesMasterIdLst>
    <p:notesMasterId r:id="rId23"/>
  </p:notesMasterIdLst>
  <p:handoutMasterIdLst>
    <p:handoutMasterId r:id="rId24"/>
  </p:handoutMasterIdLst>
  <p:sldIdLst>
    <p:sldId id="275" r:id="rId2"/>
    <p:sldId id="292" r:id="rId3"/>
    <p:sldId id="320" r:id="rId4"/>
    <p:sldId id="258" r:id="rId5"/>
    <p:sldId id="307" r:id="rId6"/>
    <p:sldId id="270" r:id="rId7"/>
    <p:sldId id="306" r:id="rId8"/>
    <p:sldId id="284" r:id="rId9"/>
    <p:sldId id="303" r:id="rId10"/>
    <p:sldId id="308" r:id="rId11"/>
    <p:sldId id="327" r:id="rId12"/>
    <p:sldId id="322" r:id="rId13"/>
    <p:sldId id="326" r:id="rId14"/>
    <p:sldId id="316" r:id="rId15"/>
    <p:sldId id="328" r:id="rId16"/>
    <p:sldId id="325" r:id="rId17"/>
    <p:sldId id="311" r:id="rId18"/>
    <p:sldId id="313" r:id="rId19"/>
    <p:sldId id="317" r:id="rId20"/>
    <p:sldId id="304" r:id="rId21"/>
    <p:sldId id="266" r:id="rId22"/>
  </p:sldIdLst>
  <p:sldSz cx="12192000" cy="6858000"/>
  <p:notesSz cx="6797675" cy="9982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2" autoAdjust="0"/>
    <p:restoredTop sz="94722" autoAdjust="0"/>
  </p:normalViewPr>
  <p:slideViewPr>
    <p:cSldViewPr snapToGrid="0">
      <p:cViewPr varScale="1">
        <p:scale>
          <a:sx n="109" d="100"/>
          <a:sy n="109" d="100"/>
        </p:scale>
        <p:origin x="384" y="108"/>
      </p:cViewPr>
      <p:guideLst>
        <p:guide orient="horz" pos="2160"/>
        <p:guide pos="3840"/>
      </p:guideLst>
    </p:cSldViewPr>
  </p:slideViewPr>
  <p:outlineViewPr>
    <p:cViewPr>
      <p:scale>
        <a:sx n="33" d="100"/>
        <a:sy n="33" d="100"/>
      </p:scale>
      <p:origin x="0" y="-1274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1" d="100"/>
          <a:sy n="91" d="100"/>
        </p:scale>
        <p:origin x="2746" y="75"/>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hyperlink" Target="http://www.aboriginalageingwellresearch.com/"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www.aboriginalageingwellresearch.com/"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D37991-75BE-408D-B6A7-DA8C9EAF2B5E}" type="doc">
      <dgm:prSet loTypeId="urn:microsoft.com/office/officeart/2005/8/layout/radial6" loCatId="relationship" qsTypeId="urn:microsoft.com/office/officeart/2005/8/quickstyle/simple1" qsCatId="simple" csTypeId="urn:microsoft.com/office/officeart/2005/8/colors/colorful1" csCatId="colorful" phldr="1"/>
      <dgm:spPr/>
      <dgm:t>
        <a:bodyPr/>
        <a:lstStyle/>
        <a:p>
          <a:endParaRPr lang="en-GB"/>
        </a:p>
      </dgm:t>
    </dgm:pt>
    <dgm:pt modelId="{F78F0350-E576-4D02-BDBC-CD10EB0EA775}">
      <dgm:prSet phldrT="[Text]" custT="1"/>
      <dgm:spPr/>
      <dgm:t>
        <a:bodyPr/>
        <a:lstStyle/>
        <a:p>
          <a:r>
            <a:rPr lang="en-GB" sz="1800" dirty="0"/>
            <a:t>Barriers to strong inner spirit</a:t>
          </a:r>
        </a:p>
      </dgm:t>
    </dgm:pt>
    <dgm:pt modelId="{32E8F1EF-4CED-4F73-A744-F3903276426C}" type="parTrans" cxnId="{BB649AE4-365B-4FA1-A9DD-4BE72E40EFE2}">
      <dgm:prSet/>
      <dgm:spPr/>
      <dgm:t>
        <a:bodyPr/>
        <a:lstStyle/>
        <a:p>
          <a:endParaRPr lang="en-GB" sz="900"/>
        </a:p>
      </dgm:t>
    </dgm:pt>
    <dgm:pt modelId="{F3A3219E-237E-4897-93F5-E91B4A37B7BE}" type="sibTrans" cxnId="{BB649AE4-365B-4FA1-A9DD-4BE72E40EFE2}">
      <dgm:prSet/>
      <dgm:spPr/>
      <dgm:t>
        <a:bodyPr/>
        <a:lstStyle/>
        <a:p>
          <a:endParaRPr lang="en-GB" sz="900"/>
        </a:p>
      </dgm:t>
    </dgm:pt>
    <dgm:pt modelId="{ACC29533-263D-45B4-8E02-B3C007DED104}">
      <dgm:prSet phldrT="[Text]" custT="1"/>
      <dgm:spPr/>
      <dgm:t>
        <a:bodyPr/>
        <a:lstStyle/>
        <a:p>
          <a:r>
            <a:rPr lang="en-GB" sz="900"/>
            <a:t>racism</a:t>
          </a:r>
        </a:p>
      </dgm:t>
    </dgm:pt>
    <dgm:pt modelId="{19DE77C3-7083-456D-AE9B-A47FDF688619}" type="parTrans" cxnId="{FBA9148B-DBC5-46E6-B90B-2E5F36D6EE91}">
      <dgm:prSet/>
      <dgm:spPr/>
      <dgm:t>
        <a:bodyPr/>
        <a:lstStyle/>
        <a:p>
          <a:endParaRPr lang="en-GB" sz="900"/>
        </a:p>
      </dgm:t>
    </dgm:pt>
    <dgm:pt modelId="{C4E4B6EE-3F74-462A-BE55-C8E09EFFC0DF}" type="sibTrans" cxnId="{FBA9148B-DBC5-46E6-B90B-2E5F36D6EE91}">
      <dgm:prSet/>
      <dgm:spPr/>
      <dgm:t>
        <a:bodyPr/>
        <a:lstStyle/>
        <a:p>
          <a:endParaRPr lang="en-GB" sz="900"/>
        </a:p>
      </dgm:t>
    </dgm:pt>
    <dgm:pt modelId="{7A91A809-DD30-4242-8896-9B6567F02EFA}">
      <dgm:prSet phldrT="[Text]" custT="1"/>
      <dgm:spPr>
        <a:solidFill>
          <a:srgbClr val="FFC000"/>
        </a:solidFill>
      </dgm:spPr>
      <dgm:t>
        <a:bodyPr/>
        <a:lstStyle/>
        <a:p>
          <a:r>
            <a:rPr lang="en-GB" sz="900" dirty="0"/>
            <a:t>Past government policies/  colonisation</a:t>
          </a:r>
        </a:p>
      </dgm:t>
    </dgm:pt>
    <dgm:pt modelId="{FAF6F313-8CFC-4439-B7BA-E6FB49083C04}" type="parTrans" cxnId="{67C62BC3-6602-41FA-A636-DFC71F685B23}">
      <dgm:prSet/>
      <dgm:spPr/>
      <dgm:t>
        <a:bodyPr/>
        <a:lstStyle/>
        <a:p>
          <a:endParaRPr lang="en-GB" sz="900"/>
        </a:p>
      </dgm:t>
    </dgm:pt>
    <dgm:pt modelId="{BB280AFE-C5DF-47A5-81CD-2ADF17B7094B}" type="sibTrans" cxnId="{67C62BC3-6602-41FA-A636-DFC71F685B23}">
      <dgm:prSet/>
      <dgm:spPr/>
      <dgm:t>
        <a:bodyPr/>
        <a:lstStyle/>
        <a:p>
          <a:endParaRPr lang="en-GB" sz="900"/>
        </a:p>
      </dgm:t>
    </dgm:pt>
    <dgm:pt modelId="{5934FB1E-9701-479A-B3F4-D27377DABF2F}">
      <dgm:prSet phldrT="[Text]" custT="1"/>
      <dgm:spPr/>
      <dgm:t>
        <a:bodyPr/>
        <a:lstStyle/>
        <a:p>
          <a:r>
            <a:rPr lang="en-GB" sz="900" dirty="0"/>
            <a:t>poverty</a:t>
          </a:r>
        </a:p>
      </dgm:t>
    </dgm:pt>
    <dgm:pt modelId="{235D94BC-79AA-43F3-8669-60CE51DF5EC0}" type="parTrans" cxnId="{4AD59C9A-F935-46A9-B0F7-8161ACA7C5B3}">
      <dgm:prSet/>
      <dgm:spPr/>
      <dgm:t>
        <a:bodyPr/>
        <a:lstStyle/>
        <a:p>
          <a:endParaRPr lang="en-GB" sz="900"/>
        </a:p>
      </dgm:t>
    </dgm:pt>
    <dgm:pt modelId="{B897B84A-5B28-4B19-934A-D2FDF81299DF}" type="sibTrans" cxnId="{4AD59C9A-F935-46A9-B0F7-8161ACA7C5B3}">
      <dgm:prSet/>
      <dgm:spPr/>
      <dgm:t>
        <a:bodyPr/>
        <a:lstStyle/>
        <a:p>
          <a:endParaRPr lang="en-GB" sz="900"/>
        </a:p>
      </dgm:t>
    </dgm:pt>
    <dgm:pt modelId="{79AB939B-49CF-4D3C-9740-E0AA24ECEE19}">
      <dgm:prSet phldrT="[Text]" custT="1"/>
      <dgm:spPr>
        <a:solidFill>
          <a:schemeClr val="accent3">
            <a:lumMod val="60000"/>
            <a:lumOff val="40000"/>
          </a:schemeClr>
        </a:solidFill>
      </dgm:spPr>
      <dgm:t>
        <a:bodyPr/>
        <a:lstStyle/>
        <a:p>
          <a:r>
            <a:rPr lang="en-GB" sz="900" dirty="0"/>
            <a:t>substance abuse</a:t>
          </a:r>
        </a:p>
      </dgm:t>
    </dgm:pt>
    <dgm:pt modelId="{AF7F006C-C620-4A6D-B6AB-DC63D8BB9F88}" type="parTrans" cxnId="{1C37DD0F-C1AB-4669-AEA8-15C2DD71B7CB}">
      <dgm:prSet/>
      <dgm:spPr/>
      <dgm:t>
        <a:bodyPr/>
        <a:lstStyle/>
        <a:p>
          <a:endParaRPr lang="en-GB" sz="900"/>
        </a:p>
      </dgm:t>
    </dgm:pt>
    <dgm:pt modelId="{478072DA-779C-464F-BF6A-3788B9C0AF28}" type="sibTrans" cxnId="{1C37DD0F-C1AB-4669-AEA8-15C2DD71B7CB}">
      <dgm:prSet/>
      <dgm:spPr/>
      <dgm:t>
        <a:bodyPr/>
        <a:lstStyle/>
        <a:p>
          <a:endParaRPr lang="en-GB" sz="900"/>
        </a:p>
      </dgm:t>
    </dgm:pt>
    <dgm:pt modelId="{DCC88D6D-87CD-4420-A15E-74C736F69D6B}">
      <dgm:prSet phldrT="[Text]" custT="1"/>
      <dgm:spPr/>
      <dgm:t>
        <a:bodyPr/>
        <a:lstStyle/>
        <a:p>
          <a:r>
            <a:rPr lang="en-GB" sz="900" dirty="0"/>
            <a:t>suicide</a:t>
          </a:r>
        </a:p>
      </dgm:t>
    </dgm:pt>
    <dgm:pt modelId="{4E8ED5B1-F51E-4D67-A622-5BDD6BE6ADDF}" type="parTrans" cxnId="{12E6B53C-2455-4E6D-8A5E-82344B411A0A}">
      <dgm:prSet/>
      <dgm:spPr/>
      <dgm:t>
        <a:bodyPr/>
        <a:lstStyle/>
        <a:p>
          <a:endParaRPr lang="en-GB" sz="900"/>
        </a:p>
      </dgm:t>
    </dgm:pt>
    <dgm:pt modelId="{D3393C25-4B71-45D9-8C76-915B95F1ECA8}" type="sibTrans" cxnId="{12E6B53C-2455-4E6D-8A5E-82344B411A0A}">
      <dgm:prSet/>
      <dgm:spPr/>
      <dgm:t>
        <a:bodyPr/>
        <a:lstStyle/>
        <a:p>
          <a:endParaRPr lang="en-GB" sz="900"/>
        </a:p>
      </dgm:t>
    </dgm:pt>
    <dgm:pt modelId="{CB6B442A-9302-44BF-AA69-DE263BD09A08}">
      <dgm:prSet phldrT="[Text]" custT="1"/>
      <dgm:spPr/>
      <dgm:t>
        <a:bodyPr/>
        <a:lstStyle/>
        <a:p>
          <a:r>
            <a:rPr lang="en-GB" sz="900" dirty="0"/>
            <a:t>lack of security</a:t>
          </a:r>
        </a:p>
      </dgm:t>
    </dgm:pt>
    <dgm:pt modelId="{15AEF952-38BD-46EB-B32B-E5A26AF8CE29}" type="parTrans" cxnId="{CFB42257-03F0-48F2-A095-19453D479BA0}">
      <dgm:prSet/>
      <dgm:spPr/>
      <dgm:t>
        <a:bodyPr/>
        <a:lstStyle/>
        <a:p>
          <a:endParaRPr lang="en-GB" sz="900"/>
        </a:p>
      </dgm:t>
    </dgm:pt>
    <dgm:pt modelId="{3B8DA489-38C2-4352-8491-CA7B9F0F6EC1}" type="sibTrans" cxnId="{CFB42257-03F0-48F2-A095-19453D479BA0}">
      <dgm:prSet/>
      <dgm:spPr/>
      <dgm:t>
        <a:bodyPr/>
        <a:lstStyle/>
        <a:p>
          <a:endParaRPr lang="en-GB" sz="900"/>
        </a:p>
      </dgm:t>
    </dgm:pt>
    <dgm:pt modelId="{FCD1F37E-1EC4-40AB-AA0A-AC3A2EABEC59}">
      <dgm:prSet phldrT="[Text]" custT="1"/>
      <dgm:spPr/>
      <dgm:t>
        <a:bodyPr/>
        <a:lstStyle/>
        <a:p>
          <a:r>
            <a:rPr lang="en-GB" sz="900" dirty="0"/>
            <a:t>elder abuse</a:t>
          </a:r>
        </a:p>
      </dgm:t>
    </dgm:pt>
    <dgm:pt modelId="{6BFC96AE-9B38-4F01-AF54-3FC8DC51A8C4}" type="parTrans" cxnId="{30FC93D2-20A8-4313-BF9A-13900BF26449}">
      <dgm:prSet/>
      <dgm:spPr/>
      <dgm:t>
        <a:bodyPr/>
        <a:lstStyle/>
        <a:p>
          <a:endParaRPr lang="en-GB" sz="900"/>
        </a:p>
      </dgm:t>
    </dgm:pt>
    <dgm:pt modelId="{C40FDFCD-B3B2-4E17-83CC-9B15E0FA0EC7}" type="sibTrans" cxnId="{30FC93D2-20A8-4313-BF9A-13900BF26449}">
      <dgm:prSet/>
      <dgm:spPr/>
      <dgm:t>
        <a:bodyPr/>
        <a:lstStyle/>
        <a:p>
          <a:endParaRPr lang="en-GB" sz="900"/>
        </a:p>
      </dgm:t>
    </dgm:pt>
    <dgm:pt modelId="{13157B6B-89FC-45E7-A46D-DA679CC95F9E}">
      <dgm:prSet phldrT="[Text]" custT="1"/>
      <dgm:spPr>
        <a:solidFill>
          <a:srgbClr val="92D050"/>
        </a:solidFill>
      </dgm:spPr>
      <dgm:t>
        <a:bodyPr/>
        <a:lstStyle/>
        <a:p>
          <a:r>
            <a:rPr lang="en-GB" sz="900" dirty="0"/>
            <a:t>carer strain</a:t>
          </a:r>
        </a:p>
      </dgm:t>
    </dgm:pt>
    <dgm:pt modelId="{99D4C780-EDA5-4C98-8DB3-4DC6880718D5}" type="parTrans" cxnId="{D9F80D41-A703-4BC7-AF21-069C3575039B}">
      <dgm:prSet/>
      <dgm:spPr/>
      <dgm:t>
        <a:bodyPr/>
        <a:lstStyle/>
        <a:p>
          <a:endParaRPr lang="en-GB" sz="900"/>
        </a:p>
      </dgm:t>
    </dgm:pt>
    <dgm:pt modelId="{55DEE27B-F604-4ABE-BDEF-061D7AD7BFA8}" type="sibTrans" cxnId="{D9F80D41-A703-4BC7-AF21-069C3575039B}">
      <dgm:prSet/>
      <dgm:spPr/>
      <dgm:t>
        <a:bodyPr/>
        <a:lstStyle/>
        <a:p>
          <a:endParaRPr lang="en-GB" sz="900"/>
        </a:p>
      </dgm:t>
    </dgm:pt>
    <dgm:pt modelId="{AF601697-A54D-4127-ADA2-08A40BCE9D2A}">
      <dgm:prSet custT="1"/>
      <dgm:spPr/>
      <dgm:t>
        <a:bodyPr/>
        <a:lstStyle/>
        <a:p>
          <a:r>
            <a:rPr lang="en-AU" sz="900" dirty="0"/>
            <a:t>Lack of culturally responsive services</a:t>
          </a:r>
        </a:p>
      </dgm:t>
    </dgm:pt>
    <dgm:pt modelId="{3C0A57FB-0842-4CE0-8286-8D84D74F2DCC}" type="parTrans" cxnId="{9DAB6B35-A50F-446F-9158-7CFB0AC2A1D7}">
      <dgm:prSet/>
      <dgm:spPr/>
      <dgm:t>
        <a:bodyPr/>
        <a:lstStyle/>
        <a:p>
          <a:endParaRPr lang="en-AU" sz="900"/>
        </a:p>
      </dgm:t>
    </dgm:pt>
    <dgm:pt modelId="{B1AD9118-FCD4-43EB-88AA-102EE6840EE9}" type="sibTrans" cxnId="{9DAB6B35-A50F-446F-9158-7CFB0AC2A1D7}">
      <dgm:prSet/>
      <dgm:spPr/>
      <dgm:t>
        <a:bodyPr/>
        <a:lstStyle/>
        <a:p>
          <a:endParaRPr lang="en-AU" sz="900"/>
        </a:p>
      </dgm:t>
    </dgm:pt>
    <dgm:pt modelId="{463642FC-63AD-47C5-953D-E3737A8D4C52}">
      <dgm:prSet custT="1"/>
      <dgm:spPr/>
      <dgm:t>
        <a:bodyPr/>
        <a:lstStyle/>
        <a:p>
          <a:r>
            <a:rPr lang="en-AU" sz="900" dirty="0"/>
            <a:t>Lack of respect</a:t>
          </a:r>
        </a:p>
      </dgm:t>
    </dgm:pt>
    <dgm:pt modelId="{CE2D986A-BCB6-40B0-A381-9DFC6A3749BB}" type="parTrans" cxnId="{CF432768-5C7E-42F5-946F-4D8556129A49}">
      <dgm:prSet/>
      <dgm:spPr/>
      <dgm:t>
        <a:bodyPr/>
        <a:lstStyle/>
        <a:p>
          <a:endParaRPr lang="en-AU" sz="900"/>
        </a:p>
      </dgm:t>
    </dgm:pt>
    <dgm:pt modelId="{25194D39-520B-4D49-9099-886ADC4D6A76}" type="sibTrans" cxnId="{CF432768-5C7E-42F5-946F-4D8556129A49}">
      <dgm:prSet/>
      <dgm:spPr/>
      <dgm:t>
        <a:bodyPr/>
        <a:lstStyle/>
        <a:p>
          <a:endParaRPr lang="en-AU" sz="900"/>
        </a:p>
      </dgm:t>
    </dgm:pt>
    <dgm:pt modelId="{482E21C5-15D5-4EE4-BD34-26C56A169C0B}">
      <dgm:prSet custT="1"/>
      <dgm:spPr/>
      <dgm:t>
        <a:bodyPr/>
        <a:lstStyle/>
        <a:p>
          <a:r>
            <a:rPr lang="en-AU" sz="900" dirty="0"/>
            <a:t>Housing issues</a:t>
          </a:r>
        </a:p>
      </dgm:t>
    </dgm:pt>
    <dgm:pt modelId="{7109A9DA-A753-4ED7-B8A4-02A4712A5FC6}" type="parTrans" cxnId="{66F97992-6BD0-4B9A-9CE3-E6D598542840}">
      <dgm:prSet/>
      <dgm:spPr/>
      <dgm:t>
        <a:bodyPr/>
        <a:lstStyle/>
        <a:p>
          <a:endParaRPr lang="en-AU" sz="900"/>
        </a:p>
      </dgm:t>
    </dgm:pt>
    <dgm:pt modelId="{34ACE111-82AF-4E0B-B90C-043A6E1B1D68}" type="sibTrans" cxnId="{66F97992-6BD0-4B9A-9CE3-E6D598542840}">
      <dgm:prSet/>
      <dgm:spPr/>
      <dgm:t>
        <a:bodyPr/>
        <a:lstStyle/>
        <a:p>
          <a:endParaRPr lang="en-AU" sz="900"/>
        </a:p>
      </dgm:t>
    </dgm:pt>
    <dgm:pt modelId="{21F9E09D-CD0E-40AB-BDF7-8F0B5C24CFF8}" type="pres">
      <dgm:prSet presAssocID="{BFD37991-75BE-408D-B6A7-DA8C9EAF2B5E}" presName="Name0" presStyleCnt="0">
        <dgm:presLayoutVars>
          <dgm:chMax val="1"/>
          <dgm:dir/>
          <dgm:animLvl val="ctr"/>
          <dgm:resizeHandles val="exact"/>
        </dgm:presLayoutVars>
      </dgm:prSet>
      <dgm:spPr/>
      <dgm:t>
        <a:bodyPr/>
        <a:lstStyle/>
        <a:p>
          <a:endParaRPr lang="en-US"/>
        </a:p>
      </dgm:t>
    </dgm:pt>
    <dgm:pt modelId="{01BFD5B8-07FF-494D-96CE-FF923CBC2770}" type="pres">
      <dgm:prSet presAssocID="{F78F0350-E576-4D02-BDBC-CD10EB0EA775}" presName="centerShape" presStyleLbl="node0" presStyleIdx="0" presStyleCnt="1" custScaleX="140938" custScaleY="138919"/>
      <dgm:spPr/>
      <dgm:t>
        <a:bodyPr/>
        <a:lstStyle/>
        <a:p>
          <a:endParaRPr lang="en-US"/>
        </a:p>
      </dgm:t>
    </dgm:pt>
    <dgm:pt modelId="{9CCA910B-C568-4333-95C1-76E896E61785}" type="pres">
      <dgm:prSet presAssocID="{ACC29533-263D-45B4-8E02-B3C007DED104}" presName="node" presStyleLbl="node1" presStyleIdx="0" presStyleCnt="11">
        <dgm:presLayoutVars>
          <dgm:bulletEnabled val="1"/>
        </dgm:presLayoutVars>
      </dgm:prSet>
      <dgm:spPr/>
      <dgm:t>
        <a:bodyPr/>
        <a:lstStyle/>
        <a:p>
          <a:endParaRPr lang="en-US"/>
        </a:p>
      </dgm:t>
    </dgm:pt>
    <dgm:pt modelId="{CB13E8E3-36CB-4250-8C95-0ED6E42D3483}" type="pres">
      <dgm:prSet presAssocID="{ACC29533-263D-45B4-8E02-B3C007DED104}" presName="dummy" presStyleCnt="0"/>
      <dgm:spPr/>
    </dgm:pt>
    <dgm:pt modelId="{1C2C4E86-31C9-4CC9-B422-C2F6F22DA4DE}" type="pres">
      <dgm:prSet presAssocID="{C4E4B6EE-3F74-462A-BE55-C8E09EFFC0DF}" presName="sibTrans" presStyleLbl="sibTrans2D1" presStyleIdx="0" presStyleCnt="11"/>
      <dgm:spPr/>
      <dgm:t>
        <a:bodyPr/>
        <a:lstStyle/>
        <a:p>
          <a:endParaRPr lang="en-US"/>
        </a:p>
      </dgm:t>
    </dgm:pt>
    <dgm:pt modelId="{9489A687-E10D-4ED1-9E1E-8AACAC5AED13}" type="pres">
      <dgm:prSet presAssocID="{7A91A809-DD30-4242-8896-9B6567F02EFA}" presName="node" presStyleLbl="node1" presStyleIdx="1" presStyleCnt="11" custScaleX="116967" custScaleY="109883">
        <dgm:presLayoutVars>
          <dgm:bulletEnabled val="1"/>
        </dgm:presLayoutVars>
      </dgm:prSet>
      <dgm:spPr/>
      <dgm:t>
        <a:bodyPr/>
        <a:lstStyle/>
        <a:p>
          <a:endParaRPr lang="en-US"/>
        </a:p>
      </dgm:t>
    </dgm:pt>
    <dgm:pt modelId="{1846EEC6-9DBC-4630-A9E6-29646A6FAAD9}" type="pres">
      <dgm:prSet presAssocID="{7A91A809-DD30-4242-8896-9B6567F02EFA}" presName="dummy" presStyleCnt="0"/>
      <dgm:spPr/>
    </dgm:pt>
    <dgm:pt modelId="{C812FC28-61C4-4946-BD34-7EB88B4839B9}" type="pres">
      <dgm:prSet presAssocID="{BB280AFE-C5DF-47A5-81CD-2ADF17B7094B}" presName="sibTrans" presStyleLbl="sibTrans2D1" presStyleIdx="1" presStyleCnt="11"/>
      <dgm:spPr/>
      <dgm:t>
        <a:bodyPr/>
        <a:lstStyle/>
        <a:p>
          <a:endParaRPr lang="en-US"/>
        </a:p>
      </dgm:t>
    </dgm:pt>
    <dgm:pt modelId="{2C92AA5E-2161-4E38-8D99-F0B008707EFA}" type="pres">
      <dgm:prSet presAssocID="{5934FB1E-9701-479A-B3F4-D27377DABF2F}" presName="node" presStyleLbl="node1" presStyleIdx="2" presStyleCnt="11">
        <dgm:presLayoutVars>
          <dgm:bulletEnabled val="1"/>
        </dgm:presLayoutVars>
      </dgm:prSet>
      <dgm:spPr/>
      <dgm:t>
        <a:bodyPr/>
        <a:lstStyle/>
        <a:p>
          <a:endParaRPr lang="en-US"/>
        </a:p>
      </dgm:t>
    </dgm:pt>
    <dgm:pt modelId="{6D197AED-DB09-4171-AAD9-D178028B22C7}" type="pres">
      <dgm:prSet presAssocID="{5934FB1E-9701-479A-B3F4-D27377DABF2F}" presName="dummy" presStyleCnt="0"/>
      <dgm:spPr/>
    </dgm:pt>
    <dgm:pt modelId="{2E78EF6F-4225-4C14-B289-02D0B4E503F7}" type="pres">
      <dgm:prSet presAssocID="{B897B84A-5B28-4B19-934A-D2FDF81299DF}" presName="sibTrans" presStyleLbl="sibTrans2D1" presStyleIdx="2" presStyleCnt="11"/>
      <dgm:spPr/>
      <dgm:t>
        <a:bodyPr/>
        <a:lstStyle/>
        <a:p>
          <a:endParaRPr lang="en-US"/>
        </a:p>
      </dgm:t>
    </dgm:pt>
    <dgm:pt modelId="{700EF4B7-7108-4D54-BB85-1959E3C61F4E}" type="pres">
      <dgm:prSet presAssocID="{482E21C5-15D5-4EE4-BD34-26C56A169C0B}" presName="node" presStyleLbl="node1" presStyleIdx="3" presStyleCnt="11">
        <dgm:presLayoutVars>
          <dgm:bulletEnabled val="1"/>
        </dgm:presLayoutVars>
      </dgm:prSet>
      <dgm:spPr/>
      <dgm:t>
        <a:bodyPr/>
        <a:lstStyle/>
        <a:p>
          <a:endParaRPr lang="en-US"/>
        </a:p>
      </dgm:t>
    </dgm:pt>
    <dgm:pt modelId="{AE5F07A9-7DAC-4754-B451-AAADE4727970}" type="pres">
      <dgm:prSet presAssocID="{482E21C5-15D5-4EE4-BD34-26C56A169C0B}" presName="dummy" presStyleCnt="0"/>
      <dgm:spPr/>
    </dgm:pt>
    <dgm:pt modelId="{DB8CEF21-EBAF-4B4C-8C21-1DB9DEB66A62}" type="pres">
      <dgm:prSet presAssocID="{34ACE111-82AF-4E0B-B90C-043A6E1B1D68}" presName="sibTrans" presStyleLbl="sibTrans2D1" presStyleIdx="3" presStyleCnt="11"/>
      <dgm:spPr/>
      <dgm:t>
        <a:bodyPr/>
        <a:lstStyle/>
        <a:p>
          <a:endParaRPr lang="en-US"/>
        </a:p>
      </dgm:t>
    </dgm:pt>
    <dgm:pt modelId="{87DB123D-99B6-4A56-8D07-8F06CD26A7D1}" type="pres">
      <dgm:prSet presAssocID="{DCC88D6D-87CD-4420-A15E-74C736F69D6B}" presName="node" presStyleLbl="node1" presStyleIdx="4" presStyleCnt="11">
        <dgm:presLayoutVars>
          <dgm:bulletEnabled val="1"/>
        </dgm:presLayoutVars>
      </dgm:prSet>
      <dgm:spPr/>
      <dgm:t>
        <a:bodyPr/>
        <a:lstStyle/>
        <a:p>
          <a:endParaRPr lang="en-US"/>
        </a:p>
      </dgm:t>
    </dgm:pt>
    <dgm:pt modelId="{5F9D6C7B-048F-430F-82CA-0A6C3FE21FCC}" type="pres">
      <dgm:prSet presAssocID="{DCC88D6D-87CD-4420-A15E-74C736F69D6B}" presName="dummy" presStyleCnt="0"/>
      <dgm:spPr/>
    </dgm:pt>
    <dgm:pt modelId="{0983FEA3-29BE-4F37-B4DE-5AC511E466C7}" type="pres">
      <dgm:prSet presAssocID="{D3393C25-4B71-45D9-8C76-915B95F1ECA8}" presName="sibTrans" presStyleLbl="sibTrans2D1" presStyleIdx="4" presStyleCnt="11"/>
      <dgm:spPr/>
      <dgm:t>
        <a:bodyPr/>
        <a:lstStyle/>
        <a:p>
          <a:endParaRPr lang="en-US"/>
        </a:p>
      </dgm:t>
    </dgm:pt>
    <dgm:pt modelId="{CED5929E-A63C-42B6-A05E-5575D9BDAB7F}" type="pres">
      <dgm:prSet presAssocID="{CB6B442A-9302-44BF-AA69-DE263BD09A08}" presName="node" presStyleLbl="node1" presStyleIdx="5" presStyleCnt="11">
        <dgm:presLayoutVars>
          <dgm:bulletEnabled val="1"/>
        </dgm:presLayoutVars>
      </dgm:prSet>
      <dgm:spPr/>
      <dgm:t>
        <a:bodyPr/>
        <a:lstStyle/>
        <a:p>
          <a:endParaRPr lang="en-US"/>
        </a:p>
      </dgm:t>
    </dgm:pt>
    <dgm:pt modelId="{3734A430-1E39-498D-845E-321B5D7E7556}" type="pres">
      <dgm:prSet presAssocID="{CB6B442A-9302-44BF-AA69-DE263BD09A08}" presName="dummy" presStyleCnt="0"/>
      <dgm:spPr/>
    </dgm:pt>
    <dgm:pt modelId="{8B3EE4AC-E4C3-4E66-A5ED-BA56B643D692}" type="pres">
      <dgm:prSet presAssocID="{3B8DA489-38C2-4352-8491-CA7B9F0F6EC1}" presName="sibTrans" presStyleLbl="sibTrans2D1" presStyleIdx="5" presStyleCnt="11"/>
      <dgm:spPr/>
      <dgm:t>
        <a:bodyPr/>
        <a:lstStyle/>
        <a:p>
          <a:endParaRPr lang="en-US"/>
        </a:p>
      </dgm:t>
    </dgm:pt>
    <dgm:pt modelId="{13CEF9EF-9E73-44E9-9695-11094DCDADE1}" type="pres">
      <dgm:prSet presAssocID="{79AB939B-49CF-4D3C-9740-E0AA24ECEE19}" presName="node" presStyleLbl="node1" presStyleIdx="6" presStyleCnt="11">
        <dgm:presLayoutVars>
          <dgm:bulletEnabled val="1"/>
        </dgm:presLayoutVars>
      </dgm:prSet>
      <dgm:spPr/>
      <dgm:t>
        <a:bodyPr/>
        <a:lstStyle/>
        <a:p>
          <a:endParaRPr lang="en-US"/>
        </a:p>
      </dgm:t>
    </dgm:pt>
    <dgm:pt modelId="{F1ABCB10-0CD8-4504-9158-3B8AC43965C4}" type="pres">
      <dgm:prSet presAssocID="{79AB939B-49CF-4D3C-9740-E0AA24ECEE19}" presName="dummy" presStyleCnt="0"/>
      <dgm:spPr/>
    </dgm:pt>
    <dgm:pt modelId="{134E4E87-1362-433F-9AAF-EE91B68E7CDD}" type="pres">
      <dgm:prSet presAssocID="{478072DA-779C-464F-BF6A-3788B9C0AF28}" presName="sibTrans" presStyleLbl="sibTrans2D1" presStyleIdx="6" presStyleCnt="11"/>
      <dgm:spPr/>
      <dgm:t>
        <a:bodyPr/>
        <a:lstStyle/>
        <a:p>
          <a:endParaRPr lang="en-US"/>
        </a:p>
      </dgm:t>
    </dgm:pt>
    <dgm:pt modelId="{6FED7E73-349E-493F-A708-6D52FD02BFEA}" type="pres">
      <dgm:prSet presAssocID="{FCD1F37E-1EC4-40AB-AA0A-AC3A2EABEC59}" presName="node" presStyleLbl="node1" presStyleIdx="7" presStyleCnt="11">
        <dgm:presLayoutVars>
          <dgm:bulletEnabled val="1"/>
        </dgm:presLayoutVars>
      </dgm:prSet>
      <dgm:spPr/>
      <dgm:t>
        <a:bodyPr/>
        <a:lstStyle/>
        <a:p>
          <a:endParaRPr lang="en-US"/>
        </a:p>
      </dgm:t>
    </dgm:pt>
    <dgm:pt modelId="{DF37F7DD-DC2B-4AE9-829D-62D70C3E9311}" type="pres">
      <dgm:prSet presAssocID="{FCD1F37E-1EC4-40AB-AA0A-AC3A2EABEC59}" presName="dummy" presStyleCnt="0"/>
      <dgm:spPr/>
    </dgm:pt>
    <dgm:pt modelId="{148FDBB9-4B3F-44C5-A3EE-C32946D42EF8}" type="pres">
      <dgm:prSet presAssocID="{C40FDFCD-B3B2-4E17-83CC-9B15E0FA0EC7}" presName="sibTrans" presStyleLbl="sibTrans2D1" presStyleIdx="7" presStyleCnt="11"/>
      <dgm:spPr/>
      <dgm:t>
        <a:bodyPr/>
        <a:lstStyle/>
        <a:p>
          <a:endParaRPr lang="en-US"/>
        </a:p>
      </dgm:t>
    </dgm:pt>
    <dgm:pt modelId="{FEDF649F-7EF0-40C0-A3D7-1D53429EC987}" type="pres">
      <dgm:prSet presAssocID="{13157B6B-89FC-45E7-A46D-DA679CC95F9E}" presName="node" presStyleLbl="node1" presStyleIdx="8" presStyleCnt="11">
        <dgm:presLayoutVars>
          <dgm:bulletEnabled val="1"/>
        </dgm:presLayoutVars>
      </dgm:prSet>
      <dgm:spPr/>
      <dgm:t>
        <a:bodyPr/>
        <a:lstStyle/>
        <a:p>
          <a:endParaRPr lang="en-US"/>
        </a:p>
      </dgm:t>
    </dgm:pt>
    <dgm:pt modelId="{076902D7-14B9-4384-B91B-A26EE22F715C}" type="pres">
      <dgm:prSet presAssocID="{13157B6B-89FC-45E7-A46D-DA679CC95F9E}" presName="dummy" presStyleCnt="0"/>
      <dgm:spPr/>
    </dgm:pt>
    <dgm:pt modelId="{C891240F-1FAD-4596-8DB6-AFEF7F8F5801}" type="pres">
      <dgm:prSet presAssocID="{55DEE27B-F604-4ABE-BDEF-061D7AD7BFA8}" presName="sibTrans" presStyleLbl="sibTrans2D1" presStyleIdx="8" presStyleCnt="11"/>
      <dgm:spPr/>
      <dgm:t>
        <a:bodyPr/>
        <a:lstStyle/>
        <a:p>
          <a:endParaRPr lang="en-US"/>
        </a:p>
      </dgm:t>
    </dgm:pt>
    <dgm:pt modelId="{C22BBBFB-06DD-423E-BB7A-A62E2C09F469}" type="pres">
      <dgm:prSet presAssocID="{AF601697-A54D-4127-ADA2-08A40BCE9D2A}" presName="node" presStyleLbl="node1" presStyleIdx="9" presStyleCnt="11">
        <dgm:presLayoutVars>
          <dgm:bulletEnabled val="1"/>
        </dgm:presLayoutVars>
      </dgm:prSet>
      <dgm:spPr/>
      <dgm:t>
        <a:bodyPr/>
        <a:lstStyle/>
        <a:p>
          <a:endParaRPr lang="en-US"/>
        </a:p>
      </dgm:t>
    </dgm:pt>
    <dgm:pt modelId="{E39D4C93-3611-461F-9751-156F6373388C}" type="pres">
      <dgm:prSet presAssocID="{AF601697-A54D-4127-ADA2-08A40BCE9D2A}" presName="dummy" presStyleCnt="0"/>
      <dgm:spPr/>
    </dgm:pt>
    <dgm:pt modelId="{A5C70B6B-F84A-44F8-80FB-AB1A15E4E0CA}" type="pres">
      <dgm:prSet presAssocID="{B1AD9118-FCD4-43EB-88AA-102EE6840EE9}" presName="sibTrans" presStyleLbl="sibTrans2D1" presStyleIdx="9" presStyleCnt="11"/>
      <dgm:spPr/>
      <dgm:t>
        <a:bodyPr/>
        <a:lstStyle/>
        <a:p>
          <a:endParaRPr lang="en-US"/>
        </a:p>
      </dgm:t>
    </dgm:pt>
    <dgm:pt modelId="{43D79FA7-CF05-46CF-9C7C-A1ACF81F0E4C}" type="pres">
      <dgm:prSet presAssocID="{463642FC-63AD-47C5-953D-E3737A8D4C52}" presName="node" presStyleLbl="node1" presStyleIdx="10" presStyleCnt="11">
        <dgm:presLayoutVars>
          <dgm:bulletEnabled val="1"/>
        </dgm:presLayoutVars>
      </dgm:prSet>
      <dgm:spPr/>
      <dgm:t>
        <a:bodyPr/>
        <a:lstStyle/>
        <a:p>
          <a:endParaRPr lang="en-US"/>
        </a:p>
      </dgm:t>
    </dgm:pt>
    <dgm:pt modelId="{9E090CBC-7CCF-4C90-A672-DB1A64E7A452}" type="pres">
      <dgm:prSet presAssocID="{463642FC-63AD-47C5-953D-E3737A8D4C52}" presName="dummy" presStyleCnt="0"/>
      <dgm:spPr/>
    </dgm:pt>
    <dgm:pt modelId="{A946D979-04B0-4268-BB1A-5B595FD5BD74}" type="pres">
      <dgm:prSet presAssocID="{25194D39-520B-4D49-9099-886ADC4D6A76}" presName="sibTrans" presStyleLbl="sibTrans2D1" presStyleIdx="10" presStyleCnt="11"/>
      <dgm:spPr/>
      <dgm:t>
        <a:bodyPr/>
        <a:lstStyle/>
        <a:p>
          <a:endParaRPr lang="en-US"/>
        </a:p>
      </dgm:t>
    </dgm:pt>
  </dgm:ptLst>
  <dgm:cxnLst>
    <dgm:cxn modelId="{81AEDF63-BF09-4AFB-8E4A-6E25583AACB0}" type="presOf" srcId="{5934FB1E-9701-479A-B3F4-D27377DABF2F}" destId="{2C92AA5E-2161-4E38-8D99-F0B008707EFA}" srcOrd="0" destOrd="0" presId="urn:microsoft.com/office/officeart/2005/8/layout/radial6"/>
    <dgm:cxn modelId="{59D3A00E-45A2-4C07-8290-42F4CD9EC09A}" type="presOf" srcId="{34ACE111-82AF-4E0B-B90C-043A6E1B1D68}" destId="{DB8CEF21-EBAF-4B4C-8C21-1DB9DEB66A62}" srcOrd="0" destOrd="0" presId="urn:microsoft.com/office/officeart/2005/8/layout/radial6"/>
    <dgm:cxn modelId="{BB649AE4-365B-4FA1-A9DD-4BE72E40EFE2}" srcId="{BFD37991-75BE-408D-B6A7-DA8C9EAF2B5E}" destId="{F78F0350-E576-4D02-BDBC-CD10EB0EA775}" srcOrd="0" destOrd="0" parTransId="{32E8F1EF-4CED-4F73-A744-F3903276426C}" sibTransId="{F3A3219E-237E-4897-93F5-E91B4A37B7BE}"/>
    <dgm:cxn modelId="{0E2B031C-3E88-4AE7-BCC2-D402146FA746}" type="presOf" srcId="{55DEE27B-F604-4ABE-BDEF-061D7AD7BFA8}" destId="{C891240F-1FAD-4596-8DB6-AFEF7F8F5801}" srcOrd="0" destOrd="0" presId="urn:microsoft.com/office/officeart/2005/8/layout/radial6"/>
    <dgm:cxn modelId="{1C37DD0F-C1AB-4669-AEA8-15C2DD71B7CB}" srcId="{F78F0350-E576-4D02-BDBC-CD10EB0EA775}" destId="{79AB939B-49CF-4D3C-9740-E0AA24ECEE19}" srcOrd="6" destOrd="0" parTransId="{AF7F006C-C620-4A6D-B6AB-DC63D8BB9F88}" sibTransId="{478072DA-779C-464F-BF6A-3788B9C0AF28}"/>
    <dgm:cxn modelId="{CBCC4605-B31D-467F-B9B7-D5C71DFBCEDF}" type="presOf" srcId="{478072DA-779C-464F-BF6A-3788B9C0AF28}" destId="{134E4E87-1362-433F-9AAF-EE91B68E7CDD}" srcOrd="0" destOrd="0" presId="urn:microsoft.com/office/officeart/2005/8/layout/radial6"/>
    <dgm:cxn modelId="{9DAB6B35-A50F-446F-9158-7CFB0AC2A1D7}" srcId="{F78F0350-E576-4D02-BDBC-CD10EB0EA775}" destId="{AF601697-A54D-4127-ADA2-08A40BCE9D2A}" srcOrd="9" destOrd="0" parTransId="{3C0A57FB-0842-4CE0-8286-8D84D74F2DCC}" sibTransId="{B1AD9118-FCD4-43EB-88AA-102EE6840EE9}"/>
    <dgm:cxn modelId="{9EB41B77-B04A-4A7F-8E2C-EBB4EE955574}" type="presOf" srcId="{FCD1F37E-1EC4-40AB-AA0A-AC3A2EABEC59}" destId="{6FED7E73-349E-493F-A708-6D52FD02BFEA}" srcOrd="0" destOrd="0" presId="urn:microsoft.com/office/officeart/2005/8/layout/radial6"/>
    <dgm:cxn modelId="{67C62BC3-6602-41FA-A636-DFC71F685B23}" srcId="{F78F0350-E576-4D02-BDBC-CD10EB0EA775}" destId="{7A91A809-DD30-4242-8896-9B6567F02EFA}" srcOrd="1" destOrd="0" parTransId="{FAF6F313-8CFC-4439-B7BA-E6FB49083C04}" sibTransId="{BB280AFE-C5DF-47A5-81CD-2ADF17B7094B}"/>
    <dgm:cxn modelId="{FCEE83AA-FF35-431B-BC73-ED618975413F}" type="presOf" srcId="{CB6B442A-9302-44BF-AA69-DE263BD09A08}" destId="{CED5929E-A63C-42B6-A05E-5575D9BDAB7F}" srcOrd="0" destOrd="0" presId="urn:microsoft.com/office/officeart/2005/8/layout/radial6"/>
    <dgm:cxn modelId="{193D89B5-3491-4D55-B203-2D8E512C2DB5}" type="presOf" srcId="{13157B6B-89FC-45E7-A46D-DA679CC95F9E}" destId="{FEDF649F-7EF0-40C0-A3D7-1D53429EC987}" srcOrd="0" destOrd="0" presId="urn:microsoft.com/office/officeart/2005/8/layout/radial6"/>
    <dgm:cxn modelId="{E31F80C2-9894-401A-A653-12BF0750E5EF}" type="presOf" srcId="{BB280AFE-C5DF-47A5-81CD-2ADF17B7094B}" destId="{C812FC28-61C4-4946-BD34-7EB88B4839B9}" srcOrd="0" destOrd="0" presId="urn:microsoft.com/office/officeart/2005/8/layout/radial6"/>
    <dgm:cxn modelId="{D9F80D41-A703-4BC7-AF21-069C3575039B}" srcId="{F78F0350-E576-4D02-BDBC-CD10EB0EA775}" destId="{13157B6B-89FC-45E7-A46D-DA679CC95F9E}" srcOrd="8" destOrd="0" parTransId="{99D4C780-EDA5-4C98-8DB3-4DC6880718D5}" sibTransId="{55DEE27B-F604-4ABE-BDEF-061D7AD7BFA8}"/>
    <dgm:cxn modelId="{FBA9148B-DBC5-46E6-B90B-2E5F36D6EE91}" srcId="{F78F0350-E576-4D02-BDBC-CD10EB0EA775}" destId="{ACC29533-263D-45B4-8E02-B3C007DED104}" srcOrd="0" destOrd="0" parTransId="{19DE77C3-7083-456D-AE9B-A47FDF688619}" sibTransId="{C4E4B6EE-3F74-462A-BE55-C8E09EFFC0DF}"/>
    <dgm:cxn modelId="{58A5A4BB-E5A2-4683-93FD-4BBE9B22AD6D}" type="presOf" srcId="{79AB939B-49CF-4D3C-9740-E0AA24ECEE19}" destId="{13CEF9EF-9E73-44E9-9695-11094DCDADE1}" srcOrd="0" destOrd="0" presId="urn:microsoft.com/office/officeart/2005/8/layout/radial6"/>
    <dgm:cxn modelId="{B2A2A55B-AB2E-46EB-9ECE-1E0347512568}" type="presOf" srcId="{ACC29533-263D-45B4-8E02-B3C007DED104}" destId="{9CCA910B-C568-4333-95C1-76E896E61785}" srcOrd="0" destOrd="0" presId="urn:microsoft.com/office/officeart/2005/8/layout/radial6"/>
    <dgm:cxn modelId="{0E45BEB6-7FFB-453A-A0A3-469763C77C4A}" type="presOf" srcId="{463642FC-63AD-47C5-953D-E3737A8D4C52}" destId="{43D79FA7-CF05-46CF-9C7C-A1ACF81F0E4C}" srcOrd="0" destOrd="0" presId="urn:microsoft.com/office/officeart/2005/8/layout/radial6"/>
    <dgm:cxn modelId="{0BBFECAD-339A-4EEF-BDF3-E1B726152A5F}" type="presOf" srcId="{D3393C25-4B71-45D9-8C76-915B95F1ECA8}" destId="{0983FEA3-29BE-4F37-B4DE-5AC511E466C7}" srcOrd="0" destOrd="0" presId="urn:microsoft.com/office/officeart/2005/8/layout/radial6"/>
    <dgm:cxn modelId="{4AD59C9A-F935-46A9-B0F7-8161ACA7C5B3}" srcId="{F78F0350-E576-4D02-BDBC-CD10EB0EA775}" destId="{5934FB1E-9701-479A-B3F4-D27377DABF2F}" srcOrd="2" destOrd="0" parTransId="{235D94BC-79AA-43F3-8669-60CE51DF5EC0}" sibTransId="{B897B84A-5B28-4B19-934A-D2FDF81299DF}"/>
    <dgm:cxn modelId="{0B2714F9-6C01-4F58-8E78-DA330E5F2ECF}" type="presOf" srcId="{7A91A809-DD30-4242-8896-9B6567F02EFA}" destId="{9489A687-E10D-4ED1-9E1E-8AACAC5AED13}" srcOrd="0" destOrd="0" presId="urn:microsoft.com/office/officeart/2005/8/layout/radial6"/>
    <dgm:cxn modelId="{817B1E77-F26F-4082-9219-DF62198181CC}" type="presOf" srcId="{BFD37991-75BE-408D-B6A7-DA8C9EAF2B5E}" destId="{21F9E09D-CD0E-40AB-BDF7-8F0B5C24CFF8}" srcOrd="0" destOrd="0" presId="urn:microsoft.com/office/officeart/2005/8/layout/radial6"/>
    <dgm:cxn modelId="{02C2DCF4-40E7-438B-9C5F-FEE7DBB737AA}" type="presOf" srcId="{25194D39-520B-4D49-9099-886ADC4D6A76}" destId="{A946D979-04B0-4268-BB1A-5B595FD5BD74}" srcOrd="0" destOrd="0" presId="urn:microsoft.com/office/officeart/2005/8/layout/radial6"/>
    <dgm:cxn modelId="{CFB42257-03F0-48F2-A095-19453D479BA0}" srcId="{F78F0350-E576-4D02-BDBC-CD10EB0EA775}" destId="{CB6B442A-9302-44BF-AA69-DE263BD09A08}" srcOrd="5" destOrd="0" parTransId="{15AEF952-38BD-46EB-B32B-E5A26AF8CE29}" sibTransId="{3B8DA489-38C2-4352-8491-CA7B9F0F6EC1}"/>
    <dgm:cxn modelId="{D3C1DB87-8E45-4259-BA27-7460C9161978}" type="presOf" srcId="{B897B84A-5B28-4B19-934A-D2FDF81299DF}" destId="{2E78EF6F-4225-4C14-B289-02D0B4E503F7}" srcOrd="0" destOrd="0" presId="urn:microsoft.com/office/officeart/2005/8/layout/radial6"/>
    <dgm:cxn modelId="{12E6B53C-2455-4E6D-8A5E-82344B411A0A}" srcId="{F78F0350-E576-4D02-BDBC-CD10EB0EA775}" destId="{DCC88D6D-87CD-4420-A15E-74C736F69D6B}" srcOrd="4" destOrd="0" parTransId="{4E8ED5B1-F51E-4D67-A622-5BDD6BE6ADDF}" sibTransId="{D3393C25-4B71-45D9-8C76-915B95F1ECA8}"/>
    <dgm:cxn modelId="{66F97992-6BD0-4B9A-9CE3-E6D598542840}" srcId="{F78F0350-E576-4D02-BDBC-CD10EB0EA775}" destId="{482E21C5-15D5-4EE4-BD34-26C56A169C0B}" srcOrd="3" destOrd="0" parTransId="{7109A9DA-A753-4ED7-B8A4-02A4712A5FC6}" sibTransId="{34ACE111-82AF-4E0B-B90C-043A6E1B1D68}"/>
    <dgm:cxn modelId="{BF7E8484-CDCB-4082-B92A-16F111A21F4D}" type="presOf" srcId="{C40FDFCD-B3B2-4E17-83CC-9B15E0FA0EC7}" destId="{148FDBB9-4B3F-44C5-A3EE-C32946D42EF8}" srcOrd="0" destOrd="0" presId="urn:microsoft.com/office/officeart/2005/8/layout/radial6"/>
    <dgm:cxn modelId="{598EF788-A459-495D-B6BA-BDB0F497848F}" type="presOf" srcId="{3B8DA489-38C2-4352-8491-CA7B9F0F6EC1}" destId="{8B3EE4AC-E4C3-4E66-A5ED-BA56B643D692}" srcOrd="0" destOrd="0" presId="urn:microsoft.com/office/officeart/2005/8/layout/radial6"/>
    <dgm:cxn modelId="{FD3B1F69-45E6-4B00-9288-AF63654EE08A}" type="presOf" srcId="{C4E4B6EE-3F74-462A-BE55-C8E09EFFC0DF}" destId="{1C2C4E86-31C9-4CC9-B422-C2F6F22DA4DE}" srcOrd="0" destOrd="0" presId="urn:microsoft.com/office/officeart/2005/8/layout/radial6"/>
    <dgm:cxn modelId="{30FC93D2-20A8-4313-BF9A-13900BF26449}" srcId="{F78F0350-E576-4D02-BDBC-CD10EB0EA775}" destId="{FCD1F37E-1EC4-40AB-AA0A-AC3A2EABEC59}" srcOrd="7" destOrd="0" parTransId="{6BFC96AE-9B38-4F01-AF54-3FC8DC51A8C4}" sibTransId="{C40FDFCD-B3B2-4E17-83CC-9B15E0FA0EC7}"/>
    <dgm:cxn modelId="{C38EAF69-A0CB-4AF7-8FED-7C4D24D114FC}" type="presOf" srcId="{DCC88D6D-87CD-4420-A15E-74C736F69D6B}" destId="{87DB123D-99B6-4A56-8D07-8F06CD26A7D1}" srcOrd="0" destOrd="0" presId="urn:microsoft.com/office/officeart/2005/8/layout/radial6"/>
    <dgm:cxn modelId="{F25E1C49-BB9C-430E-8A83-10419ED1F3B1}" type="presOf" srcId="{AF601697-A54D-4127-ADA2-08A40BCE9D2A}" destId="{C22BBBFB-06DD-423E-BB7A-A62E2C09F469}" srcOrd="0" destOrd="0" presId="urn:microsoft.com/office/officeart/2005/8/layout/radial6"/>
    <dgm:cxn modelId="{F28D3933-6D28-4B96-A44E-46F279D21BF2}" type="presOf" srcId="{482E21C5-15D5-4EE4-BD34-26C56A169C0B}" destId="{700EF4B7-7108-4D54-BB85-1959E3C61F4E}" srcOrd="0" destOrd="0" presId="urn:microsoft.com/office/officeart/2005/8/layout/radial6"/>
    <dgm:cxn modelId="{FFA60A35-90AA-432D-A4B7-51C15A46A1EE}" type="presOf" srcId="{F78F0350-E576-4D02-BDBC-CD10EB0EA775}" destId="{01BFD5B8-07FF-494D-96CE-FF923CBC2770}" srcOrd="0" destOrd="0" presId="urn:microsoft.com/office/officeart/2005/8/layout/radial6"/>
    <dgm:cxn modelId="{CF432768-5C7E-42F5-946F-4D8556129A49}" srcId="{F78F0350-E576-4D02-BDBC-CD10EB0EA775}" destId="{463642FC-63AD-47C5-953D-E3737A8D4C52}" srcOrd="10" destOrd="0" parTransId="{CE2D986A-BCB6-40B0-A381-9DFC6A3749BB}" sibTransId="{25194D39-520B-4D49-9099-886ADC4D6A76}"/>
    <dgm:cxn modelId="{D701AB66-775A-4A49-841F-A7EF300EDBDD}" type="presOf" srcId="{B1AD9118-FCD4-43EB-88AA-102EE6840EE9}" destId="{A5C70B6B-F84A-44F8-80FB-AB1A15E4E0CA}" srcOrd="0" destOrd="0" presId="urn:microsoft.com/office/officeart/2005/8/layout/radial6"/>
    <dgm:cxn modelId="{9FD82C7E-52B6-4D8C-A318-354306F406E4}" type="presParOf" srcId="{21F9E09D-CD0E-40AB-BDF7-8F0B5C24CFF8}" destId="{01BFD5B8-07FF-494D-96CE-FF923CBC2770}" srcOrd="0" destOrd="0" presId="urn:microsoft.com/office/officeart/2005/8/layout/radial6"/>
    <dgm:cxn modelId="{6D672EE8-208C-47D7-AFF4-7C528F049448}" type="presParOf" srcId="{21F9E09D-CD0E-40AB-BDF7-8F0B5C24CFF8}" destId="{9CCA910B-C568-4333-95C1-76E896E61785}" srcOrd="1" destOrd="0" presId="urn:microsoft.com/office/officeart/2005/8/layout/radial6"/>
    <dgm:cxn modelId="{33851BF4-915F-4A18-83EB-9DDD1F0D1790}" type="presParOf" srcId="{21F9E09D-CD0E-40AB-BDF7-8F0B5C24CFF8}" destId="{CB13E8E3-36CB-4250-8C95-0ED6E42D3483}" srcOrd="2" destOrd="0" presId="urn:microsoft.com/office/officeart/2005/8/layout/radial6"/>
    <dgm:cxn modelId="{0B3EB91C-99BE-4B6B-BDC8-176B221922ED}" type="presParOf" srcId="{21F9E09D-CD0E-40AB-BDF7-8F0B5C24CFF8}" destId="{1C2C4E86-31C9-4CC9-B422-C2F6F22DA4DE}" srcOrd="3" destOrd="0" presId="urn:microsoft.com/office/officeart/2005/8/layout/radial6"/>
    <dgm:cxn modelId="{C913FF95-DB1B-46D9-85C9-2D53147B5F37}" type="presParOf" srcId="{21F9E09D-CD0E-40AB-BDF7-8F0B5C24CFF8}" destId="{9489A687-E10D-4ED1-9E1E-8AACAC5AED13}" srcOrd="4" destOrd="0" presId="urn:microsoft.com/office/officeart/2005/8/layout/radial6"/>
    <dgm:cxn modelId="{DA1AA223-2924-48EF-8D6E-60AB2CE05C03}" type="presParOf" srcId="{21F9E09D-CD0E-40AB-BDF7-8F0B5C24CFF8}" destId="{1846EEC6-9DBC-4630-A9E6-29646A6FAAD9}" srcOrd="5" destOrd="0" presId="urn:microsoft.com/office/officeart/2005/8/layout/radial6"/>
    <dgm:cxn modelId="{71BF2F01-6BFF-4AC4-9BA8-E9F994E91F4E}" type="presParOf" srcId="{21F9E09D-CD0E-40AB-BDF7-8F0B5C24CFF8}" destId="{C812FC28-61C4-4946-BD34-7EB88B4839B9}" srcOrd="6" destOrd="0" presId="urn:microsoft.com/office/officeart/2005/8/layout/radial6"/>
    <dgm:cxn modelId="{B37D4BE4-6771-4133-A212-B8E38606F5B5}" type="presParOf" srcId="{21F9E09D-CD0E-40AB-BDF7-8F0B5C24CFF8}" destId="{2C92AA5E-2161-4E38-8D99-F0B008707EFA}" srcOrd="7" destOrd="0" presId="urn:microsoft.com/office/officeart/2005/8/layout/radial6"/>
    <dgm:cxn modelId="{CEC7012E-4B79-4E52-A63F-8CEB2A9D6B62}" type="presParOf" srcId="{21F9E09D-CD0E-40AB-BDF7-8F0B5C24CFF8}" destId="{6D197AED-DB09-4171-AAD9-D178028B22C7}" srcOrd="8" destOrd="0" presId="urn:microsoft.com/office/officeart/2005/8/layout/radial6"/>
    <dgm:cxn modelId="{B824D2F7-EFDA-439C-BC84-5161EEFFBE75}" type="presParOf" srcId="{21F9E09D-CD0E-40AB-BDF7-8F0B5C24CFF8}" destId="{2E78EF6F-4225-4C14-B289-02D0B4E503F7}" srcOrd="9" destOrd="0" presId="urn:microsoft.com/office/officeart/2005/8/layout/radial6"/>
    <dgm:cxn modelId="{9BA05FD2-FB82-4E37-ADF4-88B1C1394839}" type="presParOf" srcId="{21F9E09D-CD0E-40AB-BDF7-8F0B5C24CFF8}" destId="{700EF4B7-7108-4D54-BB85-1959E3C61F4E}" srcOrd="10" destOrd="0" presId="urn:microsoft.com/office/officeart/2005/8/layout/radial6"/>
    <dgm:cxn modelId="{5E016042-AD3D-4985-938D-309FC63835CA}" type="presParOf" srcId="{21F9E09D-CD0E-40AB-BDF7-8F0B5C24CFF8}" destId="{AE5F07A9-7DAC-4754-B451-AAADE4727970}" srcOrd="11" destOrd="0" presId="urn:microsoft.com/office/officeart/2005/8/layout/radial6"/>
    <dgm:cxn modelId="{56493B08-00CB-4905-9AA2-091ED470DEF6}" type="presParOf" srcId="{21F9E09D-CD0E-40AB-BDF7-8F0B5C24CFF8}" destId="{DB8CEF21-EBAF-4B4C-8C21-1DB9DEB66A62}" srcOrd="12" destOrd="0" presId="urn:microsoft.com/office/officeart/2005/8/layout/radial6"/>
    <dgm:cxn modelId="{1A032B78-18CD-44E6-BF34-72774BF8D174}" type="presParOf" srcId="{21F9E09D-CD0E-40AB-BDF7-8F0B5C24CFF8}" destId="{87DB123D-99B6-4A56-8D07-8F06CD26A7D1}" srcOrd="13" destOrd="0" presId="urn:microsoft.com/office/officeart/2005/8/layout/radial6"/>
    <dgm:cxn modelId="{DB335893-FF8F-4573-AA4B-85E84B917E23}" type="presParOf" srcId="{21F9E09D-CD0E-40AB-BDF7-8F0B5C24CFF8}" destId="{5F9D6C7B-048F-430F-82CA-0A6C3FE21FCC}" srcOrd="14" destOrd="0" presId="urn:microsoft.com/office/officeart/2005/8/layout/radial6"/>
    <dgm:cxn modelId="{150BADEA-A6FD-4210-8999-A592FA20A442}" type="presParOf" srcId="{21F9E09D-CD0E-40AB-BDF7-8F0B5C24CFF8}" destId="{0983FEA3-29BE-4F37-B4DE-5AC511E466C7}" srcOrd="15" destOrd="0" presId="urn:microsoft.com/office/officeart/2005/8/layout/radial6"/>
    <dgm:cxn modelId="{8F7BC921-71DA-41A5-AABF-EBE910A4E1A2}" type="presParOf" srcId="{21F9E09D-CD0E-40AB-BDF7-8F0B5C24CFF8}" destId="{CED5929E-A63C-42B6-A05E-5575D9BDAB7F}" srcOrd="16" destOrd="0" presId="urn:microsoft.com/office/officeart/2005/8/layout/radial6"/>
    <dgm:cxn modelId="{B84CE1C7-4985-46CF-825E-B78B94AC2030}" type="presParOf" srcId="{21F9E09D-CD0E-40AB-BDF7-8F0B5C24CFF8}" destId="{3734A430-1E39-498D-845E-321B5D7E7556}" srcOrd="17" destOrd="0" presId="urn:microsoft.com/office/officeart/2005/8/layout/radial6"/>
    <dgm:cxn modelId="{E9D15DBA-17F4-450A-9958-6DAE0AD25AD7}" type="presParOf" srcId="{21F9E09D-CD0E-40AB-BDF7-8F0B5C24CFF8}" destId="{8B3EE4AC-E4C3-4E66-A5ED-BA56B643D692}" srcOrd="18" destOrd="0" presId="urn:microsoft.com/office/officeart/2005/8/layout/radial6"/>
    <dgm:cxn modelId="{278496C1-76DD-4939-8077-A4BB818A22F3}" type="presParOf" srcId="{21F9E09D-CD0E-40AB-BDF7-8F0B5C24CFF8}" destId="{13CEF9EF-9E73-44E9-9695-11094DCDADE1}" srcOrd="19" destOrd="0" presId="urn:microsoft.com/office/officeart/2005/8/layout/radial6"/>
    <dgm:cxn modelId="{EF841FE0-2A1E-4DF4-8F56-6CAE6BD42F30}" type="presParOf" srcId="{21F9E09D-CD0E-40AB-BDF7-8F0B5C24CFF8}" destId="{F1ABCB10-0CD8-4504-9158-3B8AC43965C4}" srcOrd="20" destOrd="0" presId="urn:microsoft.com/office/officeart/2005/8/layout/radial6"/>
    <dgm:cxn modelId="{AB02861B-BC29-43FD-82BF-12BFA2371385}" type="presParOf" srcId="{21F9E09D-CD0E-40AB-BDF7-8F0B5C24CFF8}" destId="{134E4E87-1362-433F-9AAF-EE91B68E7CDD}" srcOrd="21" destOrd="0" presId="urn:microsoft.com/office/officeart/2005/8/layout/radial6"/>
    <dgm:cxn modelId="{A086EC73-BEAF-453A-BDF9-D642BC07664F}" type="presParOf" srcId="{21F9E09D-CD0E-40AB-BDF7-8F0B5C24CFF8}" destId="{6FED7E73-349E-493F-A708-6D52FD02BFEA}" srcOrd="22" destOrd="0" presId="urn:microsoft.com/office/officeart/2005/8/layout/radial6"/>
    <dgm:cxn modelId="{801C231F-EC9B-4BEF-907D-EBD5EECF6D76}" type="presParOf" srcId="{21F9E09D-CD0E-40AB-BDF7-8F0B5C24CFF8}" destId="{DF37F7DD-DC2B-4AE9-829D-62D70C3E9311}" srcOrd="23" destOrd="0" presId="urn:microsoft.com/office/officeart/2005/8/layout/radial6"/>
    <dgm:cxn modelId="{F22F0BA1-6603-4C47-B44A-F432EF9286B3}" type="presParOf" srcId="{21F9E09D-CD0E-40AB-BDF7-8F0B5C24CFF8}" destId="{148FDBB9-4B3F-44C5-A3EE-C32946D42EF8}" srcOrd="24" destOrd="0" presId="urn:microsoft.com/office/officeart/2005/8/layout/radial6"/>
    <dgm:cxn modelId="{908A7E65-9F7E-4E49-8909-D6B0DC50D15E}" type="presParOf" srcId="{21F9E09D-CD0E-40AB-BDF7-8F0B5C24CFF8}" destId="{FEDF649F-7EF0-40C0-A3D7-1D53429EC987}" srcOrd="25" destOrd="0" presId="urn:microsoft.com/office/officeart/2005/8/layout/radial6"/>
    <dgm:cxn modelId="{80D78B6C-827D-4552-911D-4C939F5EC24E}" type="presParOf" srcId="{21F9E09D-CD0E-40AB-BDF7-8F0B5C24CFF8}" destId="{076902D7-14B9-4384-B91B-A26EE22F715C}" srcOrd="26" destOrd="0" presId="urn:microsoft.com/office/officeart/2005/8/layout/radial6"/>
    <dgm:cxn modelId="{B3258252-25A6-4C93-9973-152D49E479B4}" type="presParOf" srcId="{21F9E09D-CD0E-40AB-BDF7-8F0B5C24CFF8}" destId="{C891240F-1FAD-4596-8DB6-AFEF7F8F5801}" srcOrd="27" destOrd="0" presId="urn:microsoft.com/office/officeart/2005/8/layout/radial6"/>
    <dgm:cxn modelId="{21E84982-6016-4526-A1E2-CA175F8AE5B8}" type="presParOf" srcId="{21F9E09D-CD0E-40AB-BDF7-8F0B5C24CFF8}" destId="{C22BBBFB-06DD-423E-BB7A-A62E2C09F469}" srcOrd="28" destOrd="0" presId="urn:microsoft.com/office/officeart/2005/8/layout/radial6"/>
    <dgm:cxn modelId="{04C315E8-670A-45A1-9EB6-E47C41779BB1}" type="presParOf" srcId="{21F9E09D-CD0E-40AB-BDF7-8F0B5C24CFF8}" destId="{E39D4C93-3611-461F-9751-156F6373388C}" srcOrd="29" destOrd="0" presId="urn:microsoft.com/office/officeart/2005/8/layout/radial6"/>
    <dgm:cxn modelId="{A4EE7E0E-5A48-40E7-AA16-C2E7796A0C9E}" type="presParOf" srcId="{21F9E09D-CD0E-40AB-BDF7-8F0B5C24CFF8}" destId="{A5C70B6B-F84A-44F8-80FB-AB1A15E4E0CA}" srcOrd="30" destOrd="0" presId="urn:microsoft.com/office/officeart/2005/8/layout/radial6"/>
    <dgm:cxn modelId="{A96A0F17-4254-4CA2-8F75-1C6A03283C8B}" type="presParOf" srcId="{21F9E09D-CD0E-40AB-BDF7-8F0B5C24CFF8}" destId="{43D79FA7-CF05-46CF-9C7C-A1ACF81F0E4C}" srcOrd="31" destOrd="0" presId="urn:microsoft.com/office/officeart/2005/8/layout/radial6"/>
    <dgm:cxn modelId="{C365054A-738D-44D6-8F15-AF010A94968A}" type="presParOf" srcId="{21F9E09D-CD0E-40AB-BDF7-8F0B5C24CFF8}" destId="{9E090CBC-7CCF-4C90-A672-DB1A64E7A452}" srcOrd="32" destOrd="0" presId="urn:microsoft.com/office/officeart/2005/8/layout/radial6"/>
    <dgm:cxn modelId="{9EC885B7-66C3-4EB9-81D1-7CE21E2E9F59}" type="presParOf" srcId="{21F9E09D-CD0E-40AB-BDF7-8F0B5C24CFF8}" destId="{A946D979-04B0-4268-BB1A-5B595FD5BD74}" srcOrd="33"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3D2B69-FE3B-4C26-BD25-499465DF2C0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A0734F6-4AA0-448D-BBE0-C38112714E5A}">
      <dgm:prSet phldrT="[Text]"/>
      <dgm:spPr/>
      <dgm:t>
        <a:bodyPr/>
        <a:lstStyle/>
        <a:p>
          <a:r>
            <a:rPr lang="en-US" dirty="0"/>
            <a:t>Disseminate </a:t>
          </a:r>
        </a:p>
      </dgm:t>
    </dgm:pt>
    <dgm:pt modelId="{1910582D-3010-4480-A126-D9F732073A83}" type="parTrans" cxnId="{AC33AE33-62D3-41DF-A863-90F4F8EAA296}">
      <dgm:prSet/>
      <dgm:spPr/>
      <dgm:t>
        <a:bodyPr/>
        <a:lstStyle/>
        <a:p>
          <a:endParaRPr lang="en-US"/>
        </a:p>
      </dgm:t>
    </dgm:pt>
    <dgm:pt modelId="{CD73A89C-97BA-461F-8FA1-9316A13B1361}" type="sibTrans" cxnId="{AC33AE33-62D3-41DF-A863-90F4F8EAA296}">
      <dgm:prSet/>
      <dgm:spPr/>
      <dgm:t>
        <a:bodyPr/>
        <a:lstStyle/>
        <a:p>
          <a:endParaRPr lang="en-US"/>
        </a:p>
      </dgm:t>
    </dgm:pt>
    <dgm:pt modelId="{8175CC5B-EB7B-4412-8C0A-30051D9DE206}">
      <dgm:prSet phldrT="[Text]"/>
      <dgm:spPr/>
      <dgm:t>
        <a:bodyPr/>
        <a:lstStyle/>
        <a:p>
          <a:r>
            <a:rPr lang="en-US" dirty="0"/>
            <a:t>Dissemination of results and development of training packages as required</a:t>
          </a:r>
        </a:p>
      </dgm:t>
    </dgm:pt>
    <dgm:pt modelId="{21D76C95-09C3-4C52-A23A-43EC74F9B805}" type="parTrans" cxnId="{27CB8007-12D4-465D-AE0A-CD8449A492B4}">
      <dgm:prSet/>
      <dgm:spPr/>
      <dgm:t>
        <a:bodyPr/>
        <a:lstStyle/>
        <a:p>
          <a:endParaRPr lang="en-US"/>
        </a:p>
      </dgm:t>
    </dgm:pt>
    <dgm:pt modelId="{13653319-B560-4EAE-8DB4-5582A8C2942F}" type="sibTrans" cxnId="{27CB8007-12D4-465D-AE0A-CD8449A492B4}">
      <dgm:prSet/>
      <dgm:spPr/>
      <dgm:t>
        <a:bodyPr/>
        <a:lstStyle/>
        <a:p>
          <a:endParaRPr lang="en-US"/>
        </a:p>
      </dgm:t>
    </dgm:pt>
    <dgm:pt modelId="{7480F9D1-6E11-4383-B085-294BFC232F12}">
      <dgm:prSet phldrT="[Text]"/>
      <dgm:spPr/>
      <dgm:t>
        <a:bodyPr/>
        <a:lstStyle/>
        <a:p>
          <a:r>
            <a:rPr lang="en-US" dirty="0"/>
            <a:t>Translate</a:t>
          </a:r>
        </a:p>
      </dgm:t>
    </dgm:pt>
    <dgm:pt modelId="{F8AE140E-8A4B-40A7-9B7B-A2D389AD91C9}" type="parTrans" cxnId="{99B55F8F-9164-4EA7-9200-8FD1450FD8AF}">
      <dgm:prSet/>
      <dgm:spPr/>
      <dgm:t>
        <a:bodyPr/>
        <a:lstStyle/>
        <a:p>
          <a:endParaRPr lang="en-US"/>
        </a:p>
      </dgm:t>
    </dgm:pt>
    <dgm:pt modelId="{1926AE58-C577-458C-B57F-C14FBE63EB7F}" type="sibTrans" cxnId="{99B55F8F-9164-4EA7-9200-8FD1450FD8AF}">
      <dgm:prSet/>
      <dgm:spPr/>
      <dgm:t>
        <a:bodyPr/>
        <a:lstStyle/>
        <a:p>
          <a:endParaRPr lang="en-US"/>
        </a:p>
      </dgm:t>
    </dgm:pt>
    <dgm:pt modelId="{C2AC1871-C95C-4EF4-827B-061D31C86F6F}">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Embed Good Spirit Good Life package in aged and health care policy and practice, to enhance the wellbeing of older Aboriginal Australians with and without dementia</a:t>
          </a:r>
        </a:p>
        <a:p>
          <a:pPr marL="171450" lvl="1" indent="0" defTabSz="755650">
            <a:lnSpc>
              <a:spcPct val="90000"/>
            </a:lnSpc>
            <a:spcBef>
              <a:spcPct val="0"/>
            </a:spcBef>
            <a:spcAft>
              <a:spcPct val="15000"/>
            </a:spcAft>
            <a:buNone/>
          </a:pPr>
          <a:endParaRPr lang="en-US" dirty="0"/>
        </a:p>
      </dgm:t>
    </dgm:pt>
    <dgm:pt modelId="{62889756-3913-4FB1-871A-B9AF30861EFE}" type="parTrans" cxnId="{BDB1614B-251F-492D-98D0-CFFE8A80C718}">
      <dgm:prSet/>
      <dgm:spPr/>
      <dgm:t>
        <a:bodyPr/>
        <a:lstStyle/>
        <a:p>
          <a:endParaRPr lang="en-US"/>
        </a:p>
      </dgm:t>
    </dgm:pt>
    <dgm:pt modelId="{A3BD3E65-7390-4779-98CD-11D6C1C26139}" type="sibTrans" cxnId="{BDB1614B-251F-492D-98D0-CFFE8A80C718}">
      <dgm:prSet/>
      <dgm:spPr/>
      <dgm:t>
        <a:bodyPr/>
        <a:lstStyle/>
        <a:p>
          <a:endParaRPr lang="en-US"/>
        </a:p>
      </dgm:t>
    </dgm:pt>
    <dgm:pt modelId="{48293E72-530D-4403-814D-51940E89468B}">
      <dgm:prSet phldrT="[Text]"/>
      <dgm:spPr/>
      <dgm:t>
        <a:bodyPr/>
        <a:lstStyle/>
        <a:p>
          <a:r>
            <a:rPr lang="en-US" dirty="0"/>
            <a:t>Stakeholder launch of the Good Spirit Good Life tool and recommendations </a:t>
          </a:r>
        </a:p>
      </dgm:t>
    </dgm:pt>
    <dgm:pt modelId="{01E62F28-4DD7-4EE7-9DFB-76AF5561621F}" type="parTrans" cxnId="{4FFC62F5-0E7E-4843-A8D0-2ED874CAA9A2}">
      <dgm:prSet/>
      <dgm:spPr/>
      <dgm:t>
        <a:bodyPr/>
        <a:lstStyle/>
        <a:p>
          <a:endParaRPr lang="en-US"/>
        </a:p>
      </dgm:t>
    </dgm:pt>
    <dgm:pt modelId="{F7D1E30A-44B6-433F-BE93-E161D97E79E6}" type="sibTrans" cxnId="{4FFC62F5-0E7E-4843-A8D0-2ED874CAA9A2}">
      <dgm:prSet/>
      <dgm:spPr/>
      <dgm:t>
        <a:bodyPr/>
        <a:lstStyle/>
        <a:p>
          <a:endParaRPr lang="en-US"/>
        </a:p>
      </dgm:t>
    </dgm:pt>
    <dgm:pt modelId="{A9D7F13C-B561-462D-A623-7069A29A6C59}">
      <dgm:prSet phldrT="[Text]"/>
      <dgm:spPr/>
      <dgm:t>
        <a:bodyPr/>
        <a:lstStyle/>
        <a:p>
          <a:r>
            <a:rPr lang="en-US" dirty="0">
              <a:hlinkClick xmlns:r="http://schemas.openxmlformats.org/officeDocument/2006/relationships" r:id="rId1"/>
            </a:rPr>
            <a:t>www.aboriginalageingwellresearch.com</a:t>
          </a:r>
          <a:endParaRPr lang="en-US" dirty="0"/>
        </a:p>
      </dgm:t>
    </dgm:pt>
    <dgm:pt modelId="{F8561384-4857-4610-916B-5CFFE8317D32}" type="parTrans" cxnId="{CDA108ED-467A-4C38-B06C-92CAF660400E}">
      <dgm:prSet/>
      <dgm:spPr/>
      <dgm:t>
        <a:bodyPr/>
        <a:lstStyle/>
        <a:p>
          <a:endParaRPr lang="en-AU"/>
        </a:p>
      </dgm:t>
    </dgm:pt>
    <dgm:pt modelId="{94E2975B-E04E-465A-B446-656A02978A8F}" type="sibTrans" cxnId="{CDA108ED-467A-4C38-B06C-92CAF660400E}">
      <dgm:prSet/>
      <dgm:spPr/>
      <dgm:t>
        <a:bodyPr/>
        <a:lstStyle/>
        <a:p>
          <a:endParaRPr lang="en-AU"/>
        </a:p>
      </dgm:t>
    </dgm:pt>
    <dgm:pt modelId="{B50FC30D-A0F4-4445-AE2E-B10B8052B499}">
      <dgm:prSet phldrT="[Text]"/>
      <dgm:spPr/>
      <dgm:t>
        <a:bodyPr/>
        <a:lstStyle/>
        <a:p>
          <a:endParaRPr lang="en-US" dirty="0"/>
        </a:p>
      </dgm:t>
    </dgm:pt>
    <dgm:pt modelId="{5A82A991-BB3E-41EC-A222-29F25A77D603}" type="parTrans" cxnId="{01538F00-D78D-421D-9D2E-9424D5039610}">
      <dgm:prSet/>
      <dgm:spPr/>
      <dgm:t>
        <a:bodyPr/>
        <a:lstStyle/>
        <a:p>
          <a:endParaRPr lang="en-AU"/>
        </a:p>
      </dgm:t>
    </dgm:pt>
    <dgm:pt modelId="{F5C759D7-9AFA-4017-A58C-6892ECB1B39A}" type="sibTrans" cxnId="{01538F00-D78D-421D-9D2E-9424D5039610}">
      <dgm:prSet/>
      <dgm:spPr/>
      <dgm:t>
        <a:bodyPr/>
        <a:lstStyle/>
        <a:p>
          <a:endParaRPr lang="en-AU"/>
        </a:p>
      </dgm:t>
    </dgm:pt>
    <dgm:pt modelId="{2A280D05-1E19-4DC9-A696-2EABF98182DB}" type="pres">
      <dgm:prSet presAssocID="{A93D2B69-FE3B-4C26-BD25-499465DF2C05}" presName="linearFlow" presStyleCnt="0">
        <dgm:presLayoutVars>
          <dgm:dir/>
          <dgm:animLvl val="lvl"/>
          <dgm:resizeHandles val="exact"/>
        </dgm:presLayoutVars>
      </dgm:prSet>
      <dgm:spPr/>
      <dgm:t>
        <a:bodyPr/>
        <a:lstStyle/>
        <a:p>
          <a:endParaRPr lang="en-US"/>
        </a:p>
      </dgm:t>
    </dgm:pt>
    <dgm:pt modelId="{1A9B5D00-7439-4C31-883D-34BA82C77ABB}" type="pres">
      <dgm:prSet presAssocID="{2A0734F6-4AA0-448D-BBE0-C38112714E5A}" presName="composite" presStyleCnt="0"/>
      <dgm:spPr/>
    </dgm:pt>
    <dgm:pt modelId="{9DEC106D-37A6-4971-A18B-895F1B2AFC8E}" type="pres">
      <dgm:prSet presAssocID="{2A0734F6-4AA0-448D-BBE0-C38112714E5A}" presName="parentText" presStyleLbl="alignNode1" presStyleIdx="0" presStyleCnt="2">
        <dgm:presLayoutVars>
          <dgm:chMax val="1"/>
          <dgm:bulletEnabled val="1"/>
        </dgm:presLayoutVars>
      </dgm:prSet>
      <dgm:spPr/>
      <dgm:t>
        <a:bodyPr/>
        <a:lstStyle/>
        <a:p>
          <a:endParaRPr lang="en-US"/>
        </a:p>
      </dgm:t>
    </dgm:pt>
    <dgm:pt modelId="{40D69C85-6138-4743-9370-156294786752}" type="pres">
      <dgm:prSet presAssocID="{2A0734F6-4AA0-448D-BBE0-C38112714E5A}" presName="descendantText" presStyleLbl="alignAcc1" presStyleIdx="0" presStyleCnt="2" custScaleX="100360">
        <dgm:presLayoutVars>
          <dgm:bulletEnabled val="1"/>
        </dgm:presLayoutVars>
      </dgm:prSet>
      <dgm:spPr/>
      <dgm:t>
        <a:bodyPr/>
        <a:lstStyle/>
        <a:p>
          <a:endParaRPr lang="en-US"/>
        </a:p>
      </dgm:t>
    </dgm:pt>
    <dgm:pt modelId="{9448AF59-B432-418A-B53F-3FE7C5D2DBF8}" type="pres">
      <dgm:prSet presAssocID="{CD73A89C-97BA-461F-8FA1-9316A13B1361}" presName="sp" presStyleCnt="0"/>
      <dgm:spPr/>
    </dgm:pt>
    <dgm:pt modelId="{39172163-439C-4DB6-88CC-4379F6E8FDC1}" type="pres">
      <dgm:prSet presAssocID="{7480F9D1-6E11-4383-B085-294BFC232F12}" presName="composite" presStyleCnt="0"/>
      <dgm:spPr/>
    </dgm:pt>
    <dgm:pt modelId="{ECA33E44-3DB6-48BE-AABA-EF211867C224}" type="pres">
      <dgm:prSet presAssocID="{7480F9D1-6E11-4383-B085-294BFC232F12}" presName="parentText" presStyleLbl="alignNode1" presStyleIdx="1" presStyleCnt="2">
        <dgm:presLayoutVars>
          <dgm:chMax val="1"/>
          <dgm:bulletEnabled val="1"/>
        </dgm:presLayoutVars>
      </dgm:prSet>
      <dgm:spPr/>
      <dgm:t>
        <a:bodyPr/>
        <a:lstStyle/>
        <a:p>
          <a:endParaRPr lang="en-US"/>
        </a:p>
      </dgm:t>
    </dgm:pt>
    <dgm:pt modelId="{D1B59E16-789C-402B-9C56-235CC540F9F1}" type="pres">
      <dgm:prSet presAssocID="{7480F9D1-6E11-4383-B085-294BFC232F12}" presName="descendantText" presStyleLbl="alignAcc1" presStyleIdx="1" presStyleCnt="2">
        <dgm:presLayoutVars>
          <dgm:bulletEnabled val="1"/>
        </dgm:presLayoutVars>
      </dgm:prSet>
      <dgm:spPr/>
      <dgm:t>
        <a:bodyPr/>
        <a:lstStyle/>
        <a:p>
          <a:endParaRPr lang="en-US"/>
        </a:p>
      </dgm:t>
    </dgm:pt>
  </dgm:ptLst>
  <dgm:cxnLst>
    <dgm:cxn modelId="{8AFE6500-C59B-4152-908D-EF298075B389}" type="presOf" srcId="{8175CC5B-EB7B-4412-8C0A-30051D9DE206}" destId="{40D69C85-6138-4743-9370-156294786752}" srcOrd="0" destOrd="0" presId="urn:microsoft.com/office/officeart/2005/8/layout/chevron2"/>
    <dgm:cxn modelId="{99B55F8F-9164-4EA7-9200-8FD1450FD8AF}" srcId="{A93D2B69-FE3B-4C26-BD25-499465DF2C05}" destId="{7480F9D1-6E11-4383-B085-294BFC232F12}" srcOrd="1" destOrd="0" parTransId="{F8AE140E-8A4B-40A7-9B7B-A2D389AD91C9}" sibTransId="{1926AE58-C577-458C-B57F-C14FBE63EB7F}"/>
    <dgm:cxn modelId="{0016CDA5-5268-4D38-A5B7-D439B1951F2D}" type="presOf" srcId="{A9D7F13C-B561-462D-A623-7069A29A6C59}" destId="{40D69C85-6138-4743-9370-156294786752}" srcOrd="0" destOrd="2" presId="urn:microsoft.com/office/officeart/2005/8/layout/chevron2"/>
    <dgm:cxn modelId="{BDB1614B-251F-492D-98D0-CFFE8A80C718}" srcId="{7480F9D1-6E11-4383-B085-294BFC232F12}" destId="{C2AC1871-C95C-4EF4-827B-061D31C86F6F}" srcOrd="0" destOrd="0" parTransId="{62889756-3913-4FB1-871A-B9AF30861EFE}" sibTransId="{A3BD3E65-7390-4779-98CD-11D6C1C26139}"/>
    <dgm:cxn modelId="{1DB0C92E-A39A-4D4F-A9A0-38E8081A86E9}" type="presOf" srcId="{7480F9D1-6E11-4383-B085-294BFC232F12}" destId="{ECA33E44-3DB6-48BE-AABA-EF211867C224}" srcOrd="0" destOrd="0" presId="urn:microsoft.com/office/officeart/2005/8/layout/chevron2"/>
    <dgm:cxn modelId="{2358DC63-F605-4417-8CF4-C95A7A438166}" type="presOf" srcId="{A93D2B69-FE3B-4C26-BD25-499465DF2C05}" destId="{2A280D05-1E19-4DC9-A696-2EABF98182DB}" srcOrd="0" destOrd="0" presId="urn:microsoft.com/office/officeart/2005/8/layout/chevron2"/>
    <dgm:cxn modelId="{2C0F0D8A-0E9A-4CEB-81CE-CFB4528376F3}" type="presOf" srcId="{C2AC1871-C95C-4EF4-827B-061D31C86F6F}" destId="{D1B59E16-789C-402B-9C56-235CC540F9F1}" srcOrd="0" destOrd="0" presId="urn:microsoft.com/office/officeart/2005/8/layout/chevron2"/>
    <dgm:cxn modelId="{27CB8007-12D4-465D-AE0A-CD8449A492B4}" srcId="{2A0734F6-4AA0-448D-BBE0-C38112714E5A}" destId="{8175CC5B-EB7B-4412-8C0A-30051D9DE206}" srcOrd="0" destOrd="0" parTransId="{21D76C95-09C3-4C52-A23A-43EC74F9B805}" sibTransId="{13653319-B560-4EAE-8DB4-5582A8C2942F}"/>
    <dgm:cxn modelId="{7B287467-479B-45FD-9ABA-65A2359D2972}" type="presOf" srcId="{2A0734F6-4AA0-448D-BBE0-C38112714E5A}" destId="{9DEC106D-37A6-4971-A18B-895F1B2AFC8E}" srcOrd="0" destOrd="0" presId="urn:microsoft.com/office/officeart/2005/8/layout/chevron2"/>
    <dgm:cxn modelId="{AC33AE33-62D3-41DF-A863-90F4F8EAA296}" srcId="{A93D2B69-FE3B-4C26-BD25-499465DF2C05}" destId="{2A0734F6-4AA0-448D-BBE0-C38112714E5A}" srcOrd="0" destOrd="0" parTransId="{1910582D-3010-4480-A126-D9F732073A83}" sibTransId="{CD73A89C-97BA-461F-8FA1-9316A13B1361}"/>
    <dgm:cxn modelId="{4FFC62F5-0E7E-4843-A8D0-2ED874CAA9A2}" srcId="{2A0734F6-4AA0-448D-BBE0-C38112714E5A}" destId="{48293E72-530D-4403-814D-51940E89468B}" srcOrd="1" destOrd="0" parTransId="{01E62F28-4DD7-4EE7-9DFB-76AF5561621F}" sibTransId="{F7D1E30A-44B6-433F-BE93-E161D97E79E6}"/>
    <dgm:cxn modelId="{01538F00-D78D-421D-9D2E-9424D5039610}" srcId="{2A0734F6-4AA0-448D-BBE0-C38112714E5A}" destId="{B50FC30D-A0F4-4445-AE2E-B10B8052B499}" srcOrd="3" destOrd="0" parTransId="{5A82A991-BB3E-41EC-A222-29F25A77D603}" sibTransId="{F5C759D7-9AFA-4017-A58C-6892ECB1B39A}"/>
    <dgm:cxn modelId="{34BF0E97-D19E-4F39-BFB2-1A738DC00FC8}" type="presOf" srcId="{B50FC30D-A0F4-4445-AE2E-B10B8052B499}" destId="{40D69C85-6138-4743-9370-156294786752}" srcOrd="0" destOrd="3" presId="urn:microsoft.com/office/officeart/2005/8/layout/chevron2"/>
    <dgm:cxn modelId="{39C6107D-6E0E-408B-8D51-6B5B59F076C5}" type="presOf" srcId="{48293E72-530D-4403-814D-51940E89468B}" destId="{40D69C85-6138-4743-9370-156294786752}" srcOrd="0" destOrd="1" presId="urn:microsoft.com/office/officeart/2005/8/layout/chevron2"/>
    <dgm:cxn modelId="{CDA108ED-467A-4C38-B06C-92CAF660400E}" srcId="{2A0734F6-4AA0-448D-BBE0-C38112714E5A}" destId="{A9D7F13C-B561-462D-A623-7069A29A6C59}" srcOrd="2" destOrd="0" parTransId="{F8561384-4857-4610-916B-5CFFE8317D32}" sibTransId="{94E2975B-E04E-465A-B446-656A02978A8F}"/>
    <dgm:cxn modelId="{C123280E-5666-4556-ADC8-D6C02EE609EB}" type="presParOf" srcId="{2A280D05-1E19-4DC9-A696-2EABF98182DB}" destId="{1A9B5D00-7439-4C31-883D-34BA82C77ABB}" srcOrd="0" destOrd="0" presId="urn:microsoft.com/office/officeart/2005/8/layout/chevron2"/>
    <dgm:cxn modelId="{8CC79DBF-2A40-4E7C-A794-788088877BE5}" type="presParOf" srcId="{1A9B5D00-7439-4C31-883D-34BA82C77ABB}" destId="{9DEC106D-37A6-4971-A18B-895F1B2AFC8E}" srcOrd="0" destOrd="0" presId="urn:microsoft.com/office/officeart/2005/8/layout/chevron2"/>
    <dgm:cxn modelId="{9D2DBAED-FD59-4A78-889C-529C830B3982}" type="presParOf" srcId="{1A9B5D00-7439-4C31-883D-34BA82C77ABB}" destId="{40D69C85-6138-4743-9370-156294786752}" srcOrd="1" destOrd="0" presId="urn:microsoft.com/office/officeart/2005/8/layout/chevron2"/>
    <dgm:cxn modelId="{AEE3FA14-D51D-41EE-88A8-A5F815FA5CA1}" type="presParOf" srcId="{2A280D05-1E19-4DC9-A696-2EABF98182DB}" destId="{9448AF59-B432-418A-B53F-3FE7C5D2DBF8}" srcOrd="1" destOrd="0" presId="urn:microsoft.com/office/officeart/2005/8/layout/chevron2"/>
    <dgm:cxn modelId="{3FF2265B-B49E-4FC8-9119-F731213199B8}" type="presParOf" srcId="{2A280D05-1E19-4DC9-A696-2EABF98182DB}" destId="{39172163-439C-4DB6-88CC-4379F6E8FDC1}" srcOrd="2" destOrd="0" presId="urn:microsoft.com/office/officeart/2005/8/layout/chevron2"/>
    <dgm:cxn modelId="{028BE4AA-3A1B-47D9-A9C1-BF2EC1D02D6F}" type="presParOf" srcId="{39172163-439C-4DB6-88CC-4379F6E8FDC1}" destId="{ECA33E44-3DB6-48BE-AABA-EF211867C224}" srcOrd="0" destOrd="0" presId="urn:microsoft.com/office/officeart/2005/8/layout/chevron2"/>
    <dgm:cxn modelId="{5D029DA7-CDD0-4E36-8535-84BC9D3C4E4E}" type="presParOf" srcId="{39172163-439C-4DB6-88CC-4379F6E8FDC1}" destId="{D1B59E16-789C-402B-9C56-235CC540F9F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6D979-04B0-4268-BB1A-5B595FD5BD74}">
      <dsp:nvSpPr>
        <dsp:cNvPr id="0" name=""/>
        <dsp:cNvSpPr/>
      </dsp:nvSpPr>
      <dsp:spPr>
        <a:xfrm>
          <a:off x="1011318" y="385199"/>
          <a:ext cx="4748278" cy="4748278"/>
        </a:xfrm>
        <a:prstGeom prst="blockArc">
          <a:avLst>
            <a:gd name="adj1" fmla="val 14236364"/>
            <a:gd name="adj2" fmla="val 16200000"/>
            <a:gd name="adj3" fmla="val 251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C70B6B-F84A-44F8-80FB-AB1A15E4E0CA}">
      <dsp:nvSpPr>
        <dsp:cNvPr id="0" name=""/>
        <dsp:cNvSpPr/>
      </dsp:nvSpPr>
      <dsp:spPr>
        <a:xfrm>
          <a:off x="1011318" y="385199"/>
          <a:ext cx="4748278" cy="4748278"/>
        </a:xfrm>
        <a:prstGeom prst="blockArc">
          <a:avLst>
            <a:gd name="adj1" fmla="val 12272727"/>
            <a:gd name="adj2" fmla="val 14236364"/>
            <a:gd name="adj3" fmla="val 2513"/>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91240F-1FAD-4596-8DB6-AFEF7F8F5801}">
      <dsp:nvSpPr>
        <dsp:cNvPr id="0" name=""/>
        <dsp:cNvSpPr/>
      </dsp:nvSpPr>
      <dsp:spPr>
        <a:xfrm>
          <a:off x="1011318" y="385199"/>
          <a:ext cx="4748278" cy="4748278"/>
        </a:xfrm>
        <a:prstGeom prst="blockArc">
          <a:avLst>
            <a:gd name="adj1" fmla="val 10309091"/>
            <a:gd name="adj2" fmla="val 12272727"/>
            <a:gd name="adj3" fmla="val 251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8FDBB9-4B3F-44C5-A3EE-C32946D42EF8}">
      <dsp:nvSpPr>
        <dsp:cNvPr id="0" name=""/>
        <dsp:cNvSpPr/>
      </dsp:nvSpPr>
      <dsp:spPr>
        <a:xfrm>
          <a:off x="1011318" y="385199"/>
          <a:ext cx="4748278" cy="4748278"/>
        </a:xfrm>
        <a:prstGeom prst="blockArc">
          <a:avLst>
            <a:gd name="adj1" fmla="val 8345455"/>
            <a:gd name="adj2" fmla="val 10309091"/>
            <a:gd name="adj3" fmla="val 2513"/>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34E4E87-1362-433F-9AAF-EE91B68E7CDD}">
      <dsp:nvSpPr>
        <dsp:cNvPr id="0" name=""/>
        <dsp:cNvSpPr/>
      </dsp:nvSpPr>
      <dsp:spPr>
        <a:xfrm>
          <a:off x="1011318" y="385199"/>
          <a:ext cx="4748278" cy="4748278"/>
        </a:xfrm>
        <a:prstGeom prst="blockArc">
          <a:avLst>
            <a:gd name="adj1" fmla="val 6381818"/>
            <a:gd name="adj2" fmla="val 8345455"/>
            <a:gd name="adj3" fmla="val 251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3EE4AC-E4C3-4E66-A5ED-BA56B643D692}">
      <dsp:nvSpPr>
        <dsp:cNvPr id="0" name=""/>
        <dsp:cNvSpPr/>
      </dsp:nvSpPr>
      <dsp:spPr>
        <a:xfrm>
          <a:off x="1011318" y="385199"/>
          <a:ext cx="4748278" cy="4748278"/>
        </a:xfrm>
        <a:prstGeom prst="blockArc">
          <a:avLst>
            <a:gd name="adj1" fmla="val 4418182"/>
            <a:gd name="adj2" fmla="val 6381818"/>
            <a:gd name="adj3" fmla="val 251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83FEA3-29BE-4F37-B4DE-5AC511E466C7}">
      <dsp:nvSpPr>
        <dsp:cNvPr id="0" name=""/>
        <dsp:cNvSpPr/>
      </dsp:nvSpPr>
      <dsp:spPr>
        <a:xfrm>
          <a:off x="1011318" y="385199"/>
          <a:ext cx="4748278" cy="4748278"/>
        </a:xfrm>
        <a:prstGeom prst="blockArc">
          <a:avLst>
            <a:gd name="adj1" fmla="val 2454545"/>
            <a:gd name="adj2" fmla="val 4418182"/>
            <a:gd name="adj3" fmla="val 2513"/>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8CEF21-EBAF-4B4C-8C21-1DB9DEB66A62}">
      <dsp:nvSpPr>
        <dsp:cNvPr id="0" name=""/>
        <dsp:cNvSpPr/>
      </dsp:nvSpPr>
      <dsp:spPr>
        <a:xfrm>
          <a:off x="1011318" y="385199"/>
          <a:ext cx="4748278" cy="4748278"/>
        </a:xfrm>
        <a:prstGeom prst="blockArc">
          <a:avLst>
            <a:gd name="adj1" fmla="val 490909"/>
            <a:gd name="adj2" fmla="val 2454545"/>
            <a:gd name="adj3" fmla="val 2513"/>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78EF6F-4225-4C14-B289-02D0B4E503F7}">
      <dsp:nvSpPr>
        <dsp:cNvPr id="0" name=""/>
        <dsp:cNvSpPr/>
      </dsp:nvSpPr>
      <dsp:spPr>
        <a:xfrm>
          <a:off x="1011318" y="385199"/>
          <a:ext cx="4748278" cy="4748278"/>
        </a:xfrm>
        <a:prstGeom prst="blockArc">
          <a:avLst>
            <a:gd name="adj1" fmla="val 20127273"/>
            <a:gd name="adj2" fmla="val 490909"/>
            <a:gd name="adj3" fmla="val 2513"/>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12FC28-61C4-4946-BD34-7EB88B4839B9}">
      <dsp:nvSpPr>
        <dsp:cNvPr id="0" name=""/>
        <dsp:cNvSpPr/>
      </dsp:nvSpPr>
      <dsp:spPr>
        <a:xfrm>
          <a:off x="1011318" y="385199"/>
          <a:ext cx="4748278" cy="4748278"/>
        </a:xfrm>
        <a:prstGeom prst="blockArc">
          <a:avLst>
            <a:gd name="adj1" fmla="val 18163636"/>
            <a:gd name="adj2" fmla="val 20127273"/>
            <a:gd name="adj3" fmla="val 2513"/>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2C4E86-31C9-4CC9-B422-C2F6F22DA4DE}">
      <dsp:nvSpPr>
        <dsp:cNvPr id="0" name=""/>
        <dsp:cNvSpPr/>
      </dsp:nvSpPr>
      <dsp:spPr>
        <a:xfrm>
          <a:off x="1011318" y="385199"/>
          <a:ext cx="4748278" cy="4748278"/>
        </a:xfrm>
        <a:prstGeom prst="blockArc">
          <a:avLst>
            <a:gd name="adj1" fmla="val 16200000"/>
            <a:gd name="adj2" fmla="val 18163636"/>
            <a:gd name="adj3" fmla="val 251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BFD5B8-07FF-494D-96CE-FF923CBC2770}">
      <dsp:nvSpPr>
        <dsp:cNvPr id="0" name=""/>
        <dsp:cNvSpPr/>
      </dsp:nvSpPr>
      <dsp:spPr>
        <a:xfrm>
          <a:off x="2551395" y="1937224"/>
          <a:ext cx="1668124" cy="16442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a:t>Barriers to strong inner spirit</a:t>
          </a:r>
        </a:p>
      </dsp:txBody>
      <dsp:txXfrm>
        <a:off x="2795686" y="2178016"/>
        <a:ext cx="1179542" cy="1162644"/>
      </dsp:txXfrm>
    </dsp:sp>
    <dsp:sp modelId="{9CCA910B-C568-4333-95C1-76E896E61785}">
      <dsp:nvSpPr>
        <dsp:cNvPr id="0" name=""/>
        <dsp:cNvSpPr/>
      </dsp:nvSpPr>
      <dsp:spPr>
        <a:xfrm>
          <a:off x="2971201" y="769"/>
          <a:ext cx="828511" cy="82851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a:t>racism</a:t>
          </a:r>
        </a:p>
      </dsp:txBody>
      <dsp:txXfrm>
        <a:off x="3092534" y="122102"/>
        <a:ext cx="585845" cy="585845"/>
      </dsp:txXfrm>
    </dsp:sp>
    <dsp:sp modelId="{9489A687-E10D-4ED1-9E1E-8AACAC5AED13}">
      <dsp:nvSpPr>
        <dsp:cNvPr id="0" name=""/>
        <dsp:cNvSpPr/>
      </dsp:nvSpPr>
      <dsp:spPr>
        <a:xfrm>
          <a:off x="4168346" y="331980"/>
          <a:ext cx="969084" cy="910393"/>
        </a:xfrm>
        <a:prstGeom prst="ellips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a:t>Past government policies/  colonisation</a:t>
          </a:r>
        </a:p>
      </dsp:txBody>
      <dsp:txXfrm>
        <a:off x="4310265" y="465304"/>
        <a:ext cx="685246" cy="643745"/>
      </dsp:txXfrm>
    </dsp:sp>
    <dsp:sp modelId="{2C92AA5E-2161-4E38-8D99-F0B008707EFA}">
      <dsp:nvSpPr>
        <dsp:cNvPr id="0" name=""/>
        <dsp:cNvSpPr/>
      </dsp:nvSpPr>
      <dsp:spPr>
        <a:xfrm>
          <a:off x="5103663" y="1371220"/>
          <a:ext cx="828511" cy="8285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a:t>poverty</a:t>
          </a:r>
        </a:p>
      </dsp:txBody>
      <dsp:txXfrm>
        <a:off x="5224996" y="1492553"/>
        <a:ext cx="585845" cy="585845"/>
      </dsp:txXfrm>
    </dsp:sp>
    <dsp:sp modelId="{700EF4B7-7108-4D54-BB85-1959E3C61F4E}">
      <dsp:nvSpPr>
        <dsp:cNvPr id="0" name=""/>
        <dsp:cNvSpPr/>
      </dsp:nvSpPr>
      <dsp:spPr>
        <a:xfrm>
          <a:off x="5291652" y="2678713"/>
          <a:ext cx="828511" cy="82851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AU" sz="900" kern="1200" dirty="0"/>
            <a:t>Housing issues</a:t>
          </a:r>
        </a:p>
      </dsp:txBody>
      <dsp:txXfrm>
        <a:off x="5412985" y="2800046"/>
        <a:ext cx="585845" cy="585845"/>
      </dsp:txXfrm>
    </dsp:sp>
    <dsp:sp modelId="{87DB123D-99B6-4A56-8D07-8F06CD26A7D1}">
      <dsp:nvSpPr>
        <dsp:cNvPr id="0" name=""/>
        <dsp:cNvSpPr/>
      </dsp:nvSpPr>
      <dsp:spPr>
        <a:xfrm>
          <a:off x="4742915" y="3880281"/>
          <a:ext cx="828511" cy="828511"/>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a:t>suicide</a:t>
          </a:r>
        </a:p>
      </dsp:txBody>
      <dsp:txXfrm>
        <a:off x="4864248" y="4001614"/>
        <a:ext cx="585845" cy="585845"/>
      </dsp:txXfrm>
    </dsp:sp>
    <dsp:sp modelId="{CED5929E-A63C-42B6-A05E-5575D9BDAB7F}">
      <dsp:nvSpPr>
        <dsp:cNvPr id="0" name=""/>
        <dsp:cNvSpPr/>
      </dsp:nvSpPr>
      <dsp:spPr>
        <a:xfrm>
          <a:off x="3631671" y="4594434"/>
          <a:ext cx="828511" cy="82851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a:t>lack of security</a:t>
          </a:r>
        </a:p>
      </dsp:txBody>
      <dsp:txXfrm>
        <a:off x="3753004" y="4715767"/>
        <a:ext cx="585845" cy="585845"/>
      </dsp:txXfrm>
    </dsp:sp>
    <dsp:sp modelId="{13CEF9EF-9E73-44E9-9695-11094DCDADE1}">
      <dsp:nvSpPr>
        <dsp:cNvPr id="0" name=""/>
        <dsp:cNvSpPr/>
      </dsp:nvSpPr>
      <dsp:spPr>
        <a:xfrm>
          <a:off x="2310732" y="4594434"/>
          <a:ext cx="828511" cy="828511"/>
        </a:xfrm>
        <a:prstGeom prst="ellipse">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a:t>substance abuse</a:t>
          </a:r>
        </a:p>
      </dsp:txBody>
      <dsp:txXfrm>
        <a:off x="2432065" y="4715767"/>
        <a:ext cx="585845" cy="585845"/>
      </dsp:txXfrm>
    </dsp:sp>
    <dsp:sp modelId="{6FED7E73-349E-493F-A708-6D52FD02BFEA}">
      <dsp:nvSpPr>
        <dsp:cNvPr id="0" name=""/>
        <dsp:cNvSpPr/>
      </dsp:nvSpPr>
      <dsp:spPr>
        <a:xfrm>
          <a:off x="1199488" y="3880281"/>
          <a:ext cx="828511" cy="828511"/>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a:t>elder abuse</a:t>
          </a:r>
        </a:p>
      </dsp:txBody>
      <dsp:txXfrm>
        <a:off x="1320821" y="4001614"/>
        <a:ext cx="585845" cy="585845"/>
      </dsp:txXfrm>
    </dsp:sp>
    <dsp:sp modelId="{FEDF649F-7EF0-40C0-A3D7-1D53429EC987}">
      <dsp:nvSpPr>
        <dsp:cNvPr id="0" name=""/>
        <dsp:cNvSpPr/>
      </dsp:nvSpPr>
      <dsp:spPr>
        <a:xfrm>
          <a:off x="650750" y="2678713"/>
          <a:ext cx="828511" cy="828511"/>
        </a:xfrm>
        <a:prstGeom prst="ellips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GB" sz="900" kern="1200" dirty="0"/>
            <a:t>carer strain</a:t>
          </a:r>
        </a:p>
      </dsp:txBody>
      <dsp:txXfrm>
        <a:off x="772083" y="2800046"/>
        <a:ext cx="585845" cy="585845"/>
      </dsp:txXfrm>
    </dsp:sp>
    <dsp:sp modelId="{C22BBBFB-06DD-423E-BB7A-A62E2C09F469}">
      <dsp:nvSpPr>
        <dsp:cNvPr id="0" name=""/>
        <dsp:cNvSpPr/>
      </dsp:nvSpPr>
      <dsp:spPr>
        <a:xfrm>
          <a:off x="838739" y="1371220"/>
          <a:ext cx="828511" cy="828511"/>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AU" sz="900" kern="1200" dirty="0"/>
            <a:t>Lack of culturally responsive services</a:t>
          </a:r>
        </a:p>
      </dsp:txBody>
      <dsp:txXfrm>
        <a:off x="960072" y="1492553"/>
        <a:ext cx="585845" cy="585845"/>
      </dsp:txXfrm>
    </dsp:sp>
    <dsp:sp modelId="{43D79FA7-CF05-46CF-9C7C-A1ACF81F0E4C}">
      <dsp:nvSpPr>
        <dsp:cNvPr id="0" name=""/>
        <dsp:cNvSpPr/>
      </dsp:nvSpPr>
      <dsp:spPr>
        <a:xfrm>
          <a:off x="1703770" y="372921"/>
          <a:ext cx="828511" cy="82851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AU" sz="900" kern="1200" dirty="0"/>
            <a:t>Lack of respect</a:t>
          </a:r>
        </a:p>
      </dsp:txBody>
      <dsp:txXfrm>
        <a:off x="1825103" y="494254"/>
        <a:ext cx="585845" cy="5858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C106D-37A6-4971-A18B-895F1B2AFC8E}">
      <dsp:nvSpPr>
        <dsp:cNvPr id="0" name=""/>
        <dsp:cNvSpPr/>
      </dsp:nvSpPr>
      <dsp:spPr>
        <a:xfrm rot="5400000">
          <a:off x="-376651" y="374617"/>
          <a:ext cx="2480273" cy="173619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Disseminate </a:t>
          </a:r>
        </a:p>
      </dsp:txBody>
      <dsp:txXfrm rot="-5400000">
        <a:off x="-4609" y="870672"/>
        <a:ext cx="1736191" cy="744082"/>
      </dsp:txXfrm>
    </dsp:sp>
    <dsp:sp modelId="{40D69C85-6138-4743-9370-156294786752}">
      <dsp:nvSpPr>
        <dsp:cNvPr id="0" name=""/>
        <dsp:cNvSpPr/>
      </dsp:nvSpPr>
      <dsp:spPr>
        <a:xfrm rot="5400000">
          <a:off x="3486822" y="-1761886"/>
          <a:ext cx="1612177" cy="51411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Dissemination of results and development of training packages as required</a:t>
          </a:r>
        </a:p>
        <a:p>
          <a:pPr marL="171450" lvl="1" indent="-171450" algn="l" defTabSz="711200">
            <a:lnSpc>
              <a:spcPct val="90000"/>
            </a:lnSpc>
            <a:spcBef>
              <a:spcPct val="0"/>
            </a:spcBef>
            <a:spcAft>
              <a:spcPct val="15000"/>
            </a:spcAft>
            <a:buChar char="••"/>
          </a:pPr>
          <a:r>
            <a:rPr lang="en-US" sz="1600" kern="1200" dirty="0"/>
            <a:t>Stakeholder launch of the Good Spirit Good Life tool and recommendations </a:t>
          </a:r>
        </a:p>
        <a:p>
          <a:pPr marL="171450" lvl="1" indent="-171450" algn="l" defTabSz="711200">
            <a:lnSpc>
              <a:spcPct val="90000"/>
            </a:lnSpc>
            <a:spcBef>
              <a:spcPct val="0"/>
            </a:spcBef>
            <a:spcAft>
              <a:spcPct val="15000"/>
            </a:spcAft>
            <a:buChar char="••"/>
          </a:pPr>
          <a:r>
            <a:rPr lang="en-US" sz="1600" kern="1200" dirty="0">
              <a:hlinkClick xmlns:r="http://schemas.openxmlformats.org/officeDocument/2006/relationships" r:id="rId1"/>
            </a:rPr>
            <a:t>www.aboriginalageingwellresearch.com</a:t>
          </a:r>
          <a:endParaRPr lang="en-US" sz="1600" kern="1200" dirty="0"/>
        </a:p>
        <a:p>
          <a:pPr marL="171450" lvl="1" indent="-171450" algn="l" defTabSz="711200">
            <a:lnSpc>
              <a:spcPct val="90000"/>
            </a:lnSpc>
            <a:spcBef>
              <a:spcPct val="0"/>
            </a:spcBef>
            <a:spcAft>
              <a:spcPct val="15000"/>
            </a:spcAft>
            <a:buChar char="••"/>
          </a:pPr>
          <a:endParaRPr lang="en-US" sz="1600" kern="1200" dirty="0"/>
        </a:p>
      </dsp:txBody>
      <dsp:txXfrm rot="-5400000">
        <a:off x="1722360" y="81276"/>
        <a:ext cx="5062402" cy="1454777"/>
      </dsp:txXfrm>
    </dsp:sp>
    <dsp:sp modelId="{ECA33E44-3DB6-48BE-AABA-EF211867C224}">
      <dsp:nvSpPr>
        <dsp:cNvPr id="0" name=""/>
        <dsp:cNvSpPr/>
      </dsp:nvSpPr>
      <dsp:spPr>
        <a:xfrm rot="5400000">
          <a:off x="-376651" y="2571111"/>
          <a:ext cx="2480273" cy="173619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Translate</a:t>
          </a:r>
        </a:p>
      </dsp:txBody>
      <dsp:txXfrm rot="-5400000">
        <a:off x="-4609" y="3067166"/>
        <a:ext cx="1736191" cy="744082"/>
      </dsp:txXfrm>
    </dsp:sp>
    <dsp:sp modelId="{D1B59E16-789C-402B-9C56-235CC540F9F1}">
      <dsp:nvSpPr>
        <dsp:cNvPr id="0" name=""/>
        <dsp:cNvSpPr/>
      </dsp:nvSpPr>
      <dsp:spPr>
        <a:xfrm rot="5400000">
          <a:off x="3486822" y="443829"/>
          <a:ext cx="1612177" cy="512266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Char char="••"/>
            <a:tabLst/>
            <a:defRPr/>
          </a:pPr>
          <a:r>
            <a:rPr lang="en-US" sz="1600" kern="1200" dirty="0"/>
            <a:t>Embed Good Spirit Good Life package in aged and health care policy and practice, to enhance the wellbeing of older Aboriginal Australians with and without dementia</a:t>
          </a:r>
        </a:p>
        <a:p>
          <a:pPr marL="171450" lvl="1" indent="0" algn="l" defTabSz="755650">
            <a:lnSpc>
              <a:spcPct val="90000"/>
            </a:lnSpc>
            <a:spcBef>
              <a:spcPct val="0"/>
            </a:spcBef>
            <a:spcAft>
              <a:spcPct val="15000"/>
            </a:spcAft>
            <a:buChar char="••"/>
          </a:pPr>
          <a:endParaRPr lang="en-US" sz="1600" kern="1200" dirty="0"/>
        </a:p>
      </dsp:txBody>
      <dsp:txXfrm rot="-5400000">
        <a:off x="1731580" y="2277771"/>
        <a:ext cx="5043961" cy="145477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50084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500844"/>
          </a:xfrm>
          <a:prstGeom prst="rect">
            <a:avLst/>
          </a:prstGeom>
        </p:spPr>
        <p:txBody>
          <a:bodyPr vert="horz" lIns="91440" tIns="45720" rIns="91440" bIns="45720" rtlCol="0"/>
          <a:lstStyle>
            <a:lvl1pPr algn="r">
              <a:defRPr sz="1200"/>
            </a:lvl1pPr>
          </a:lstStyle>
          <a:p>
            <a:fld id="{58FE1E7F-137D-4E0E-8DB7-90836895D903}" type="datetimeFigureOut">
              <a:rPr lang="en-GB" smtClean="0"/>
              <a:t>23/06/2020</a:t>
            </a:fld>
            <a:endParaRPr lang="en-GB"/>
          </a:p>
        </p:txBody>
      </p:sp>
      <p:sp>
        <p:nvSpPr>
          <p:cNvPr id="4" name="Footer Placeholder 3"/>
          <p:cNvSpPr>
            <a:spLocks noGrp="1"/>
          </p:cNvSpPr>
          <p:nvPr>
            <p:ph type="ftr" sz="quarter" idx="2"/>
          </p:nvPr>
        </p:nvSpPr>
        <p:spPr>
          <a:xfrm>
            <a:off x="0" y="9481358"/>
            <a:ext cx="2945659" cy="50084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81358"/>
            <a:ext cx="2945659" cy="500842"/>
          </a:xfrm>
          <a:prstGeom prst="rect">
            <a:avLst/>
          </a:prstGeom>
        </p:spPr>
        <p:txBody>
          <a:bodyPr vert="horz" lIns="91440" tIns="45720" rIns="91440" bIns="45720" rtlCol="0" anchor="b"/>
          <a:lstStyle>
            <a:lvl1pPr algn="r">
              <a:defRPr sz="1200"/>
            </a:lvl1pPr>
          </a:lstStyle>
          <a:p>
            <a:fld id="{F72EB5C3-F92B-4C55-9C0A-E19B836BE65F}" type="slidenum">
              <a:rPr lang="en-GB" smtClean="0"/>
              <a:t>‹#›</a:t>
            </a:fld>
            <a:endParaRPr lang="en-GB"/>
          </a:p>
        </p:txBody>
      </p:sp>
    </p:spTree>
    <p:extLst>
      <p:ext uri="{BB962C8B-B14F-4D97-AF65-F5344CB8AC3E}">
        <p14:creationId xmlns:p14="http://schemas.microsoft.com/office/powerpoint/2010/main" val="876245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500844"/>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500844"/>
          </a:xfrm>
          <a:prstGeom prst="rect">
            <a:avLst/>
          </a:prstGeom>
        </p:spPr>
        <p:txBody>
          <a:bodyPr vert="horz" lIns="91440" tIns="45720" rIns="91440" bIns="45720" rtlCol="0"/>
          <a:lstStyle>
            <a:lvl1pPr algn="r">
              <a:defRPr sz="1200"/>
            </a:lvl1pPr>
          </a:lstStyle>
          <a:p>
            <a:fld id="{724927D9-2AE5-4DE8-8560-3B33AF4833B4}" type="datetimeFigureOut">
              <a:rPr lang="en-AU" smtClean="0"/>
              <a:t>23/06/2020</a:t>
            </a:fld>
            <a:endParaRPr lang="en-AU"/>
          </a:p>
        </p:txBody>
      </p:sp>
      <p:sp>
        <p:nvSpPr>
          <p:cNvPr id="4" name="Slide Image Placeholder 3"/>
          <p:cNvSpPr>
            <a:spLocks noGrp="1" noRot="1" noChangeAspect="1"/>
          </p:cNvSpPr>
          <p:nvPr>
            <p:ph type="sldImg" idx="2"/>
          </p:nvPr>
        </p:nvSpPr>
        <p:spPr>
          <a:xfrm>
            <a:off x="404813" y="1247775"/>
            <a:ext cx="5988050" cy="33686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803934"/>
            <a:ext cx="5438140" cy="393049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81358"/>
            <a:ext cx="2945659" cy="50084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81358"/>
            <a:ext cx="2945659" cy="500842"/>
          </a:xfrm>
          <a:prstGeom prst="rect">
            <a:avLst/>
          </a:prstGeom>
        </p:spPr>
        <p:txBody>
          <a:bodyPr vert="horz" lIns="91440" tIns="45720" rIns="91440" bIns="45720" rtlCol="0" anchor="b"/>
          <a:lstStyle>
            <a:lvl1pPr algn="r">
              <a:defRPr sz="1200"/>
            </a:lvl1pPr>
          </a:lstStyle>
          <a:p>
            <a:fld id="{088A0D0D-EDE2-409D-9FDC-3A8F0BA79221}" type="slidenum">
              <a:rPr lang="en-AU" smtClean="0"/>
              <a:t>‹#›</a:t>
            </a:fld>
            <a:endParaRPr lang="en-AU"/>
          </a:p>
        </p:txBody>
      </p:sp>
    </p:spTree>
    <p:extLst>
      <p:ext uri="{BB962C8B-B14F-4D97-AF65-F5344CB8AC3E}">
        <p14:creationId xmlns:p14="http://schemas.microsoft.com/office/powerpoint/2010/main" val="133197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developing </a:t>
            </a:r>
            <a:r>
              <a:rPr lang="en-AU" baseline="0" dirty="0"/>
              <a:t>a resource to identify and address the wellbeing needs of older Aboriginal Australians</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 have a big team around me, some of whom are here today supporting me, so I’d like to acknowledge all of their work on to the study.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8A0D0D-EDE2-409D-9FDC-3A8F0BA79221}" type="slidenum">
              <a:rPr lang="en-AU" smtClean="0"/>
              <a:t>1</a:t>
            </a:fld>
            <a:endParaRPr lang="en-AU"/>
          </a:p>
        </p:txBody>
      </p:sp>
    </p:spTree>
    <p:extLst>
      <p:ext uri="{BB962C8B-B14F-4D97-AF65-F5344CB8AC3E}">
        <p14:creationId xmlns:p14="http://schemas.microsoft.com/office/powerpoint/2010/main" val="4132679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88A0D0D-EDE2-409D-9FDC-3A8F0BA79221}" type="slidenum">
              <a:rPr lang="en-AU" smtClean="0"/>
              <a:t>15</a:t>
            </a:fld>
            <a:endParaRPr lang="en-AU"/>
          </a:p>
        </p:txBody>
      </p:sp>
    </p:spTree>
    <p:extLst>
      <p:ext uri="{BB962C8B-B14F-4D97-AF65-F5344CB8AC3E}">
        <p14:creationId xmlns:p14="http://schemas.microsoft.com/office/powerpoint/2010/main" val="3984049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88A0D0D-EDE2-409D-9FDC-3A8F0BA79221}" type="slidenum">
              <a:rPr lang="en-AU" smtClean="0"/>
              <a:t>17</a:t>
            </a:fld>
            <a:endParaRPr lang="en-AU"/>
          </a:p>
        </p:txBody>
      </p:sp>
    </p:spTree>
    <p:extLst>
      <p:ext uri="{BB962C8B-B14F-4D97-AF65-F5344CB8AC3E}">
        <p14:creationId xmlns:p14="http://schemas.microsoft.com/office/powerpoint/2010/main" val="3723017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Do you feel respected and valued as an elder, Do you feel connected to cultural 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Enhance QoL through involving elders in decision making, cultural training, respecting person in their elder role. Facilitate connection to cultural identity and activities.</a:t>
            </a:r>
          </a:p>
          <a:p>
            <a:endParaRPr lang="en-AU" dirty="0"/>
          </a:p>
        </p:txBody>
      </p:sp>
      <p:sp>
        <p:nvSpPr>
          <p:cNvPr id="4" name="Slide Number Placeholder 3"/>
          <p:cNvSpPr>
            <a:spLocks noGrp="1"/>
          </p:cNvSpPr>
          <p:nvPr>
            <p:ph type="sldNum" sz="quarter" idx="5"/>
          </p:nvPr>
        </p:nvSpPr>
        <p:spPr/>
        <p:txBody>
          <a:bodyPr/>
          <a:lstStyle/>
          <a:p>
            <a:fld id="{088A0D0D-EDE2-409D-9FDC-3A8F0BA79221}" type="slidenum">
              <a:rPr lang="en-AU" smtClean="0"/>
              <a:t>19</a:t>
            </a:fld>
            <a:endParaRPr lang="en-AU"/>
          </a:p>
        </p:txBody>
      </p:sp>
    </p:spTree>
    <p:extLst>
      <p:ext uri="{BB962C8B-B14F-4D97-AF65-F5344CB8AC3E}">
        <p14:creationId xmlns:p14="http://schemas.microsoft.com/office/powerpoint/2010/main" val="259314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next stage is to complete our overall validation of our tool with 100 participants across Perth and Melbourne</a:t>
            </a:r>
          </a:p>
          <a:p>
            <a:r>
              <a:rPr lang="en-US" baseline="0" dirty="0"/>
              <a:t>Once we have all our results, we plan on sharing these, we’re currently writing a paper on the development of the tool, developing a training package and launching the good spirit good life tool and recommendations. We are then hopeful that this information can be used to inform government policy and aged care service delivery to enhance the wellbeing of older aboriginal people.</a:t>
            </a:r>
            <a:endParaRPr lang="en-AU" dirty="0"/>
          </a:p>
        </p:txBody>
      </p:sp>
      <p:sp>
        <p:nvSpPr>
          <p:cNvPr id="4" name="Slide Number Placeholder 3"/>
          <p:cNvSpPr>
            <a:spLocks noGrp="1"/>
          </p:cNvSpPr>
          <p:nvPr>
            <p:ph type="sldNum" sz="quarter" idx="10"/>
          </p:nvPr>
        </p:nvSpPr>
        <p:spPr/>
        <p:txBody>
          <a:bodyPr/>
          <a:lstStyle/>
          <a:p>
            <a:fld id="{088A0D0D-EDE2-409D-9FDC-3A8F0BA79221}" type="slidenum">
              <a:rPr lang="en-AU" smtClean="0"/>
              <a:t>20</a:t>
            </a:fld>
            <a:endParaRPr lang="en-AU"/>
          </a:p>
        </p:txBody>
      </p:sp>
    </p:spTree>
    <p:extLst>
      <p:ext uri="{BB962C8B-B14F-4D97-AF65-F5344CB8AC3E}">
        <p14:creationId xmlns:p14="http://schemas.microsoft.com/office/powerpoint/2010/main" val="1764828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Finally,</a:t>
            </a:r>
            <a:r>
              <a:rPr lang="en-AU" baseline="0" dirty="0"/>
              <a:t> a big thank you to all our participants, elders group members and service provider partners. </a:t>
            </a:r>
            <a:endParaRPr lang="en-GB" dirty="0"/>
          </a:p>
        </p:txBody>
      </p:sp>
      <p:sp>
        <p:nvSpPr>
          <p:cNvPr id="4" name="Slide Number Placeholder 3"/>
          <p:cNvSpPr>
            <a:spLocks noGrp="1"/>
          </p:cNvSpPr>
          <p:nvPr>
            <p:ph type="sldNum" sz="quarter" idx="10"/>
          </p:nvPr>
        </p:nvSpPr>
        <p:spPr/>
        <p:txBody>
          <a:bodyPr/>
          <a:lstStyle/>
          <a:p>
            <a:fld id="{088A0D0D-EDE2-409D-9FDC-3A8F0BA79221}" type="slidenum">
              <a:rPr lang="en-AU" smtClean="0"/>
              <a:t>21</a:t>
            </a:fld>
            <a:endParaRPr lang="en-AU"/>
          </a:p>
        </p:txBody>
      </p:sp>
    </p:spTree>
    <p:extLst>
      <p:ext uri="{BB962C8B-B14F-4D97-AF65-F5344CB8AC3E}">
        <p14:creationId xmlns:p14="http://schemas.microsoft.com/office/powerpoint/2010/main" val="2326153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i="1" dirty="0"/>
              <a:t>I acknowledge the Wadjuk people as the Traditional Owners of the land on which we meet today, and pay my respects to the elders past and present.</a:t>
            </a:r>
            <a:endParaRPr lang="en-GB" dirty="0"/>
          </a:p>
          <a:p>
            <a:endParaRPr lang="en-GB" dirty="0"/>
          </a:p>
        </p:txBody>
      </p:sp>
      <p:sp>
        <p:nvSpPr>
          <p:cNvPr id="4" name="Slide Number Placeholder 3"/>
          <p:cNvSpPr>
            <a:spLocks noGrp="1"/>
          </p:cNvSpPr>
          <p:nvPr>
            <p:ph type="sldNum" sz="quarter" idx="10"/>
          </p:nvPr>
        </p:nvSpPr>
        <p:spPr/>
        <p:txBody>
          <a:bodyPr/>
          <a:lstStyle/>
          <a:p>
            <a:fld id="{088A0D0D-EDE2-409D-9FDC-3A8F0BA79221}" type="slidenum">
              <a:rPr lang="en-AU" smtClean="0"/>
              <a:t>2</a:t>
            </a:fld>
            <a:endParaRPr lang="en-AU"/>
          </a:p>
        </p:txBody>
      </p:sp>
    </p:spTree>
    <p:extLst>
      <p:ext uri="{BB962C8B-B14F-4D97-AF65-F5344CB8AC3E}">
        <p14:creationId xmlns:p14="http://schemas.microsoft.com/office/powerpoint/2010/main" val="1236276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Our study has come about because at this stage there is no quality of life tool specifically developed for older Aboriginal people in Australia. WE know that a person’s perception of their quality of life is dependent on their culture and values and that QOL priorities can differ between older and younger people. WE also know that the purpose of  quality of life tools in health and aged care is to identify and address a clients wellbeing needs and evaluate strategies over time.  (measures changes)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8A0D0D-EDE2-409D-9FDC-3A8F0BA79221}" type="slidenum">
              <a:rPr lang="en-AU" smtClean="0"/>
              <a:t>4</a:t>
            </a:fld>
            <a:endParaRPr lang="en-AU"/>
          </a:p>
        </p:txBody>
      </p:sp>
    </p:spTree>
    <p:extLst>
      <p:ext uri="{BB962C8B-B14F-4D97-AF65-F5344CB8AC3E}">
        <p14:creationId xmlns:p14="http://schemas.microsoft.com/office/powerpoint/2010/main" val="3622779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PAR</a:t>
            </a:r>
            <a:r>
              <a:rPr lang="en-AU" baseline="0" dirty="0"/>
              <a:t> methodology is used to actively involve participants in the development of the package – responding to recommendations and acting on these.</a:t>
            </a:r>
          </a:p>
          <a:p>
            <a:r>
              <a:rPr lang="en-AU" baseline="0" dirty="0"/>
              <a:t>Indigenous worldviews – identifying what QOL means for older Aboriginal people</a:t>
            </a:r>
            <a:endParaRPr lang="en-AU" dirty="0"/>
          </a:p>
        </p:txBody>
      </p:sp>
      <p:sp>
        <p:nvSpPr>
          <p:cNvPr id="4" name="Slide Number Placeholder 3"/>
          <p:cNvSpPr>
            <a:spLocks noGrp="1"/>
          </p:cNvSpPr>
          <p:nvPr>
            <p:ph type="sldNum" sz="quarter" idx="10"/>
          </p:nvPr>
        </p:nvSpPr>
        <p:spPr/>
        <p:txBody>
          <a:bodyPr/>
          <a:lstStyle/>
          <a:p>
            <a:fld id="{088A0D0D-EDE2-409D-9FDC-3A8F0BA79221}" type="slidenum">
              <a:rPr lang="en-AU" smtClean="0"/>
              <a:t>6</a:t>
            </a:fld>
            <a:endParaRPr lang="en-AU"/>
          </a:p>
        </p:txBody>
      </p:sp>
    </p:spTree>
    <p:extLst>
      <p:ext uri="{BB962C8B-B14F-4D97-AF65-F5344CB8AC3E}">
        <p14:creationId xmlns:p14="http://schemas.microsoft.com/office/powerpoint/2010/main" val="198895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sz="1200" kern="1200" dirty="0">
                <a:solidFill>
                  <a:schemeClr val="tx1"/>
                </a:solidFill>
                <a:effectLst/>
                <a:latin typeface="+mn-lt"/>
                <a:ea typeface="+mn-ea"/>
                <a:cs typeface="+mn-cs"/>
              </a:rPr>
              <a:t>From our interviews we were able to identify 12 main factors important to the quality of life of older Aboriginal people and what we found was an underlying theme of connection to the inner spirit and interconnectedness of the various factors. The factors important to having a good life for older Aboriginal people were the</a:t>
            </a:r>
            <a:r>
              <a:rPr lang="en-AU" sz="1200" kern="1200" baseline="0" dirty="0">
                <a:solidFill>
                  <a:schemeClr val="tx1"/>
                </a:solidFill>
                <a:effectLst/>
                <a:latin typeface="+mn-lt"/>
                <a:ea typeface="+mn-ea"/>
                <a:cs typeface="+mn-cs"/>
              </a:rPr>
              <a:t> importance of family and friends, connection to country, </a:t>
            </a:r>
            <a:r>
              <a:rPr lang="en-AU" sz="1200" kern="1200" dirty="0">
                <a:solidFill>
                  <a:schemeClr val="tx1"/>
                </a:solidFill>
                <a:effectLst/>
                <a:latin typeface="+mn-lt"/>
                <a:ea typeface="+mn-ea"/>
                <a:cs typeface="+mn-cs"/>
              </a:rPr>
              <a:t> connection and belonging to the Aboriginal community, the importance of knowing and identifying with aboriginal culture and being involved in cultural activities, maintaining health,</a:t>
            </a:r>
            <a:r>
              <a:rPr lang="en-AU" sz="1200" kern="1200" baseline="0" dirty="0">
                <a:solidFill>
                  <a:schemeClr val="tx1"/>
                </a:solidFill>
                <a:effectLst/>
                <a:latin typeface="+mn-lt"/>
                <a:ea typeface="+mn-ea"/>
                <a:cs typeface="+mn-cs"/>
              </a:rPr>
              <a:t> respect, </a:t>
            </a:r>
            <a:r>
              <a:rPr lang="en-AU" sz="1200" kern="1200" dirty="0">
                <a:solidFill>
                  <a:schemeClr val="tx1"/>
                </a:solidFill>
                <a:effectLst/>
                <a:latin typeface="+mn-lt"/>
                <a:ea typeface="+mn-ea"/>
                <a:cs typeface="+mn-cs"/>
              </a:rPr>
              <a:t>the elder</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role, being able to access respectful and culturally safe supports and services, having safety and security,</a:t>
            </a:r>
            <a:r>
              <a:rPr lang="en-AU" sz="1200" kern="1200" baseline="0" dirty="0">
                <a:solidFill>
                  <a:schemeClr val="tx1"/>
                </a:solidFill>
                <a:effectLst/>
                <a:latin typeface="+mn-lt"/>
                <a:ea typeface="+mn-ea"/>
                <a:cs typeface="+mn-cs"/>
              </a:rPr>
              <a:t> expressing spiritual and cultural beliefs, </a:t>
            </a:r>
            <a:r>
              <a:rPr lang="en-AU" sz="1200" kern="1200" dirty="0">
                <a:solidFill>
                  <a:schemeClr val="tx1"/>
                </a:solidFill>
                <a:effectLst/>
                <a:latin typeface="+mn-lt"/>
                <a:ea typeface="+mn-ea"/>
                <a:cs typeface="+mn-cs"/>
              </a:rPr>
              <a:t> being able to plan for the future</a:t>
            </a:r>
            <a:r>
              <a:rPr lang="en-AU" sz="1200" kern="1200" baseline="0" dirty="0">
                <a:solidFill>
                  <a:schemeClr val="tx1"/>
                </a:solidFill>
                <a:effectLst/>
                <a:latin typeface="+mn-lt"/>
                <a:ea typeface="+mn-ea"/>
                <a:cs typeface="+mn-cs"/>
              </a:rPr>
              <a:t> and having basic needs met. </a:t>
            </a:r>
            <a:r>
              <a:rPr lang="en-AU" sz="1200" kern="1200" dirty="0">
                <a:solidFill>
                  <a:schemeClr val="tx1"/>
                </a:solidFill>
                <a:effectLst/>
                <a:latin typeface="+mn-lt"/>
                <a:ea typeface="+mn-ea"/>
                <a:cs typeface="+mn-cs"/>
              </a:rPr>
              <a:t> expressing spiritual and cultural beliefs and being supported in practices such as going to church to paying respects at funerals, being able to access respectful supports and services, and having safety and security for the older person and their families.</a:t>
            </a:r>
            <a:endParaRPr lang="en-GB" sz="1200" kern="1200" dirty="0">
              <a:solidFill>
                <a:schemeClr val="tx1"/>
              </a:solidFill>
              <a:effectLst/>
              <a:latin typeface="+mn-lt"/>
              <a:ea typeface="+mn-ea"/>
              <a:cs typeface="+mn-cs"/>
            </a:endParaRP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5327" indent="-286664">
              <a:defRPr sz="2400">
                <a:solidFill>
                  <a:schemeClr val="tx1"/>
                </a:solidFill>
                <a:latin typeface="Arial" panose="020B0604020202020204" pitchFamily="34" charset="0"/>
                <a:ea typeface="MS PGothic" panose="020B0600070205080204" pitchFamily="34" charset="-128"/>
              </a:defRPr>
            </a:lvl2pPr>
            <a:lvl3pPr marL="1146658" indent="-229332">
              <a:defRPr sz="2400">
                <a:solidFill>
                  <a:schemeClr val="tx1"/>
                </a:solidFill>
                <a:latin typeface="Arial" panose="020B0604020202020204" pitchFamily="34" charset="0"/>
                <a:ea typeface="MS PGothic" panose="020B0600070205080204" pitchFamily="34" charset="-128"/>
              </a:defRPr>
            </a:lvl3pPr>
            <a:lvl4pPr marL="1605321" indent="-229332">
              <a:defRPr sz="2400">
                <a:solidFill>
                  <a:schemeClr val="tx1"/>
                </a:solidFill>
                <a:latin typeface="Arial" panose="020B0604020202020204" pitchFamily="34" charset="0"/>
                <a:ea typeface="MS PGothic" panose="020B0600070205080204" pitchFamily="34" charset="-128"/>
              </a:defRPr>
            </a:lvl4pPr>
            <a:lvl5pPr marL="2063984" indent="-229332">
              <a:defRPr sz="2400">
                <a:solidFill>
                  <a:schemeClr val="tx1"/>
                </a:solidFill>
                <a:latin typeface="Arial" panose="020B0604020202020204" pitchFamily="34" charset="0"/>
                <a:ea typeface="MS PGothic" panose="020B0600070205080204" pitchFamily="34" charset="-128"/>
              </a:defRPr>
            </a:lvl5pPr>
            <a:lvl6pPr marL="2522647" indent="-229332"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81310" indent="-229332"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39973" indent="-229332"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98636" indent="-229332"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817A4B4-8D9B-45CA-9439-FB399B546E14}" type="slidenum">
              <a:rPr kumimoji="0" lang="en-AU"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945608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88A0D0D-EDE2-409D-9FDC-3A8F0BA79221}" type="slidenum">
              <a:rPr lang="en-AU" smtClean="0"/>
              <a:t>8</a:t>
            </a:fld>
            <a:endParaRPr lang="en-AU"/>
          </a:p>
        </p:txBody>
      </p:sp>
    </p:spTree>
    <p:extLst>
      <p:ext uri="{BB962C8B-B14F-4D97-AF65-F5344CB8AC3E}">
        <p14:creationId xmlns:p14="http://schemas.microsoft.com/office/powerpoint/2010/main" val="407930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a:t>
            </a:r>
            <a:r>
              <a:rPr lang="en-AU" baseline="0" dirty="0"/>
              <a:t> as you can see we have a 12 item Good Spirit Good life tool with a 5 point response scale. If a person’s responses are in the not much or never columns, this is when we would recommend putting strategies in place to address that person’s wellbeing needs in those areas. </a:t>
            </a:r>
            <a:endParaRPr lang="en-GB" dirty="0"/>
          </a:p>
        </p:txBody>
      </p:sp>
      <p:sp>
        <p:nvSpPr>
          <p:cNvPr id="4" name="Slide Number Placeholder 3"/>
          <p:cNvSpPr>
            <a:spLocks noGrp="1"/>
          </p:cNvSpPr>
          <p:nvPr>
            <p:ph type="sldNum" sz="quarter" idx="10"/>
          </p:nvPr>
        </p:nvSpPr>
        <p:spPr/>
        <p:txBody>
          <a:bodyPr/>
          <a:lstStyle/>
          <a:p>
            <a:fld id="{088A0D0D-EDE2-409D-9FDC-3A8F0BA79221}" type="slidenum">
              <a:rPr lang="en-AU" smtClean="0"/>
              <a:t>9</a:t>
            </a:fld>
            <a:endParaRPr lang="en-AU"/>
          </a:p>
        </p:txBody>
      </p:sp>
    </p:spTree>
    <p:extLst>
      <p:ext uri="{BB962C8B-B14F-4D97-AF65-F5344CB8AC3E}">
        <p14:creationId xmlns:p14="http://schemas.microsoft.com/office/powerpoint/2010/main" val="1941710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88A0D0D-EDE2-409D-9FDC-3A8F0BA79221}" type="slidenum">
              <a:rPr lang="en-AU" smtClean="0"/>
              <a:t>13</a:t>
            </a:fld>
            <a:endParaRPr lang="en-AU"/>
          </a:p>
        </p:txBody>
      </p:sp>
    </p:spTree>
    <p:extLst>
      <p:ext uri="{BB962C8B-B14F-4D97-AF65-F5344CB8AC3E}">
        <p14:creationId xmlns:p14="http://schemas.microsoft.com/office/powerpoint/2010/main" val="3938531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88A0D0D-EDE2-409D-9FDC-3A8F0BA79221}" type="slidenum">
              <a:rPr lang="en-AU" smtClean="0"/>
              <a:t>14</a:t>
            </a:fld>
            <a:endParaRPr lang="en-AU"/>
          </a:p>
        </p:txBody>
      </p:sp>
    </p:spTree>
    <p:extLst>
      <p:ext uri="{BB962C8B-B14F-4D97-AF65-F5344CB8AC3E}">
        <p14:creationId xmlns:p14="http://schemas.microsoft.com/office/powerpoint/2010/main" val="39385315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5" name="Picture 5"/>
          <p:cNvPicPr>
            <a:picLocks noChangeAspect="1"/>
          </p:cNvPicPr>
          <p:nvPr/>
        </p:nvPicPr>
        <p:blipFill>
          <a:blip r:embed="rId2">
            <a:alphaModFix amt="23000"/>
            <a:extLst>
              <a:ext uri="{28A0092B-C50C-407E-A947-70E740481C1C}">
                <a14:useLocalDpi xmlns:a14="http://schemas.microsoft.com/office/drawing/2010/main" val="0"/>
              </a:ext>
            </a:extLst>
          </a:blip>
          <a:srcRect/>
          <a:stretch>
            <a:fillRect/>
          </a:stretch>
        </p:blipFill>
        <p:spPr bwMode="auto">
          <a:xfrm>
            <a:off x="2639485" y="1196975"/>
            <a:ext cx="6512983" cy="4826000"/>
          </a:xfrm>
          <a:prstGeom prst="rect">
            <a:avLst/>
          </a:prstGeom>
          <a:noFill/>
          <a:ln>
            <a:noFill/>
          </a:ln>
          <a:extLst>
            <a:ext uri="{909E8E84-426E-40dd-AFC4-6F175D3DCCD1}">
              <a14:hiddenFill xmlns:a14="http://schemas.microsoft.com/office/drawing/2010/main" xmlns="">
                <a:solidFill>
                  <a:srgbClr val="FFFFFF">
                    <a:alpha val="23137"/>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6" descr="W:\Emily\Presentation assets\UWAM0289 Presentation pg1.png"/>
          <p:cNvPicPr>
            <a:picLocks noChangeAspect="1" noChangeArrowheads="1"/>
          </p:cNvPicPr>
          <p:nvPr/>
        </p:nvPicPr>
        <p:blipFill rotWithShape="1">
          <a:blip r:embed="rId3">
            <a:extLst>
              <a:ext uri="{28A0092B-C50C-407E-A947-70E740481C1C}">
                <a14:useLocalDpi xmlns:a14="http://schemas.microsoft.com/office/drawing/2010/main" val="0"/>
              </a:ext>
            </a:extLst>
          </a:blip>
          <a:srcRect l="91964" t="87895"/>
          <a:stretch/>
        </p:blipFill>
        <p:spPr bwMode="auto">
          <a:xfrm>
            <a:off x="11223812" y="6033247"/>
            <a:ext cx="980715" cy="83090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hasCustomPrompt="1"/>
          </p:nvPr>
        </p:nvSpPr>
        <p:spPr>
          <a:xfrm>
            <a:off x="633984" y="1539208"/>
            <a:ext cx="8630368" cy="1872208"/>
          </a:xfrm>
          <a:prstGeom prst="rect">
            <a:avLst/>
          </a:prstGeom>
        </p:spPr>
        <p:txBody>
          <a:bodyPr tIns="0" bIns="0">
            <a:normAutofit/>
          </a:bodyPr>
          <a:lstStyle>
            <a:lvl1pPr algn="l">
              <a:lnSpc>
                <a:spcPct val="100000"/>
              </a:lnSpc>
              <a:defRPr sz="6200" baseline="0">
                <a:solidFill>
                  <a:schemeClr val="bg1"/>
                </a:solidFill>
                <a:latin typeface="Arial" pitchFamily="34" charset="0"/>
                <a:cs typeface="Arial" pitchFamily="34" charset="0"/>
              </a:defRPr>
            </a:lvl1pPr>
          </a:lstStyle>
          <a:p>
            <a:r>
              <a:rPr lang="en-US" dirty="0"/>
              <a:t>Main heading</a:t>
            </a:r>
            <a:endParaRPr lang="en-AU" dirty="0"/>
          </a:p>
        </p:txBody>
      </p:sp>
      <p:sp>
        <p:nvSpPr>
          <p:cNvPr id="5" name="Subtitle 2"/>
          <p:cNvSpPr>
            <a:spLocks noGrp="1"/>
          </p:cNvSpPr>
          <p:nvPr>
            <p:ph type="subTitle" idx="1" hasCustomPrompt="1"/>
          </p:nvPr>
        </p:nvSpPr>
        <p:spPr>
          <a:xfrm>
            <a:off x="633984" y="3455288"/>
            <a:ext cx="8630400" cy="288032"/>
          </a:xfrm>
          <a:prstGeom prst="rect">
            <a:avLst/>
          </a:prstGeom>
        </p:spPr>
        <p:txBody>
          <a:bodyPr/>
          <a:lstStyle>
            <a:lvl1pPr marL="0" indent="0" algn="l">
              <a:buNone/>
              <a:defRPr sz="1230" b="1" baseline="0">
                <a:solidFill>
                  <a:srgbClr val="27348B"/>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a:t>
            </a:r>
            <a:endParaRPr lang="en-AU" dirty="0"/>
          </a:p>
        </p:txBody>
      </p:sp>
      <p:sp>
        <p:nvSpPr>
          <p:cNvPr id="18" name="Text Placeholder 6"/>
          <p:cNvSpPr>
            <a:spLocks noGrp="1"/>
          </p:cNvSpPr>
          <p:nvPr>
            <p:ph type="body" sz="quarter" idx="16" hasCustomPrompt="1"/>
          </p:nvPr>
        </p:nvSpPr>
        <p:spPr>
          <a:xfrm>
            <a:off x="3283925" y="5576400"/>
            <a:ext cx="2529600" cy="792162"/>
          </a:xfrm>
          <a:prstGeom prst="rect">
            <a:avLst/>
          </a:prstGeom>
        </p:spPr>
        <p:txBody>
          <a:bodyPr/>
          <a:lstStyle>
            <a:lvl1pPr marL="0" indent="0">
              <a:buNone/>
              <a:defRPr sz="1100" b="1">
                <a:solidFill>
                  <a:srgbClr val="27348B"/>
                </a:solidFill>
                <a:latin typeface="Arial" pitchFamily="34" charset="0"/>
                <a:cs typeface="Arial" pitchFamily="34" charset="0"/>
              </a:defRPr>
            </a:lvl1pPr>
          </a:lstStyle>
          <a:p>
            <a:pPr lvl="0"/>
            <a:r>
              <a:rPr lang="en-US" sz="1200" dirty="0"/>
              <a:t>Type information here</a:t>
            </a:r>
            <a:endParaRPr lang="en-AU" dirty="0"/>
          </a:p>
        </p:txBody>
      </p:sp>
      <p:sp>
        <p:nvSpPr>
          <p:cNvPr id="19" name="Text Placeholder 6"/>
          <p:cNvSpPr>
            <a:spLocks noGrp="1"/>
          </p:cNvSpPr>
          <p:nvPr>
            <p:ph type="body" sz="quarter" idx="17" hasCustomPrompt="1"/>
          </p:nvPr>
        </p:nvSpPr>
        <p:spPr>
          <a:xfrm>
            <a:off x="6065456" y="5576400"/>
            <a:ext cx="2529600" cy="792162"/>
          </a:xfrm>
          <a:prstGeom prst="rect">
            <a:avLst/>
          </a:prstGeom>
        </p:spPr>
        <p:txBody>
          <a:bodyPr/>
          <a:lstStyle>
            <a:lvl1pPr marL="0" indent="0">
              <a:buNone/>
              <a:defRPr sz="1100" b="1">
                <a:solidFill>
                  <a:srgbClr val="27348B"/>
                </a:solidFill>
                <a:latin typeface="Arial" pitchFamily="34" charset="0"/>
                <a:cs typeface="Arial" pitchFamily="34" charset="0"/>
              </a:defRPr>
            </a:lvl1pPr>
          </a:lstStyle>
          <a:p>
            <a:pPr lvl="0"/>
            <a:r>
              <a:rPr lang="en-US" sz="1200" dirty="0"/>
              <a:t>Type information here</a:t>
            </a:r>
            <a:endParaRPr lang="en-AU" dirty="0"/>
          </a:p>
        </p:txBody>
      </p:sp>
      <p:sp>
        <p:nvSpPr>
          <p:cNvPr id="21" name="Text Placeholder 6"/>
          <p:cNvSpPr>
            <a:spLocks noGrp="1"/>
          </p:cNvSpPr>
          <p:nvPr>
            <p:ph type="body" sz="quarter" idx="19" hasCustomPrompt="1"/>
          </p:nvPr>
        </p:nvSpPr>
        <p:spPr>
          <a:xfrm>
            <a:off x="502395" y="5576400"/>
            <a:ext cx="2529600" cy="792162"/>
          </a:xfrm>
          <a:prstGeom prst="rect">
            <a:avLst/>
          </a:prstGeom>
        </p:spPr>
        <p:txBody>
          <a:bodyPr/>
          <a:lstStyle>
            <a:lvl1pPr marL="0" indent="0">
              <a:buNone/>
              <a:defRPr sz="1100" b="1">
                <a:solidFill>
                  <a:srgbClr val="27348B"/>
                </a:solidFill>
                <a:latin typeface="Arial" pitchFamily="34" charset="0"/>
                <a:cs typeface="Arial" pitchFamily="34" charset="0"/>
              </a:defRPr>
            </a:lvl1pPr>
          </a:lstStyle>
          <a:p>
            <a:pPr lvl="0"/>
            <a:r>
              <a:rPr lang="en-US" sz="1200" dirty="0"/>
              <a:t>Type information here</a:t>
            </a:r>
            <a:endParaRPr lang="en-AU" dirty="0"/>
          </a:p>
        </p:txBody>
      </p:sp>
      <p:pic>
        <p:nvPicPr>
          <p:cNvPr id="17" name="Picture 5"/>
          <p:cNvPicPr>
            <a:picLocks noChangeAspect="1"/>
          </p:cNvPicPr>
          <p:nvPr/>
        </p:nvPicPr>
        <p:blipFill>
          <a:blip r:embed="rId2">
            <a:alphaModFix amt="23000"/>
            <a:extLst>
              <a:ext uri="{28A0092B-C50C-407E-A947-70E740481C1C}">
                <a14:useLocalDpi xmlns:a14="http://schemas.microsoft.com/office/drawing/2010/main" val="0"/>
              </a:ext>
            </a:extLst>
          </a:blip>
          <a:srcRect/>
          <a:stretch>
            <a:fillRect/>
          </a:stretch>
        </p:blipFill>
        <p:spPr bwMode="auto">
          <a:xfrm>
            <a:off x="-2091" y="0"/>
            <a:ext cx="1459664" cy="1081584"/>
          </a:xfrm>
          <a:prstGeom prst="rect">
            <a:avLst/>
          </a:prstGeom>
          <a:noFill/>
          <a:ln>
            <a:noFill/>
          </a:ln>
          <a:extLst>
            <a:ext uri="{909E8E84-426E-40dd-AFC4-6F175D3DCCD1}">
              <a14:hiddenFill xmlns:a14="http://schemas.microsoft.com/office/drawing/2010/main" xmlns="">
                <a:solidFill>
                  <a:srgbClr val="FFFFFF">
                    <a:alpha val="23137"/>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27418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slide">
    <p:spTree>
      <p:nvGrpSpPr>
        <p:cNvPr id="1" name=""/>
        <p:cNvGrpSpPr/>
        <p:nvPr/>
      </p:nvGrpSpPr>
      <p:grpSpPr>
        <a:xfrm>
          <a:off x="0" y="0"/>
          <a:ext cx="0" cy="0"/>
          <a:chOff x="0" y="0"/>
          <a:chExt cx="0" cy="0"/>
        </a:xfrm>
      </p:grpSpPr>
      <p:sp>
        <p:nvSpPr>
          <p:cNvPr id="4" name="Rectangle 3"/>
          <p:cNvSpPr/>
          <p:nvPr/>
        </p:nvSpPr>
        <p:spPr>
          <a:xfrm>
            <a:off x="0" y="1124744"/>
            <a:ext cx="12192000" cy="573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AU"/>
          </a:p>
        </p:txBody>
      </p:sp>
      <p:sp>
        <p:nvSpPr>
          <p:cNvPr id="10" name="Text Placeholder 9"/>
          <p:cNvSpPr>
            <a:spLocks noGrp="1"/>
          </p:cNvSpPr>
          <p:nvPr>
            <p:ph type="body" sz="quarter" idx="13" hasCustomPrompt="1"/>
          </p:nvPr>
        </p:nvSpPr>
        <p:spPr>
          <a:xfrm>
            <a:off x="719403" y="1484784"/>
            <a:ext cx="10753195" cy="4896544"/>
          </a:xfrm>
          <a:prstGeom prst="rect">
            <a:avLst/>
          </a:prstGeom>
        </p:spPr>
        <p:txBody>
          <a:bodyPr>
            <a:noAutofit/>
          </a:bodyPr>
          <a:lstStyle>
            <a:lvl1pPr marL="285750" indent="-285750">
              <a:buFont typeface="Arial" panose="020B0604020202020204" pitchFamily="34" charset="0"/>
              <a:buChar char="•"/>
              <a:defRPr sz="1800"/>
            </a:lvl1pPr>
          </a:lstStyle>
          <a:p>
            <a:pPr lvl="0"/>
            <a:r>
              <a:rPr lang="en-AU" sz="1800" dirty="0"/>
              <a:t>Bullets</a:t>
            </a:r>
          </a:p>
          <a:p>
            <a:pPr lvl="0"/>
            <a:endParaRPr lang="en-AU" dirty="0"/>
          </a:p>
        </p:txBody>
      </p:sp>
      <p:sp>
        <p:nvSpPr>
          <p:cNvPr id="16" name="Text Placeholder 15"/>
          <p:cNvSpPr>
            <a:spLocks noGrp="1"/>
          </p:cNvSpPr>
          <p:nvPr>
            <p:ph type="body" sz="quarter" idx="16" hasCustomPrompt="1"/>
          </p:nvPr>
        </p:nvSpPr>
        <p:spPr>
          <a:xfrm>
            <a:off x="1583499" y="476326"/>
            <a:ext cx="7104789" cy="576411"/>
          </a:xfrm>
          <a:prstGeom prst="rect">
            <a:avLst/>
          </a:prstGeom>
        </p:spPr>
        <p:txBody>
          <a:bodyPr>
            <a:noAutofit/>
          </a:bodyPr>
          <a:lstStyle>
            <a:lvl1pPr marL="0" indent="0">
              <a:buNone/>
              <a:defRPr sz="2500" b="1" baseline="0">
                <a:solidFill>
                  <a:srgbClr val="27348B"/>
                </a:solidFill>
              </a:defRPr>
            </a:lvl1pPr>
          </a:lstStyle>
          <a:p>
            <a:pPr lvl="0"/>
            <a:r>
              <a:rPr lang="en-AU" dirty="0"/>
              <a:t>Cover title (optional)</a:t>
            </a:r>
          </a:p>
        </p:txBody>
      </p:sp>
    </p:spTree>
    <p:extLst>
      <p:ext uri="{BB962C8B-B14F-4D97-AF65-F5344CB8AC3E}">
        <p14:creationId xmlns:p14="http://schemas.microsoft.com/office/powerpoint/2010/main" val="2292902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9943" y="0"/>
            <a:ext cx="7889676" cy="1050077"/>
          </a:xfrm>
          <a:prstGeom prst="rect">
            <a:avLst/>
          </a:prstGeom>
        </p:spPr>
        <p:txBody>
          <a:bodyPr/>
          <a:lstStyle>
            <a:lvl1pPr algn="ctr">
              <a:defRPr sz="3200">
                <a:solidFill>
                  <a:srgbClr val="000090"/>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BF5B538-1BF4-47F2-BF6E-FA6EA2C6DC2C}" type="datetimeFigureOut">
              <a:rPr lang="en-AU" smtClean="0"/>
              <a:t>23/06/2020</a:t>
            </a:fld>
            <a:endParaRPr lang="en-AU"/>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p:cNvSpPr>
            <a:spLocks noGrp="1"/>
          </p:cNvSpPr>
          <p:nvPr>
            <p:ph type="sldNum" sz="quarter" idx="12"/>
          </p:nvPr>
        </p:nvSpPr>
        <p:spPr/>
        <p:txBody>
          <a:bodyPr/>
          <a:lstStyle/>
          <a:p>
            <a:fld id="{C095972A-6133-467F-923C-9C5A682DB1E1}" type="slidenum">
              <a:rPr lang="en-AU" smtClean="0"/>
              <a:t>‹#›</a:t>
            </a:fld>
            <a:endParaRPr lang="en-AU"/>
          </a:p>
        </p:txBody>
      </p:sp>
    </p:spTree>
    <p:extLst>
      <p:ext uri="{BB962C8B-B14F-4D97-AF65-F5344CB8AC3E}">
        <p14:creationId xmlns:p14="http://schemas.microsoft.com/office/powerpoint/2010/main" val="899164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9936" y="0"/>
            <a:ext cx="7679685" cy="1030075"/>
          </a:xfrm>
          <a:prstGeom prst="rect">
            <a:avLst/>
          </a:prstGeom>
        </p:spPr>
        <p:txBody>
          <a:bodyPr/>
          <a:lstStyle>
            <a:lvl1pPr>
              <a:defRPr sz="3200">
                <a:solidFill>
                  <a:srgbClr val="000090"/>
                </a:solidFill>
              </a:defRPr>
            </a:lvl1pPr>
          </a:lstStyle>
          <a:p>
            <a:r>
              <a:rPr lang="en-US" dirty="0"/>
              <a:t>Click to edit Master title style</a:t>
            </a:r>
            <a:endParaRPr lang="en-AU"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BF5B538-1BF4-47F2-BF6E-FA6EA2C6DC2C}" type="datetimeFigureOut">
              <a:rPr lang="en-AU" smtClean="0"/>
              <a:t>23/06/2020</a:t>
            </a:fld>
            <a:endParaRPr lang="en-AU"/>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p:cNvSpPr>
            <a:spLocks noGrp="1"/>
          </p:cNvSpPr>
          <p:nvPr>
            <p:ph type="sldNum" sz="quarter" idx="12"/>
          </p:nvPr>
        </p:nvSpPr>
        <p:spPr/>
        <p:txBody>
          <a:bodyPr/>
          <a:lstStyle/>
          <a:p>
            <a:fld id="{C095972A-6133-467F-923C-9C5A682DB1E1}" type="slidenum">
              <a:rPr lang="en-AU" smtClean="0"/>
              <a:t>‹#›</a:t>
            </a:fld>
            <a:endParaRPr lang="en-AU"/>
          </a:p>
        </p:txBody>
      </p:sp>
    </p:spTree>
    <p:extLst>
      <p:ext uri="{BB962C8B-B14F-4D97-AF65-F5344CB8AC3E}">
        <p14:creationId xmlns:p14="http://schemas.microsoft.com/office/powerpoint/2010/main" val="2743738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9940" y="0"/>
            <a:ext cx="7819679" cy="1050077"/>
          </a:xfrm>
          <a:prstGeom prst="rect">
            <a:avLst/>
          </a:prstGeom>
        </p:spPr>
        <p:txBody>
          <a:bodyPr/>
          <a:lstStyle>
            <a:lvl1pPr>
              <a:defRPr sz="3200">
                <a:solidFill>
                  <a:srgbClr val="000090"/>
                </a:solidFill>
              </a:defRPr>
            </a:lvl1pPr>
          </a:lstStyle>
          <a:p>
            <a:r>
              <a:rPr lang="en-US" dirty="0"/>
              <a:t>Click to edit Master title style</a:t>
            </a:r>
            <a:endParaRPr lang="en-AU"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BF5B538-1BF4-47F2-BF6E-FA6EA2C6DC2C}" type="datetimeFigureOut">
              <a:rPr lang="en-AU" smtClean="0"/>
              <a:t>23/06/2020</a:t>
            </a:fld>
            <a:endParaRPr lang="en-AU"/>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AU"/>
          </a:p>
        </p:txBody>
      </p:sp>
      <p:sp>
        <p:nvSpPr>
          <p:cNvPr id="5" name="Slide Number Placeholder 4"/>
          <p:cNvSpPr>
            <a:spLocks noGrp="1"/>
          </p:cNvSpPr>
          <p:nvPr>
            <p:ph type="sldNum" sz="quarter" idx="12"/>
          </p:nvPr>
        </p:nvSpPr>
        <p:spPr/>
        <p:txBody>
          <a:bodyPr/>
          <a:lstStyle/>
          <a:p>
            <a:fld id="{C095972A-6133-467F-923C-9C5A682DB1E1}" type="slidenum">
              <a:rPr lang="en-AU" smtClean="0"/>
              <a:t>‹#›</a:t>
            </a:fld>
            <a:endParaRPr lang="en-AU"/>
          </a:p>
        </p:txBody>
      </p:sp>
    </p:spTree>
    <p:extLst>
      <p:ext uri="{BB962C8B-B14F-4D97-AF65-F5344CB8AC3E}">
        <p14:creationId xmlns:p14="http://schemas.microsoft.com/office/powerpoint/2010/main" val="3851128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12528" y="0"/>
            <a:ext cx="12204528" cy="1124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51" name="Picture 3" descr="W:\Emily\Presentation assets\UWAM0289 Presentation pg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2216000" cy="687060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Slide Number Placeholder 6"/>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bg1"/>
                </a:solidFill>
                <a:latin typeface="Source Sans Pro" panose="020B0503030403020204" pitchFamily="34" charset="0"/>
              </a:defRPr>
            </a:lvl1pPr>
          </a:lstStyle>
          <a:p>
            <a:fld id="{C095972A-6133-467F-923C-9C5A682DB1E1}" type="slidenum">
              <a:rPr lang="en-AU" smtClean="0"/>
              <a:t>‹#›</a:t>
            </a:fld>
            <a:endParaRPr lang="en-AU"/>
          </a:p>
        </p:txBody>
      </p:sp>
      <p:sp>
        <p:nvSpPr>
          <p:cNvPr id="2" name="Text Placeholder 1"/>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AU" dirty="0"/>
          </a:p>
        </p:txBody>
      </p:sp>
      <p:pic>
        <p:nvPicPr>
          <p:cNvPr id="6" name="Picture 5"/>
          <p:cNvPicPr>
            <a:picLocks noChangeAspect="1"/>
          </p:cNvPicPr>
          <p:nvPr/>
        </p:nvPicPr>
        <p:blipFill>
          <a:blip r:embed="rId8">
            <a:alphaModFix amt="23000"/>
            <a:extLst>
              <a:ext uri="{28A0092B-C50C-407E-A947-70E740481C1C}">
                <a14:useLocalDpi xmlns:a14="http://schemas.microsoft.com/office/drawing/2010/main" val="0"/>
              </a:ext>
            </a:extLst>
          </a:blip>
          <a:srcRect/>
          <a:stretch>
            <a:fillRect/>
          </a:stretch>
        </p:blipFill>
        <p:spPr bwMode="auto">
          <a:xfrm>
            <a:off x="-2091" y="0"/>
            <a:ext cx="1459664" cy="1081584"/>
          </a:xfrm>
          <a:prstGeom prst="rect">
            <a:avLst/>
          </a:prstGeom>
          <a:noFill/>
          <a:ln>
            <a:noFill/>
          </a:ln>
          <a:extLst>
            <a:ext uri="{909E8E84-426E-40dd-AFC4-6F175D3DCCD1}">
              <a14:hiddenFill xmlns:a14="http://schemas.microsoft.com/office/drawing/2010/main" xmlns="">
                <a:solidFill>
                  <a:srgbClr val="FFFFFF">
                    <a:alpha val="23137"/>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58900943"/>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3" r:id="rId3"/>
    <p:sldLayoutId id="2147484034" r:id="rId4"/>
    <p:sldLayoutId id="2147484035"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065288" y="2144589"/>
            <a:ext cx="8000593" cy="1302910"/>
          </a:xfrm>
          <a:prstGeom prst="rect">
            <a:avLst/>
          </a:prstGeom>
        </p:spPr>
        <p:txBody>
          <a:bodyPr tIns="0" bIns="0">
            <a:normAutofit/>
          </a:bodyPr>
          <a:lstStyle>
            <a:lvl1pPr algn="l" defTabSz="914400" rtl="0" eaLnBrk="1" latinLnBrk="0" hangingPunct="1">
              <a:lnSpc>
                <a:spcPct val="100000"/>
              </a:lnSpc>
              <a:spcBef>
                <a:spcPct val="0"/>
              </a:spcBef>
              <a:buNone/>
              <a:defRPr sz="6200" kern="1200" baseline="0">
                <a:solidFill>
                  <a:schemeClr val="bg1"/>
                </a:solidFill>
                <a:latin typeface="Arial" pitchFamily="34" charset="0"/>
                <a:ea typeface="+mj-ea"/>
                <a:cs typeface="Arial" pitchFamily="34" charset="0"/>
              </a:defRPr>
            </a:lvl1pPr>
          </a:lstStyle>
          <a:p>
            <a:r>
              <a:rPr lang="en-AU" dirty="0">
                <a:solidFill>
                  <a:srgbClr val="000090"/>
                </a:solidFill>
              </a:rPr>
              <a:t>Good Spirit, Good Life</a:t>
            </a:r>
          </a:p>
        </p:txBody>
      </p:sp>
      <p:sp>
        <p:nvSpPr>
          <p:cNvPr id="8" name="Subtitle 2"/>
          <p:cNvSpPr>
            <a:spLocks noGrp="1"/>
          </p:cNvSpPr>
          <p:nvPr>
            <p:ph type="subTitle" idx="1"/>
          </p:nvPr>
        </p:nvSpPr>
        <p:spPr>
          <a:xfrm>
            <a:off x="381001" y="3915430"/>
            <a:ext cx="10791824" cy="2532503"/>
          </a:xfrm>
        </p:spPr>
        <p:txBody>
          <a:bodyPr>
            <a:normAutofit/>
          </a:bodyPr>
          <a:lstStyle/>
          <a:p>
            <a:pPr algn="ctr"/>
            <a:r>
              <a:rPr lang="en-AU" sz="2800" dirty="0"/>
              <a:t>Kate Smith and Kevin Taylor</a:t>
            </a:r>
            <a:endParaRPr lang="en-AU" dirty="0"/>
          </a:p>
          <a:p>
            <a:pPr algn="ctr"/>
            <a:r>
              <a:rPr lang="en-AU" dirty="0"/>
              <a:t>Centre for Aboriginal Medical and Dental Health, School of Indigenous Studies</a:t>
            </a:r>
          </a:p>
          <a:p>
            <a:pPr algn="ctr"/>
            <a:r>
              <a:rPr lang="en-AU" dirty="0"/>
              <a:t>University of Western Australia</a:t>
            </a:r>
          </a:p>
          <a:p>
            <a:pPr algn="ctr"/>
            <a:endParaRPr lang="en-AU" dirty="0"/>
          </a:p>
          <a:p>
            <a:pPr algn="ctr"/>
            <a:endParaRPr lang="en-AU" dirty="0"/>
          </a:p>
          <a:p>
            <a:pPr algn="ctr"/>
            <a:r>
              <a:rPr lang="en-AU" sz="1800" dirty="0"/>
              <a:t>Lianne Gilchrist, Harry Douglas, Kate Bradley, Dina LoGiudice, Leon Flicker, Julie Ratcliffe, Christine Clinch, Paula Edgill, Carina Petersen, Shondell Hayden, Zoe Hyde, Dawn Bessarab</a:t>
            </a:r>
          </a:p>
          <a:p>
            <a:pPr algn="ctr"/>
            <a:r>
              <a:rPr lang="en-AU" sz="1800" dirty="0"/>
              <a:t>GSGL Elders governance group,   Service Provider Advisory Group</a:t>
            </a:r>
          </a:p>
          <a:p>
            <a:pPr algn="ctr"/>
            <a:endParaRPr lang="en-AU" sz="1800" dirty="0"/>
          </a:p>
        </p:txBody>
      </p:sp>
    </p:spTree>
    <p:extLst>
      <p:ext uri="{BB962C8B-B14F-4D97-AF65-F5344CB8AC3E}">
        <p14:creationId xmlns:p14="http://schemas.microsoft.com/office/powerpoint/2010/main" val="1445799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6D615-F605-4248-98CA-50C382A978A8}"/>
              </a:ext>
            </a:extLst>
          </p:cNvPr>
          <p:cNvSpPr>
            <a:spLocks noGrp="1"/>
          </p:cNvSpPr>
          <p:nvPr>
            <p:ph type="title"/>
          </p:nvPr>
        </p:nvSpPr>
        <p:spPr>
          <a:xfrm>
            <a:off x="1530606" y="230624"/>
            <a:ext cx="7679685" cy="1030075"/>
          </a:xfrm>
        </p:spPr>
        <p:txBody>
          <a:bodyPr/>
          <a:lstStyle/>
          <a:p>
            <a:r>
              <a:rPr lang="en-AU" dirty="0"/>
              <a:t>Validity Results</a:t>
            </a:r>
          </a:p>
        </p:txBody>
      </p:sp>
      <p:sp>
        <p:nvSpPr>
          <p:cNvPr id="3" name="Content Placeholder 2">
            <a:extLst>
              <a:ext uri="{FF2B5EF4-FFF2-40B4-BE49-F238E27FC236}">
                <a16:creationId xmlns:a16="http://schemas.microsoft.com/office/drawing/2014/main" id="{F8EFB80B-86F7-40F1-A178-E3CF457899BF}"/>
              </a:ext>
            </a:extLst>
          </p:cNvPr>
          <p:cNvSpPr>
            <a:spLocks noGrp="1"/>
          </p:cNvSpPr>
          <p:nvPr>
            <p:ph sz="half" idx="1"/>
          </p:nvPr>
        </p:nvSpPr>
        <p:spPr>
          <a:xfrm>
            <a:off x="838199" y="1601620"/>
            <a:ext cx="8067261" cy="4575343"/>
          </a:xfrm>
        </p:spPr>
        <p:txBody>
          <a:bodyPr>
            <a:normAutofit/>
          </a:bodyPr>
          <a:lstStyle/>
          <a:p>
            <a:pPr marL="0" indent="0">
              <a:buNone/>
            </a:pPr>
            <a:r>
              <a:rPr lang="en-AU" b="1" dirty="0"/>
              <a:t>Inter </a:t>
            </a:r>
            <a:r>
              <a:rPr lang="en-AU" b="1" dirty="0" err="1"/>
              <a:t>rater</a:t>
            </a:r>
            <a:r>
              <a:rPr lang="en-AU" b="1" dirty="0"/>
              <a:t> reliability:</a:t>
            </a:r>
          </a:p>
          <a:p>
            <a:r>
              <a:rPr lang="en-AU" dirty="0"/>
              <a:t>All 12 questions had good to excellent agreement. </a:t>
            </a:r>
          </a:p>
          <a:p>
            <a:r>
              <a:rPr lang="en-AU" dirty="0"/>
              <a:t>Intraclass correlation ranged from 0.69-0.95.</a:t>
            </a:r>
          </a:p>
          <a:p>
            <a:endParaRPr lang="en-AU" dirty="0"/>
          </a:p>
          <a:p>
            <a:pPr marL="0" indent="0">
              <a:buNone/>
            </a:pPr>
            <a:r>
              <a:rPr lang="en-AU" b="1" dirty="0"/>
              <a:t>Validity:</a:t>
            </a:r>
            <a:endParaRPr lang="en-AU" dirty="0"/>
          </a:p>
          <a:p>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120 Aboriginal people aged 45-86 years </a:t>
            </a:r>
          </a:p>
          <a:p>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68% were women. </a:t>
            </a:r>
          </a:p>
          <a:p>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mean total GSGL score was 48.7/60. </a:t>
            </a:r>
          </a:p>
          <a:p>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11% of participants had cognitive impairment or dementia. </a:t>
            </a:r>
          </a:p>
          <a:p>
            <a:pPr marL="0" indent="0">
              <a:buNone/>
            </a:pPr>
            <a:endPar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GSGL internal consistency Spearman-Brown 0.83, Cronbach’s alpha 0.75</a:t>
            </a:r>
            <a:endParaRPr lang="en-AU" dirty="0"/>
          </a:p>
        </p:txBody>
      </p:sp>
    </p:spTree>
    <p:extLst>
      <p:ext uri="{BB962C8B-B14F-4D97-AF65-F5344CB8AC3E}">
        <p14:creationId xmlns:p14="http://schemas.microsoft.com/office/powerpoint/2010/main" val="4090452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B4C489-0726-4472-9D52-4458E8F4C032}"/>
              </a:ext>
            </a:extLst>
          </p:cNvPr>
          <p:cNvSpPr>
            <a:spLocks noGrp="1"/>
          </p:cNvSpPr>
          <p:nvPr>
            <p:ph type="title"/>
          </p:nvPr>
        </p:nvSpPr>
        <p:spPr/>
        <p:txBody>
          <a:bodyPr/>
          <a:lstStyle/>
          <a:p>
            <a:r>
              <a:rPr lang="en-AU" dirty="0"/>
              <a:t/>
            </a:r>
            <a:br>
              <a:rPr lang="en-AU" dirty="0"/>
            </a:br>
            <a:r>
              <a:rPr lang="en-AU" dirty="0"/>
              <a:t>Known groups validity</a:t>
            </a:r>
          </a:p>
        </p:txBody>
      </p:sp>
      <p:sp>
        <p:nvSpPr>
          <p:cNvPr id="6" name="Content Placeholder 5">
            <a:extLst>
              <a:ext uri="{FF2B5EF4-FFF2-40B4-BE49-F238E27FC236}">
                <a16:creationId xmlns:a16="http://schemas.microsoft.com/office/drawing/2014/main" id="{EC44116E-71F9-43FA-B62E-71E4541FF812}"/>
              </a:ext>
            </a:extLst>
          </p:cNvPr>
          <p:cNvSpPr>
            <a:spLocks noGrp="1"/>
          </p:cNvSpPr>
          <p:nvPr>
            <p:ph idx="1"/>
          </p:nvPr>
        </p:nvSpPr>
        <p:spPr/>
        <p:txBody>
          <a:bodyPr/>
          <a:lstStyle/>
          <a:p>
            <a:pPr lvl="0"/>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Supported by significant difference in GSGL scores between </a:t>
            </a:r>
          </a:p>
          <a:p>
            <a:pPr lvl="1"/>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Participants with (40%) and without anxiety (Student’s t test t=4.3, p&lt;0.05) and </a:t>
            </a:r>
          </a:p>
          <a:p>
            <a:pPr lvl="1"/>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Participants with (44%) and without depression (t=4.1, p&lt;0.05). </a:t>
            </a:r>
          </a:p>
          <a:p>
            <a:pPr marL="457200" lvl="1" indent="0">
              <a:buNone/>
            </a:pPr>
            <a:endPar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lvl="0"/>
            <a:endPar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lvl="0"/>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GSGL scores did not differ significantly for participants with and without cognitive impairment.</a:t>
            </a:r>
          </a:p>
          <a:p>
            <a:pPr marL="0" lvl="0" indent="0">
              <a:buNone/>
            </a:pPr>
            <a:endPar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EBE7328-51F6-4AEE-A79F-221B3F1AC1B5}"/>
              </a:ext>
            </a:extLst>
          </p:cNvPr>
          <p:cNvPicPr>
            <a:picLocks noChangeAspect="1"/>
          </p:cNvPicPr>
          <p:nvPr/>
        </p:nvPicPr>
        <p:blipFill>
          <a:blip r:embed="rId2"/>
          <a:stretch>
            <a:fillRect/>
          </a:stretch>
        </p:blipFill>
        <p:spPr>
          <a:xfrm>
            <a:off x="2803921" y="3863182"/>
            <a:ext cx="5517358" cy="2267909"/>
          </a:xfrm>
          <a:prstGeom prst="rect">
            <a:avLst/>
          </a:prstGeom>
        </p:spPr>
      </p:pic>
    </p:spTree>
    <p:extLst>
      <p:ext uri="{BB962C8B-B14F-4D97-AF65-F5344CB8AC3E}">
        <p14:creationId xmlns:p14="http://schemas.microsoft.com/office/powerpoint/2010/main" val="3710197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E7D89-550E-423C-8268-62DB603A7C3B}"/>
              </a:ext>
            </a:extLst>
          </p:cNvPr>
          <p:cNvSpPr>
            <a:spLocks noGrp="1"/>
          </p:cNvSpPr>
          <p:nvPr>
            <p:ph type="title"/>
          </p:nvPr>
        </p:nvSpPr>
        <p:spPr>
          <a:xfrm>
            <a:off x="1398796" y="329939"/>
            <a:ext cx="7889676" cy="1050077"/>
          </a:xfrm>
        </p:spPr>
        <p:txBody>
          <a:bodyPr/>
          <a:lstStyle/>
          <a:p>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Factors associated with GSGL</a:t>
            </a:r>
            <a:b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br>
            <a:endParaRPr lang="en-AU" dirty="0"/>
          </a:p>
        </p:txBody>
      </p:sp>
      <p:sp>
        <p:nvSpPr>
          <p:cNvPr id="3" name="Content Placeholder 2">
            <a:extLst>
              <a:ext uri="{FF2B5EF4-FFF2-40B4-BE49-F238E27FC236}">
                <a16:creationId xmlns:a16="http://schemas.microsoft.com/office/drawing/2014/main" id="{6D32CDE2-ECC6-4288-9175-A410F652F395}"/>
              </a:ext>
            </a:extLst>
          </p:cNvPr>
          <p:cNvSpPr>
            <a:spLocks noGrp="1"/>
          </p:cNvSpPr>
          <p:nvPr>
            <p:ph idx="1"/>
          </p:nvPr>
        </p:nvSpPr>
        <p:spPr/>
        <p:txBody>
          <a:bodyPr/>
          <a:lstStyle/>
          <a:p>
            <a:pPr marL="0" lvl="0" indent="0">
              <a:buNone/>
            </a:pPr>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Following multivariable linear regression, associations with total GSGL score (</a:t>
            </a:r>
            <a:r>
              <a:rPr lang="en-AU"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Better quality of life</a:t>
            </a:r>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p>
          <a:p>
            <a:pPr marL="0" lvl="0" indent="0">
              <a:buNone/>
            </a:pPr>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lvl="1"/>
            <a:r>
              <a:rPr lang="en-AU"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Resilience </a:t>
            </a:r>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(ARRQ-25 β=0.55, 95%CI [0.39, 0.70])</a:t>
            </a:r>
          </a:p>
          <a:p>
            <a:pPr lvl="1"/>
            <a:r>
              <a:rPr lang="en-AU"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Low</a:t>
            </a:r>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AU"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anxiety</a:t>
            </a:r>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(GAI-SF score β=-0.22, [-0.38, -0.06])</a:t>
            </a:r>
            <a:endParaRPr lang="en-AU" dirty="0"/>
          </a:p>
          <a:p>
            <a:endParaRPr lang="en-AU" dirty="0"/>
          </a:p>
        </p:txBody>
      </p:sp>
      <p:pic>
        <p:nvPicPr>
          <p:cNvPr id="4" name="Picture 3">
            <a:extLst>
              <a:ext uri="{FF2B5EF4-FFF2-40B4-BE49-F238E27FC236}">
                <a16:creationId xmlns:a16="http://schemas.microsoft.com/office/drawing/2014/main" id="{AED65A90-1E22-4E6D-BD46-AD801DD1E68D}"/>
              </a:ext>
            </a:extLst>
          </p:cNvPr>
          <p:cNvPicPr>
            <a:picLocks noChangeAspect="1"/>
          </p:cNvPicPr>
          <p:nvPr/>
        </p:nvPicPr>
        <p:blipFill>
          <a:blip r:embed="rId2"/>
          <a:stretch>
            <a:fillRect/>
          </a:stretch>
        </p:blipFill>
        <p:spPr>
          <a:xfrm>
            <a:off x="3702627" y="3223968"/>
            <a:ext cx="4443226" cy="2439600"/>
          </a:xfrm>
          <a:prstGeom prst="rect">
            <a:avLst/>
          </a:prstGeom>
        </p:spPr>
      </p:pic>
    </p:spTree>
    <p:extLst>
      <p:ext uri="{BB962C8B-B14F-4D97-AF65-F5344CB8AC3E}">
        <p14:creationId xmlns:p14="http://schemas.microsoft.com/office/powerpoint/2010/main" val="1200687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079C-A0C1-4B7C-B855-26266987841F}"/>
              </a:ext>
            </a:extLst>
          </p:cNvPr>
          <p:cNvSpPr>
            <a:spLocks noGrp="1"/>
          </p:cNvSpPr>
          <p:nvPr>
            <p:ph type="title"/>
          </p:nvPr>
        </p:nvSpPr>
        <p:spPr/>
        <p:txBody>
          <a:bodyPr/>
          <a:lstStyle/>
          <a:p>
            <a:r>
              <a:rPr lang="en-AU" dirty="0"/>
              <a:t/>
            </a:r>
            <a:br>
              <a:rPr lang="en-AU" dirty="0"/>
            </a:br>
            <a:r>
              <a:rPr lang="en-AU" dirty="0"/>
              <a:t>Item analysis</a:t>
            </a:r>
          </a:p>
        </p:txBody>
      </p:sp>
      <p:sp>
        <p:nvSpPr>
          <p:cNvPr id="11" name="TextBox 10">
            <a:extLst>
              <a:ext uri="{FF2B5EF4-FFF2-40B4-BE49-F238E27FC236}">
                <a16:creationId xmlns:a16="http://schemas.microsoft.com/office/drawing/2014/main" id="{2E715784-E9D3-4274-855D-43782A00572F}"/>
              </a:ext>
            </a:extLst>
          </p:cNvPr>
          <p:cNvSpPr txBox="1"/>
          <p:nvPr/>
        </p:nvSpPr>
        <p:spPr>
          <a:xfrm>
            <a:off x="942679" y="1886473"/>
            <a:ext cx="10642861" cy="3693319"/>
          </a:xfrm>
          <a:prstGeom prst="rect">
            <a:avLst/>
          </a:prstGeom>
          <a:noFill/>
        </p:spPr>
        <p:txBody>
          <a:bodyPr wrap="square" rtlCol="0">
            <a:spAutoFit/>
          </a:bodyPr>
          <a:lstStyle/>
          <a:p>
            <a:endParaRPr lang="en-AU" dirty="0"/>
          </a:p>
          <a:p>
            <a:r>
              <a:rPr lang="en-AU" dirty="0"/>
              <a:t>Lowest item-total correlation for </a:t>
            </a:r>
          </a:p>
          <a:p>
            <a:pPr marL="285750" indent="-285750">
              <a:buFont typeface="Arial" panose="020B0604020202020204" pitchFamily="34" charset="0"/>
              <a:buChar char="•"/>
            </a:pPr>
            <a:r>
              <a:rPr lang="en-AU" b="1" dirty="0"/>
              <a:t>Supports and services </a:t>
            </a:r>
            <a:r>
              <a:rPr lang="en-AU" dirty="0"/>
              <a:t>(ques 8, 0.31) </a:t>
            </a:r>
          </a:p>
          <a:p>
            <a:endParaRPr lang="en-AU" dirty="0"/>
          </a:p>
          <a:p>
            <a:r>
              <a:rPr lang="en-AU" dirty="0"/>
              <a:t>Highest item-total correlation for</a:t>
            </a:r>
          </a:p>
          <a:p>
            <a:pPr marL="285750" indent="-285750">
              <a:buFont typeface="Arial" panose="020B0604020202020204" pitchFamily="34" charset="0"/>
              <a:buChar char="•"/>
            </a:pPr>
            <a:r>
              <a:rPr lang="en-AU" b="1" dirty="0"/>
              <a:t>Respect</a:t>
            </a:r>
            <a:r>
              <a:rPr lang="en-AU" dirty="0"/>
              <a:t> (ques 6, 0.65) </a:t>
            </a:r>
          </a:p>
          <a:p>
            <a:pPr marL="285750" indent="-285750">
              <a:buFont typeface="Arial" panose="020B0604020202020204" pitchFamily="34" charset="0"/>
              <a:buChar char="•"/>
            </a:pPr>
            <a:r>
              <a:rPr lang="en-AU" b="1" dirty="0"/>
              <a:t>Elder role </a:t>
            </a:r>
            <a:r>
              <a:rPr lang="en-AU" dirty="0"/>
              <a:t>(ques 7, 0.65)</a:t>
            </a:r>
          </a:p>
          <a:p>
            <a:pPr marL="285750" indent="-285750">
              <a:buFont typeface="Arial" panose="020B0604020202020204" pitchFamily="34" charset="0"/>
              <a:buChar char="•"/>
            </a:pPr>
            <a:r>
              <a:rPr lang="en-AU" b="1" dirty="0"/>
              <a:t>Culture</a:t>
            </a:r>
            <a:r>
              <a:rPr lang="en-AU" dirty="0"/>
              <a:t> (ques 4, 0.62)</a:t>
            </a:r>
          </a:p>
          <a:p>
            <a:pPr marL="285750" indent="-285750">
              <a:buFont typeface="Arial" panose="020B0604020202020204" pitchFamily="34" charset="0"/>
              <a:buChar char="•"/>
            </a:pPr>
            <a:endParaRPr lang="en-AU" dirty="0"/>
          </a:p>
          <a:p>
            <a:r>
              <a:rPr lang="en-AU" dirty="0"/>
              <a:t>These 3 items are best indicative of the overall score of the tool, </a:t>
            </a:r>
            <a:r>
              <a:rPr lang="en-AU" dirty="0" err="1"/>
              <a:t>ie</a:t>
            </a:r>
            <a:r>
              <a:rPr lang="en-AU" dirty="0"/>
              <a:t>. the person’s overall quality of life</a:t>
            </a:r>
          </a:p>
          <a:p>
            <a:endParaRPr lang="en-AU" dirty="0"/>
          </a:p>
          <a:p>
            <a:pPr marL="285750" indent="-285750">
              <a:buFont typeface="Arial" panose="020B0604020202020204" pitchFamily="34" charset="0"/>
              <a:buChar char="•"/>
            </a:pPr>
            <a:endParaRPr lang="en-AU" dirty="0"/>
          </a:p>
          <a:p>
            <a:endParaRPr lang="en-AU" dirty="0"/>
          </a:p>
        </p:txBody>
      </p:sp>
    </p:spTree>
    <p:extLst>
      <p:ext uri="{BB962C8B-B14F-4D97-AF65-F5344CB8AC3E}">
        <p14:creationId xmlns:p14="http://schemas.microsoft.com/office/powerpoint/2010/main" val="1095091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079C-A0C1-4B7C-B855-26266987841F}"/>
              </a:ext>
            </a:extLst>
          </p:cNvPr>
          <p:cNvSpPr>
            <a:spLocks noGrp="1"/>
          </p:cNvSpPr>
          <p:nvPr>
            <p:ph type="title"/>
          </p:nvPr>
        </p:nvSpPr>
        <p:spPr/>
        <p:txBody>
          <a:bodyPr/>
          <a:lstStyle/>
          <a:p>
            <a:r>
              <a:rPr lang="en-AU" dirty="0"/>
              <a:t/>
            </a:r>
            <a:br>
              <a:rPr lang="en-AU" dirty="0"/>
            </a:br>
            <a:r>
              <a:rPr lang="en-AU" dirty="0"/>
              <a:t>Factor analysis</a:t>
            </a:r>
          </a:p>
        </p:txBody>
      </p:sp>
      <p:sp>
        <p:nvSpPr>
          <p:cNvPr id="11" name="TextBox 10">
            <a:extLst>
              <a:ext uri="{FF2B5EF4-FFF2-40B4-BE49-F238E27FC236}">
                <a16:creationId xmlns:a16="http://schemas.microsoft.com/office/drawing/2014/main" id="{2E715784-E9D3-4274-855D-43782A00572F}"/>
              </a:ext>
            </a:extLst>
          </p:cNvPr>
          <p:cNvSpPr txBox="1"/>
          <p:nvPr/>
        </p:nvSpPr>
        <p:spPr>
          <a:xfrm>
            <a:off x="494665" y="2533058"/>
            <a:ext cx="4951978" cy="646331"/>
          </a:xfrm>
          <a:prstGeom prst="rect">
            <a:avLst/>
          </a:prstGeom>
          <a:noFill/>
        </p:spPr>
        <p:txBody>
          <a:bodyPr wrap="square" rtlCol="0">
            <a:spAutoFit/>
          </a:bodyPr>
          <a:lstStyle/>
          <a:p>
            <a:endParaRPr lang="en-AU" dirty="0"/>
          </a:p>
          <a:p>
            <a:endParaRPr lang="en-AU" dirty="0"/>
          </a:p>
        </p:txBody>
      </p:sp>
      <p:sp>
        <p:nvSpPr>
          <p:cNvPr id="3" name="Rectangle 2">
            <a:extLst>
              <a:ext uri="{FF2B5EF4-FFF2-40B4-BE49-F238E27FC236}">
                <a16:creationId xmlns:a16="http://schemas.microsoft.com/office/drawing/2014/main" id="{1D7C22D3-981B-49C2-94E8-44174738A96C}"/>
              </a:ext>
            </a:extLst>
          </p:cNvPr>
          <p:cNvSpPr/>
          <p:nvPr/>
        </p:nvSpPr>
        <p:spPr>
          <a:xfrm>
            <a:off x="376686" y="5210849"/>
            <a:ext cx="11815314" cy="1384995"/>
          </a:xfrm>
          <a:prstGeom prst="rect">
            <a:avLst/>
          </a:prstGeom>
        </p:spPr>
        <p:txBody>
          <a:bodyPr wrap="square">
            <a:spAutoFit/>
          </a:bodyPr>
          <a:lstStyle/>
          <a:p>
            <a:pPr>
              <a:spcAft>
                <a:spcPts val="0"/>
              </a:spcAft>
            </a:pPr>
            <a:r>
              <a:rPr lang="en-AU" b="1" dirty="0">
                <a:solidFill>
                  <a:srgbClr val="000000"/>
                </a:solidFill>
                <a:latin typeface="Calibri" panose="020F0502020204030204" pitchFamily="34" charset="0"/>
                <a:ea typeface="Times New Roman" panose="02020603050405020304" pitchFamily="18" charset="0"/>
              </a:rPr>
              <a:t>Factor 1: </a:t>
            </a:r>
            <a:r>
              <a:rPr lang="en-AU" dirty="0">
                <a:solidFill>
                  <a:srgbClr val="000000"/>
                </a:solidFill>
                <a:latin typeface="Calibri" panose="020F0502020204030204" pitchFamily="34" charset="0"/>
                <a:ea typeface="Times New Roman" panose="02020603050405020304" pitchFamily="18" charset="0"/>
              </a:rPr>
              <a:t>family and friends (1), country (2), community (3), culture (4), Elder role (7), safety (9), spirituality (10)</a:t>
            </a:r>
          </a:p>
          <a:p>
            <a:r>
              <a:rPr lang="en-AU" b="1" dirty="0">
                <a:solidFill>
                  <a:srgbClr val="000000"/>
                </a:solidFill>
                <a:latin typeface="Calibri" panose="020F0502020204030204" pitchFamily="34" charset="0"/>
                <a:ea typeface="Times New Roman" panose="02020603050405020304" pitchFamily="18" charset="0"/>
              </a:rPr>
              <a:t>Factor 2: </a:t>
            </a:r>
            <a:r>
              <a:rPr lang="en-AU" dirty="0">
                <a:solidFill>
                  <a:srgbClr val="000000"/>
                </a:solidFill>
                <a:latin typeface="Calibri" panose="020F0502020204030204" pitchFamily="34" charset="0"/>
                <a:ea typeface="Times New Roman" panose="02020603050405020304" pitchFamily="18" charset="0"/>
              </a:rPr>
              <a:t>health (5), respect from others (6), supports and services (8), future planning (11), basic needs(12)</a:t>
            </a:r>
          </a:p>
          <a:p>
            <a:endParaRPr lang="en-AU" sz="1600" dirty="0">
              <a:solidFill>
                <a:srgbClr val="000000"/>
              </a:solidFill>
              <a:latin typeface="Calibri" panose="020F0502020204030204" pitchFamily="34" charset="0"/>
            </a:endParaRPr>
          </a:p>
          <a:p>
            <a:endParaRPr lang="en-AU" sz="1600" dirty="0"/>
          </a:p>
          <a:p>
            <a:pPr>
              <a:spcAft>
                <a:spcPts val="0"/>
              </a:spcAft>
            </a:pPr>
            <a:r>
              <a:rPr lang="en-AU" sz="1600" dirty="0"/>
              <a:t> </a:t>
            </a:r>
          </a:p>
        </p:txBody>
      </p:sp>
      <p:sp>
        <p:nvSpPr>
          <p:cNvPr id="8" name="Rectangle 7">
            <a:extLst>
              <a:ext uri="{FF2B5EF4-FFF2-40B4-BE49-F238E27FC236}">
                <a16:creationId xmlns:a16="http://schemas.microsoft.com/office/drawing/2014/main" id="{EF3ED65A-DD34-4287-8BB6-F035872212DA}"/>
              </a:ext>
            </a:extLst>
          </p:cNvPr>
          <p:cNvSpPr/>
          <p:nvPr/>
        </p:nvSpPr>
        <p:spPr>
          <a:xfrm>
            <a:off x="5750943" y="1357223"/>
            <a:ext cx="5946392" cy="738664"/>
          </a:xfrm>
          <a:prstGeom prst="rect">
            <a:avLst/>
          </a:prstGeom>
        </p:spPr>
        <p:txBody>
          <a:bodyPr wrap="square">
            <a:spAutoFit/>
          </a:bodyPr>
          <a:lstStyle/>
          <a:p>
            <a:r>
              <a:rPr lang="en-AU" sz="1400" dirty="0"/>
              <a:t>Rotated factor loadings (pattern matrix) and unique variances</a:t>
            </a:r>
          </a:p>
          <a:p>
            <a:endParaRPr lang="en-AU" sz="1400" dirty="0"/>
          </a:p>
          <a:p>
            <a:r>
              <a:rPr lang="en-AU" sz="1400" dirty="0"/>
              <a:t>    </a:t>
            </a:r>
          </a:p>
        </p:txBody>
      </p:sp>
      <p:sp>
        <p:nvSpPr>
          <p:cNvPr id="12" name="TextBox 11">
            <a:extLst>
              <a:ext uri="{FF2B5EF4-FFF2-40B4-BE49-F238E27FC236}">
                <a16:creationId xmlns:a16="http://schemas.microsoft.com/office/drawing/2014/main" id="{15634E9B-7A97-4D0D-A89B-13325848C880}"/>
              </a:ext>
            </a:extLst>
          </p:cNvPr>
          <p:cNvSpPr txBox="1"/>
          <p:nvPr/>
        </p:nvSpPr>
        <p:spPr>
          <a:xfrm>
            <a:off x="9440256" y="3085381"/>
            <a:ext cx="2375059" cy="338554"/>
          </a:xfrm>
          <a:prstGeom prst="rect">
            <a:avLst/>
          </a:prstGeom>
          <a:noFill/>
          <a:ln>
            <a:solidFill>
              <a:srgbClr val="FFC000"/>
            </a:solidFill>
          </a:ln>
        </p:spPr>
        <p:txBody>
          <a:bodyPr wrap="square" rtlCol="0">
            <a:spAutoFit/>
          </a:bodyPr>
          <a:lstStyle/>
          <a:p>
            <a:r>
              <a:rPr lang="en-AU" sz="1600" dirty="0"/>
              <a:t>Supports and services</a:t>
            </a:r>
          </a:p>
        </p:txBody>
      </p:sp>
      <p:cxnSp>
        <p:nvCxnSpPr>
          <p:cNvPr id="16" name="Straight Connector 15">
            <a:extLst>
              <a:ext uri="{FF2B5EF4-FFF2-40B4-BE49-F238E27FC236}">
                <a16:creationId xmlns:a16="http://schemas.microsoft.com/office/drawing/2014/main" id="{EAC65650-309B-47FC-B565-6403D286554B}"/>
              </a:ext>
            </a:extLst>
          </p:cNvPr>
          <p:cNvCxnSpPr>
            <a:cxnSpLocks/>
          </p:cNvCxnSpPr>
          <p:nvPr/>
        </p:nvCxnSpPr>
        <p:spPr>
          <a:xfrm flipV="1">
            <a:off x="8166340" y="3360985"/>
            <a:ext cx="1273916" cy="410681"/>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D13AEEC-73F6-4DC8-BB02-A851B2D2642D}"/>
              </a:ext>
            </a:extLst>
          </p:cNvPr>
          <p:cNvPicPr>
            <a:picLocks noChangeAspect="1"/>
          </p:cNvPicPr>
          <p:nvPr/>
        </p:nvPicPr>
        <p:blipFill>
          <a:blip r:embed="rId3"/>
          <a:stretch>
            <a:fillRect/>
          </a:stretch>
        </p:blipFill>
        <p:spPr>
          <a:xfrm>
            <a:off x="618185" y="1383149"/>
            <a:ext cx="4495800" cy="3596640"/>
          </a:xfrm>
          <a:prstGeom prst="rect">
            <a:avLst/>
          </a:prstGeom>
        </p:spPr>
      </p:pic>
      <p:sp>
        <p:nvSpPr>
          <p:cNvPr id="5" name="Rectangle 4">
            <a:extLst>
              <a:ext uri="{FF2B5EF4-FFF2-40B4-BE49-F238E27FC236}">
                <a16:creationId xmlns:a16="http://schemas.microsoft.com/office/drawing/2014/main" id="{7BC5E906-9A68-49AB-AA49-0C555DFAA816}"/>
              </a:ext>
            </a:extLst>
          </p:cNvPr>
          <p:cNvSpPr/>
          <p:nvPr/>
        </p:nvSpPr>
        <p:spPr>
          <a:xfrm>
            <a:off x="5828321" y="1748135"/>
            <a:ext cx="6392256" cy="3231654"/>
          </a:xfrm>
          <a:prstGeom prst="rect">
            <a:avLst/>
          </a:prstGeom>
        </p:spPr>
        <p:txBody>
          <a:bodyPr wrap="square">
            <a:spAutoFit/>
          </a:bodyPr>
          <a:lstStyle/>
          <a:p>
            <a:r>
              <a:rPr lang="en-AU" dirty="0"/>
              <a:t> </a:t>
            </a:r>
            <a:r>
              <a:rPr lang="en-AU" sz="1200" dirty="0"/>
              <a:t>-------------------------------------------------</a:t>
            </a:r>
          </a:p>
          <a:p>
            <a:r>
              <a:rPr lang="en-AU" sz="1200" dirty="0"/>
              <a:t>        Variable |  Factor1   Factor2 |   Uniqueness </a:t>
            </a:r>
          </a:p>
          <a:p>
            <a:r>
              <a:rPr lang="en-AU" sz="1200" dirty="0"/>
              <a:t>    -------------+--------------------+--------------</a:t>
            </a:r>
          </a:p>
          <a:p>
            <a:r>
              <a:rPr lang="en-AU" sz="1200" dirty="0"/>
              <a:t>          GSGL_1 |   0.6539                |      0.5585  </a:t>
            </a:r>
          </a:p>
          <a:p>
            <a:r>
              <a:rPr lang="en-AU" sz="1200" dirty="0"/>
              <a:t>          GSGL_2 |   0.7049                |      0.4974  </a:t>
            </a:r>
          </a:p>
          <a:p>
            <a:r>
              <a:rPr lang="en-AU" sz="1200" dirty="0"/>
              <a:t>          GSGL_3 |   0.4581                |      0.7287  </a:t>
            </a:r>
          </a:p>
          <a:p>
            <a:r>
              <a:rPr lang="en-AU" sz="1200" dirty="0"/>
              <a:t>          GSGL_4 |   0.6879                |      0.4953  </a:t>
            </a:r>
          </a:p>
          <a:p>
            <a:r>
              <a:rPr lang="en-AU" sz="1200" dirty="0"/>
              <a:t>          GSGL_5 |                  0.5874 |      0.6549  </a:t>
            </a:r>
          </a:p>
          <a:p>
            <a:r>
              <a:rPr lang="en-AU" sz="1200" dirty="0"/>
              <a:t>          GSGL_6 |                  0.7406 |      0.3907  </a:t>
            </a:r>
          </a:p>
          <a:p>
            <a:r>
              <a:rPr lang="en-AU" sz="1200" dirty="0"/>
              <a:t>          GSGL_7 |   0.5293                |      0.5291  </a:t>
            </a:r>
          </a:p>
          <a:p>
            <a:r>
              <a:rPr lang="en-AU" sz="1200" dirty="0"/>
              <a:t>          GSGL_8 |                  </a:t>
            </a:r>
            <a:r>
              <a:rPr lang="en-AU" sz="1200" dirty="0">
                <a:highlight>
                  <a:srgbClr val="FFFF00"/>
                </a:highlight>
              </a:rPr>
              <a:t>0.2847</a:t>
            </a:r>
            <a:r>
              <a:rPr lang="en-AU" sz="1200" dirty="0"/>
              <a:t> |      0.9143  </a:t>
            </a:r>
          </a:p>
          <a:p>
            <a:r>
              <a:rPr lang="en-AU" sz="1200" dirty="0"/>
              <a:t>          GSGL_9 |   0.6236                |      0.5936  </a:t>
            </a:r>
          </a:p>
          <a:p>
            <a:r>
              <a:rPr lang="en-AU" sz="1200" dirty="0"/>
              <a:t>         GSGL_10 |   0.5231               |      0.5654  </a:t>
            </a:r>
          </a:p>
          <a:p>
            <a:r>
              <a:rPr lang="en-AU" sz="1200" dirty="0"/>
              <a:t>         GSGL_11 |                 0.7616 |      0.4200  </a:t>
            </a:r>
          </a:p>
          <a:p>
            <a:r>
              <a:rPr lang="en-AU" sz="1200" dirty="0"/>
              <a:t>         GSGL_12 |                 0.5324 |      0.6691  </a:t>
            </a:r>
          </a:p>
          <a:p>
            <a:r>
              <a:rPr lang="en-AU" dirty="0"/>
              <a:t>    -------------------------------------------------</a:t>
            </a:r>
          </a:p>
        </p:txBody>
      </p:sp>
    </p:spTree>
    <p:extLst>
      <p:ext uri="{BB962C8B-B14F-4D97-AF65-F5344CB8AC3E}">
        <p14:creationId xmlns:p14="http://schemas.microsoft.com/office/powerpoint/2010/main" val="138853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FA0CA-CA46-461C-9572-6CF914F4C3D2}"/>
              </a:ext>
            </a:extLst>
          </p:cNvPr>
          <p:cNvSpPr>
            <a:spLocks noGrp="1"/>
          </p:cNvSpPr>
          <p:nvPr>
            <p:ph type="title"/>
          </p:nvPr>
        </p:nvSpPr>
        <p:spPr>
          <a:xfrm>
            <a:off x="1427848" y="324464"/>
            <a:ext cx="7679685" cy="1030075"/>
          </a:xfrm>
        </p:spPr>
        <p:txBody>
          <a:bodyPr/>
          <a:lstStyle/>
          <a:p>
            <a:r>
              <a:rPr lang="en-AU" dirty="0"/>
              <a:t>Concurrent Validity Supported</a:t>
            </a:r>
          </a:p>
        </p:txBody>
      </p:sp>
      <p:sp>
        <p:nvSpPr>
          <p:cNvPr id="3" name="Content Placeholder 2">
            <a:extLst>
              <a:ext uri="{FF2B5EF4-FFF2-40B4-BE49-F238E27FC236}">
                <a16:creationId xmlns:a16="http://schemas.microsoft.com/office/drawing/2014/main" id="{1B031566-3701-4B86-A58F-5F33EE5CA892}"/>
              </a:ext>
            </a:extLst>
          </p:cNvPr>
          <p:cNvSpPr>
            <a:spLocks noGrp="1"/>
          </p:cNvSpPr>
          <p:nvPr>
            <p:ph sz="half" idx="1"/>
          </p:nvPr>
        </p:nvSpPr>
        <p:spPr>
          <a:xfrm>
            <a:off x="224175" y="1426968"/>
            <a:ext cx="5934751" cy="4351338"/>
          </a:xfrm>
        </p:spPr>
        <p:txBody>
          <a:bodyPr/>
          <a:lstStyle/>
          <a:p>
            <a:r>
              <a:rPr lang="en-AU" b="1" dirty="0"/>
              <a:t>EQ5D</a:t>
            </a:r>
            <a:r>
              <a:rPr lang="en-AU" dirty="0"/>
              <a:t> (mobility, self-care, anxiety, pain, activities) weak negative correlation with GSGL Spearman’s rho = -0.32. </a:t>
            </a:r>
          </a:p>
          <a:p>
            <a:r>
              <a:rPr lang="en-AU" dirty="0"/>
              <a:t>Not holistic, deficit focused. May add different information.</a:t>
            </a:r>
          </a:p>
          <a:p>
            <a:endParaRPr lang="en-AU" dirty="0"/>
          </a:p>
          <a:p>
            <a:endParaRPr lang="en-AU" dirty="0"/>
          </a:p>
        </p:txBody>
      </p:sp>
      <p:sp>
        <p:nvSpPr>
          <p:cNvPr id="13" name="Rectangle 12">
            <a:extLst>
              <a:ext uri="{FF2B5EF4-FFF2-40B4-BE49-F238E27FC236}">
                <a16:creationId xmlns:a16="http://schemas.microsoft.com/office/drawing/2014/main" id="{FE8ACE44-FADD-47FC-81D3-FEFB71ACD8E9}"/>
              </a:ext>
            </a:extLst>
          </p:cNvPr>
          <p:cNvSpPr/>
          <p:nvPr/>
        </p:nvSpPr>
        <p:spPr>
          <a:xfrm>
            <a:off x="6033074" y="1426968"/>
            <a:ext cx="5934751" cy="1477328"/>
          </a:xfrm>
          <a:prstGeom prst="rect">
            <a:avLst/>
          </a:prstGeom>
        </p:spPr>
        <p:txBody>
          <a:bodyPr wrap="square">
            <a:spAutoFit/>
          </a:bodyPr>
          <a:lstStyle/>
          <a:p>
            <a:pPr marL="285750" indent="-285750">
              <a:buFont typeface="Arial" panose="020B0604020202020204" pitchFamily="34" charset="0"/>
              <a:buChar char="•"/>
            </a:pPr>
            <a:r>
              <a:rPr lang="en-AU" b="1" dirty="0"/>
              <a:t>ICECAP-O</a:t>
            </a:r>
            <a:r>
              <a:rPr lang="en-AU" dirty="0"/>
              <a:t>  (friendship, future, value, enjoyment, independence) strong positive correlation with GSGL </a:t>
            </a:r>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Spearman’s Rho (ρ)=0.61, p&lt;0.05</a:t>
            </a:r>
            <a:r>
              <a:rPr lang="en-AU" dirty="0"/>
              <a:t>. </a:t>
            </a:r>
          </a:p>
          <a:p>
            <a:pPr marL="285750" indent="-285750">
              <a:buFont typeface="Arial" panose="020B0604020202020204" pitchFamily="34" charset="0"/>
              <a:buChar char="•"/>
            </a:pPr>
            <a:r>
              <a:rPr lang="en-AU" dirty="0"/>
              <a:t>Feedback that ICECAP-O questions were unusually worded (“</a:t>
            </a:r>
            <a:r>
              <a:rPr lang="en-AU" dirty="0" err="1"/>
              <a:t>winyarn</a:t>
            </a:r>
            <a:r>
              <a:rPr lang="en-AU" dirty="0"/>
              <a:t>”).</a:t>
            </a:r>
          </a:p>
        </p:txBody>
      </p:sp>
      <p:pic>
        <p:nvPicPr>
          <p:cNvPr id="5" name="Picture 4" descr="A screenshot of a cell phone&#10;&#10;Description automatically generated">
            <a:extLst>
              <a:ext uri="{FF2B5EF4-FFF2-40B4-BE49-F238E27FC236}">
                <a16:creationId xmlns:a16="http://schemas.microsoft.com/office/drawing/2014/main" id="{BAB17269-4D23-46A2-B2D3-28769DA932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493" y="3020679"/>
            <a:ext cx="4572009" cy="3657607"/>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467EFFEF-955B-4572-944E-F312E6BFFA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5483" y="3020679"/>
            <a:ext cx="4572009" cy="3657607"/>
          </a:xfrm>
          <a:prstGeom prst="rect">
            <a:avLst/>
          </a:prstGeom>
        </p:spPr>
      </p:pic>
    </p:spTree>
    <p:extLst>
      <p:ext uri="{BB962C8B-B14F-4D97-AF65-F5344CB8AC3E}">
        <p14:creationId xmlns:p14="http://schemas.microsoft.com/office/powerpoint/2010/main" val="719408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FCDE-87AC-4070-B757-91939883B7EC}"/>
              </a:ext>
            </a:extLst>
          </p:cNvPr>
          <p:cNvSpPr>
            <a:spLocks noGrp="1"/>
          </p:cNvSpPr>
          <p:nvPr>
            <p:ph type="title"/>
          </p:nvPr>
        </p:nvSpPr>
        <p:spPr>
          <a:xfrm>
            <a:off x="1558790" y="222264"/>
            <a:ext cx="7679685" cy="1030075"/>
          </a:xfrm>
        </p:spPr>
        <p:txBody>
          <a:bodyPr/>
          <a:lstStyle/>
          <a:p>
            <a:r>
              <a:rPr lang="en-AU" dirty="0"/>
              <a:t>Quality of life domains</a:t>
            </a:r>
          </a:p>
        </p:txBody>
      </p:sp>
      <p:sp>
        <p:nvSpPr>
          <p:cNvPr id="4" name="Content Placeholder 3">
            <a:extLst>
              <a:ext uri="{FF2B5EF4-FFF2-40B4-BE49-F238E27FC236}">
                <a16:creationId xmlns:a16="http://schemas.microsoft.com/office/drawing/2014/main" id="{AEAA11A6-E5B9-42C5-8692-8F84BA20B343}"/>
              </a:ext>
            </a:extLst>
          </p:cNvPr>
          <p:cNvSpPr>
            <a:spLocks noGrp="1"/>
          </p:cNvSpPr>
          <p:nvPr>
            <p:ph sz="half" idx="2"/>
          </p:nvPr>
        </p:nvSpPr>
        <p:spPr>
          <a:xfrm>
            <a:off x="5703749" y="4816218"/>
            <a:ext cx="6128997" cy="4126661"/>
          </a:xfrm>
        </p:spPr>
        <p:txBody>
          <a:bodyPr>
            <a:normAutofit/>
          </a:bodyPr>
          <a:lstStyle/>
          <a:p>
            <a:pPr marL="457200" lvl="1" indent="0">
              <a:buNone/>
            </a:pPr>
            <a:endParaRPr lang="en-AU" dirty="0"/>
          </a:p>
          <a:p>
            <a:pPr marL="0" indent="0">
              <a:buNone/>
            </a:pPr>
            <a:r>
              <a:rPr lang="en-AU" dirty="0"/>
              <a:t>Domains most likely to be met:</a:t>
            </a:r>
          </a:p>
          <a:p>
            <a:pPr lvl="1">
              <a:buFont typeface="Arial" panose="020B0604020202020204" pitchFamily="34" charset="0"/>
              <a:buChar char="•"/>
            </a:pPr>
            <a:r>
              <a:rPr lang="en-AU" sz="1800" dirty="0"/>
              <a:t>Safe and secure housing (</a:t>
            </a:r>
            <a:r>
              <a:rPr lang="en-AU" sz="1800" dirty="0">
                <a:solidFill>
                  <a:srgbClr val="3B444E"/>
                </a:solidFill>
                <a:latin typeface="Museo Sans 300"/>
              </a:rPr>
              <a:t>x̄</a:t>
            </a:r>
            <a:r>
              <a:rPr lang="en-AU" sz="1800" dirty="0">
                <a:solidFill>
                  <a:prstClr val="black"/>
                </a:solidFill>
              </a:rPr>
              <a:t> 4.6/5, sample bias)</a:t>
            </a:r>
            <a:r>
              <a:rPr lang="en-AU" sz="1800" dirty="0"/>
              <a:t>,</a:t>
            </a:r>
          </a:p>
          <a:p>
            <a:pPr lvl="1">
              <a:buFont typeface="Arial" panose="020B0604020202020204" pitchFamily="34" charset="0"/>
              <a:buChar char="•"/>
            </a:pPr>
            <a:r>
              <a:rPr lang="en-AU" sz="1800" dirty="0"/>
              <a:t>Respectful support and services (ACCOs,</a:t>
            </a:r>
            <a:r>
              <a:rPr lang="en-AU" sz="1800" dirty="0">
                <a:solidFill>
                  <a:srgbClr val="3B444E"/>
                </a:solidFill>
                <a:latin typeface="Museo Sans 300"/>
              </a:rPr>
              <a:t> x̄ </a:t>
            </a:r>
            <a:r>
              <a:rPr lang="en-AU" sz="1800" dirty="0">
                <a:solidFill>
                  <a:prstClr val="black"/>
                </a:solidFill>
              </a:rPr>
              <a:t>4.5/5)</a:t>
            </a:r>
          </a:p>
          <a:p>
            <a:pPr lvl="1">
              <a:buFont typeface="Arial" panose="020B0604020202020204" pitchFamily="34" charset="0"/>
              <a:buChar char="•"/>
            </a:pPr>
            <a:r>
              <a:rPr lang="en-AU" sz="1800" dirty="0"/>
              <a:t>Feel supported in spirituality (</a:t>
            </a:r>
            <a:r>
              <a:rPr lang="en-AU" sz="1800" dirty="0">
                <a:solidFill>
                  <a:srgbClr val="3B444E"/>
                </a:solidFill>
                <a:latin typeface="Museo Sans 300"/>
              </a:rPr>
              <a:t>x̄ </a:t>
            </a:r>
            <a:r>
              <a:rPr lang="en-AU" sz="1800" dirty="0"/>
              <a:t>4.4/5)</a:t>
            </a:r>
          </a:p>
          <a:p>
            <a:pPr lvl="1"/>
            <a:endParaRPr lang="en-AU" dirty="0"/>
          </a:p>
          <a:p>
            <a:pPr marL="457200" lvl="1" indent="0">
              <a:buNone/>
            </a:pPr>
            <a:endParaRPr lang="en-AU" dirty="0"/>
          </a:p>
        </p:txBody>
      </p:sp>
      <p:sp>
        <p:nvSpPr>
          <p:cNvPr id="3" name="TextBox 2">
            <a:extLst>
              <a:ext uri="{FF2B5EF4-FFF2-40B4-BE49-F238E27FC236}">
                <a16:creationId xmlns:a16="http://schemas.microsoft.com/office/drawing/2014/main" id="{DEA7C859-E644-447F-867D-CEC2F878D379}"/>
              </a:ext>
            </a:extLst>
          </p:cNvPr>
          <p:cNvSpPr txBox="1"/>
          <p:nvPr/>
        </p:nvSpPr>
        <p:spPr>
          <a:xfrm>
            <a:off x="1231324" y="5088001"/>
            <a:ext cx="4282345" cy="1200329"/>
          </a:xfrm>
          <a:prstGeom prst="rect">
            <a:avLst/>
          </a:prstGeom>
          <a:noFill/>
        </p:spPr>
        <p:txBody>
          <a:bodyPr wrap="square" rtlCol="0">
            <a:spAutoFit/>
          </a:bodyPr>
          <a:lstStyle/>
          <a:p>
            <a:r>
              <a:rPr lang="en-AU" dirty="0"/>
              <a:t>Domains least likely to be met:</a:t>
            </a:r>
          </a:p>
          <a:p>
            <a:pPr marL="742950" lvl="1" indent="-285750">
              <a:buFont typeface="Arial" panose="020B0604020202020204" pitchFamily="34" charset="0"/>
              <a:buChar char="•"/>
            </a:pPr>
            <a:r>
              <a:rPr lang="en-AU" dirty="0"/>
              <a:t>Connection to country (</a:t>
            </a:r>
            <a:r>
              <a:rPr lang="en-AU" dirty="0">
                <a:solidFill>
                  <a:srgbClr val="3B444E"/>
                </a:solidFill>
                <a:latin typeface="Museo Sans 300"/>
              </a:rPr>
              <a:t>x̄ </a:t>
            </a:r>
            <a:r>
              <a:rPr lang="en-AU" dirty="0">
                <a:solidFill>
                  <a:prstClr val="black"/>
                </a:solidFill>
              </a:rPr>
              <a:t>2.9/5)</a:t>
            </a:r>
            <a:r>
              <a:rPr lang="en-AU" dirty="0"/>
              <a:t> </a:t>
            </a:r>
          </a:p>
          <a:p>
            <a:pPr marL="742950" lvl="1" indent="-285750">
              <a:buFont typeface="Arial" panose="020B0604020202020204" pitchFamily="34" charset="0"/>
              <a:buChar char="•"/>
            </a:pPr>
            <a:r>
              <a:rPr lang="en-AU" dirty="0"/>
              <a:t>Basic needs (</a:t>
            </a:r>
            <a:r>
              <a:rPr lang="en-AU" dirty="0">
                <a:solidFill>
                  <a:prstClr val="black"/>
                </a:solidFill>
              </a:rPr>
              <a:t>̄</a:t>
            </a:r>
            <a:r>
              <a:rPr lang="en-AU" dirty="0">
                <a:solidFill>
                  <a:srgbClr val="3B444E"/>
                </a:solidFill>
                <a:latin typeface="Museo Sans 300"/>
              </a:rPr>
              <a:t>x̄ </a:t>
            </a:r>
            <a:r>
              <a:rPr lang="en-AU" dirty="0"/>
              <a:t>3.6/5) </a:t>
            </a:r>
          </a:p>
          <a:p>
            <a:endParaRPr lang="en-AU" dirty="0"/>
          </a:p>
        </p:txBody>
      </p:sp>
      <p:pic>
        <p:nvPicPr>
          <p:cNvPr id="7" name="Picture 6">
            <a:extLst>
              <a:ext uri="{FF2B5EF4-FFF2-40B4-BE49-F238E27FC236}">
                <a16:creationId xmlns:a16="http://schemas.microsoft.com/office/drawing/2014/main" id="{CAE3DF93-4EBA-4239-A604-44B270A2E1D6}"/>
              </a:ext>
            </a:extLst>
          </p:cNvPr>
          <p:cNvPicPr>
            <a:picLocks noChangeAspect="1"/>
          </p:cNvPicPr>
          <p:nvPr/>
        </p:nvPicPr>
        <p:blipFill>
          <a:blip r:embed="rId2"/>
          <a:stretch>
            <a:fillRect/>
          </a:stretch>
        </p:blipFill>
        <p:spPr>
          <a:xfrm>
            <a:off x="5906793" y="1252339"/>
            <a:ext cx="4907830" cy="3926264"/>
          </a:xfrm>
          <a:prstGeom prst="rect">
            <a:avLst/>
          </a:prstGeom>
        </p:spPr>
      </p:pic>
      <p:pic>
        <p:nvPicPr>
          <p:cNvPr id="10" name="Picture 9">
            <a:extLst>
              <a:ext uri="{FF2B5EF4-FFF2-40B4-BE49-F238E27FC236}">
                <a16:creationId xmlns:a16="http://schemas.microsoft.com/office/drawing/2014/main" id="{FF9D4C35-4485-47E5-94A1-3771120CE9AE}"/>
              </a:ext>
            </a:extLst>
          </p:cNvPr>
          <p:cNvPicPr>
            <a:picLocks noChangeAspect="1"/>
          </p:cNvPicPr>
          <p:nvPr/>
        </p:nvPicPr>
        <p:blipFill>
          <a:blip r:embed="rId3"/>
          <a:stretch>
            <a:fillRect/>
          </a:stretch>
        </p:blipFill>
        <p:spPr>
          <a:xfrm>
            <a:off x="720131" y="1162878"/>
            <a:ext cx="4678501" cy="3742801"/>
          </a:xfrm>
          <a:prstGeom prst="rect">
            <a:avLst/>
          </a:prstGeom>
        </p:spPr>
      </p:pic>
    </p:spTree>
    <p:extLst>
      <p:ext uri="{BB962C8B-B14F-4D97-AF65-F5344CB8AC3E}">
        <p14:creationId xmlns:p14="http://schemas.microsoft.com/office/powerpoint/2010/main" val="13757689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8900C-F7D7-411A-98E6-9E25C777E135}"/>
              </a:ext>
            </a:extLst>
          </p:cNvPr>
          <p:cNvSpPr>
            <a:spLocks noGrp="1"/>
          </p:cNvSpPr>
          <p:nvPr>
            <p:ph type="title"/>
          </p:nvPr>
        </p:nvSpPr>
        <p:spPr>
          <a:xfrm>
            <a:off x="1512352" y="293645"/>
            <a:ext cx="7679685" cy="1030075"/>
          </a:xfrm>
        </p:spPr>
        <p:txBody>
          <a:bodyPr/>
          <a:lstStyle/>
          <a:p>
            <a:r>
              <a:rPr lang="en-AU" dirty="0"/>
              <a:t>Connection to Country</a:t>
            </a:r>
          </a:p>
        </p:txBody>
      </p:sp>
      <p:sp>
        <p:nvSpPr>
          <p:cNvPr id="3" name="Content Placeholder 2">
            <a:extLst>
              <a:ext uri="{FF2B5EF4-FFF2-40B4-BE49-F238E27FC236}">
                <a16:creationId xmlns:a16="http://schemas.microsoft.com/office/drawing/2014/main" id="{6AD040A7-EA12-4BFA-A15A-5F457840B6C0}"/>
              </a:ext>
            </a:extLst>
          </p:cNvPr>
          <p:cNvSpPr>
            <a:spLocks noGrp="1"/>
          </p:cNvSpPr>
          <p:nvPr>
            <p:ph sz="half" idx="1"/>
          </p:nvPr>
        </p:nvSpPr>
        <p:spPr>
          <a:xfrm>
            <a:off x="101270" y="1543674"/>
            <a:ext cx="5503439" cy="5020681"/>
          </a:xfrm>
        </p:spPr>
        <p:txBody>
          <a:bodyPr>
            <a:normAutofit/>
          </a:bodyPr>
          <a:lstStyle/>
          <a:p>
            <a:r>
              <a:rPr lang="en-AU" dirty="0"/>
              <a:t>Connection to country is a priority of older Aboriginal peoples.</a:t>
            </a:r>
          </a:p>
          <a:p>
            <a:pPr marL="0" indent="0">
              <a:buNone/>
            </a:pPr>
            <a:endParaRPr lang="en-AU" dirty="0"/>
          </a:p>
          <a:p>
            <a:pPr marL="0" indent="0">
              <a:buNone/>
            </a:pPr>
            <a:endParaRPr lang="en-AU" dirty="0"/>
          </a:p>
          <a:p>
            <a:r>
              <a:rPr lang="en-AU" dirty="0"/>
              <a:t>Loss of connection: displacement - past policies, Stolen Generation, need for health and aged care, employment</a:t>
            </a:r>
          </a:p>
          <a:p>
            <a:pPr marL="0" indent="0">
              <a:buNone/>
            </a:pPr>
            <a:endParaRPr lang="en-AU" dirty="0"/>
          </a:p>
          <a:p>
            <a:endParaRPr lang="en-AU" dirty="0"/>
          </a:p>
          <a:p>
            <a:pPr lvl="0"/>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There was significant difference in GSGL item scores (p&lt;0.05; Hotelling’s T</a:t>
            </a:r>
            <a:r>
              <a:rPr lang="en-AU" baseline="30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2</a:t>
            </a:r>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test), </a:t>
            </a:r>
          </a:p>
          <a:p>
            <a:pPr lvl="0"/>
            <a:endPar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lvl="1"/>
            <a:r>
              <a:rPr lang="en-AU"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‘Country’ item had the lowest mean score (3.05/5, p&lt;0.05).</a:t>
            </a:r>
            <a:endParaRPr lang="en-AU" sz="2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F927AB23-0D66-423A-A848-FF32E4F985A2}"/>
              </a:ext>
            </a:extLst>
          </p:cNvPr>
          <p:cNvSpPr>
            <a:spLocks noChangeArrowheads="1"/>
          </p:cNvSpPr>
          <p:nvPr/>
        </p:nvSpPr>
        <p:spPr bwMode="auto">
          <a:xfrm>
            <a:off x="5650145" y="2743596"/>
            <a:ext cx="6541855" cy="370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50765" rIns="0" bIns="19837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a:ln>
                  <a:noFill/>
                </a:ln>
                <a:solidFill>
                  <a:srgbClr val="45494B"/>
                </a:solidFill>
                <a:effectLst/>
                <a:latin typeface="Open Sans"/>
              </a:rPr>
              <a:t>Indigenous adults who </a:t>
            </a:r>
            <a:r>
              <a:rPr kumimoji="0" lang="en-US" altLang="en-US" sz="1050" b="1" i="0" u="none" strike="noStrike" cap="none" normalizeH="0" baseline="0" dirty="0" err="1">
                <a:ln>
                  <a:noFill/>
                </a:ln>
                <a:solidFill>
                  <a:srgbClr val="45494B"/>
                </a:solidFill>
                <a:effectLst/>
                <a:latin typeface="Open Sans"/>
              </a:rPr>
              <a:t>recognise</a:t>
            </a:r>
            <a:r>
              <a:rPr kumimoji="0" lang="en-US" altLang="en-US" sz="1050" b="1" i="0" u="none" strike="noStrike" cap="none" normalizeH="0" baseline="0" dirty="0">
                <a:ln>
                  <a:noFill/>
                </a:ln>
                <a:solidFill>
                  <a:srgbClr val="45494B"/>
                </a:solidFill>
                <a:effectLst/>
                <a:latin typeface="Open Sans"/>
              </a:rPr>
              <a:t> and live on homelands or traditional country, by remoteness, 2012–13</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050" b="1" dirty="0">
                <a:solidFill>
                  <a:srgbClr val="45494B"/>
                </a:solidFill>
                <a:latin typeface="Open Sans"/>
              </a:rPr>
              <a:t>(AIHW 2015)</a:t>
            </a:r>
            <a:endParaRPr kumimoji="0" lang="en-US" altLang="en-US" sz="1050" b="1" i="0" u="none" strike="noStrike" cap="none" normalizeH="0" baseline="0" dirty="0">
              <a:ln>
                <a:noFill/>
              </a:ln>
              <a:solidFill>
                <a:srgbClr val="45494B"/>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500" b="0" i="0" u="none" strike="noStrike" cap="none" normalizeH="0" baseline="0" dirty="0">
                <a:ln>
                  <a:noFill/>
                </a:ln>
                <a:solidFill>
                  <a:srgbClr val="45494B"/>
                </a:solidFill>
                <a:effectLst/>
                <a:latin typeface="Open Sans"/>
              </a:rPr>
              <a:t>  </a:t>
            </a:r>
            <a:r>
              <a:rPr kumimoji="0" lang="en-US" altLang="en-US" sz="19700" b="0" i="0" u="none" strike="noStrike" cap="none" normalizeH="0" baseline="0" dirty="0">
                <a:ln>
                  <a:noFill/>
                </a:ln>
                <a:solidFill>
                  <a:srgbClr val="45494B"/>
                </a:solidFill>
                <a:effectLst/>
                <a:latin typeface="Open Sans"/>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descr="Vertical bar chart showing for does not recognise homeland/traditional country, recognises but does not live on homelands/traditional country, recognises and lives on homeland/traditional country; per cent (0 to 10) on the y axis; major cities, inner regional, outer regional, remote, very remote on the x axis.">
            <a:extLst>
              <a:ext uri="{FF2B5EF4-FFF2-40B4-BE49-F238E27FC236}">
                <a16:creationId xmlns:a16="http://schemas.microsoft.com/office/drawing/2014/main" id="{00776415-8048-4B7A-BDC2-72E72E003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454" y="3292182"/>
            <a:ext cx="5443764" cy="31587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9C44929-85B4-4ECB-9BF8-3C99DADD0D13}"/>
              </a:ext>
            </a:extLst>
          </p:cNvPr>
          <p:cNvSpPr/>
          <p:nvPr/>
        </p:nvSpPr>
        <p:spPr>
          <a:xfrm>
            <a:off x="4753744" y="1448882"/>
            <a:ext cx="7140304" cy="1077218"/>
          </a:xfrm>
          <a:prstGeom prst="rect">
            <a:avLst/>
          </a:prstGeom>
        </p:spPr>
        <p:txBody>
          <a:bodyPr wrap="square">
            <a:spAutoFit/>
          </a:bodyPr>
          <a:lstStyle/>
          <a:p>
            <a:pPr lvl="1" algn="ctr"/>
            <a:r>
              <a:rPr lang="en-AU" sz="1600" i="1" dirty="0">
                <a:latin typeface="Calibri" panose="020F0502020204030204" pitchFamily="34" charset="0"/>
                <a:cs typeface="Calibri" panose="020F0502020204030204" pitchFamily="34" charset="0"/>
              </a:rPr>
              <a:t>“Being in touch with your environment and mother earth, it’s very important to us. I don’t know if they do those little trips to different places but it would be good I think. That helps a lot of people, Aboriginal people you know …I know I feel different when I go home, just feeling my spirituality topping up”. </a:t>
            </a:r>
          </a:p>
        </p:txBody>
      </p:sp>
    </p:spTree>
    <p:extLst>
      <p:ext uri="{BB962C8B-B14F-4D97-AF65-F5344CB8AC3E}">
        <p14:creationId xmlns:p14="http://schemas.microsoft.com/office/powerpoint/2010/main" val="887340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CB08-D4ED-43C6-A58A-0E3D60C1B96B}"/>
              </a:ext>
            </a:extLst>
          </p:cNvPr>
          <p:cNvSpPr>
            <a:spLocks noGrp="1"/>
          </p:cNvSpPr>
          <p:nvPr>
            <p:ph type="title"/>
          </p:nvPr>
        </p:nvSpPr>
        <p:spPr>
          <a:xfrm>
            <a:off x="1539936" y="244219"/>
            <a:ext cx="7679685" cy="1030075"/>
          </a:xfrm>
        </p:spPr>
        <p:txBody>
          <a:bodyPr/>
          <a:lstStyle/>
          <a:p>
            <a:r>
              <a:rPr lang="en-AU" dirty="0"/>
              <a:t>Recommendations</a:t>
            </a:r>
            <a:br>
              <a:rPr lang="en-AU" dirty="0"/>
            </a:br>
            <a:endParaRPr lang="en-AU" dirty="0"/>
          </a:p>
        </p:txBody>
      </p:sp>
      <p:sp>
        <p:nvSpPr>
          <p:cNvPr id="5" name="Text Placeholder 4">
            <a:extLst>
              <a:ext uri="{FF2B5EF4-FFF2-40B4-BE49-F238E27FC236}">
                <a16:creationId xmlns:a16="http://schemas.microsoft.com/office/drawing/2014/main" id="{0BC27F7F-C2BF-43A2-843C-1EEB6D7FE113}"/>
              </a:ext>
            </a:extLst>
          </p:cNvPr>
          <p:cNvSpPr>
            <a:spLocks noGrp="1"/>
          </p:cNvSpPr>
          <p:nvPr>
            <p:ph sz="half" idx="1"/>
          </p:nvPr>
        </p:nvSpPr>
        <p:spPr>
          <a:xfrm>
            <a:off x="548546" y="1541650"/>
            <a:ext cx="5181600" cy="4351338"/>
          </a:xfrm>
        </p:spPr>
        <p:txBody>
          <a:bodyPr>
            <a:normAutofit fontScale="77500" lnSpcReduction="20000"/>
          </a:bodyPr>
          <a:lstStyle/>
          <a:p>
            <a:r>
              <a:rPr lang="en-AU" dirty="0"/>
              <a:t>Based on information shared in interviews, yarning groups and advisory groups</a:t>
            </a:r>
          </a:p>
          <a:p>
            <a:pPr marL="0" indent="0">
              <a:buNone/>
            </a:pPr>
            <a:endParaRPr lang="en-AU" dirty="0"/>
          </a:p>
          <a:p>
            <a:r>
              <a:rPr lang="en-AU" dirty="0"/>
              <a:t>User friendly, quick reference with practical suggestions</a:t>
            </a:r>
          </a:p>
          <a:p>
            <a:pPr marL="0" indent="0">
              <a:buNone/>
            </a:pPr>
            <a:endParaRPr lang="en-AU" dirty="0"/>
          </a:p>
          <a:p>
            <a:r>
              <a:rPr lang="en-AU" dirty="0"/>
              <a:t>Addresses each item important to having a good life</a:t>
            </a:r>
          </a:p>
          <a:p>
            <a:endParaRPr lang="en-AU" dirty="0"/>
          </a:p>
        </p:txBody>
      </p:sp>
      <p:sp>
        <p:nvSpPr>
          <p:cNvPr id="6" name="Text Placeholder 5">
            <a:extLst>
              <a:ext uri="{FF2B5EF4-FFF2-40B4-BE49-F238E27FC236}">
                <a16:creationId xmlns:a16="http://schemas.microsoft.com/office/drawing/2014/main" id="{4B0840B1-6BE0-4279-9415-8F06825105B7}"/>
              </a:ext>
            </a:extLst>
          </p:cNvPr>
          <p:cNvSpPr>
            <a:spLocks noGrp="1"/>
          </p:cNvSpPr>
          <p:nvPr>
            <p:ph sz="half" idx="2"/>
          </p:nvPr>
        </p:nvSpPr>
        <p:spPr>
          <a:xfrm>
            <a:off x="5638826" y="1436579"/>
            <a:ext cx="5944994" cy="5177202"/>
          </a:xfrm>
        </p:spPr>
        <p:txBody>
          <a:bodyPr>
            <a:normAutofit fontScale="77500" lnSpcReduction="20000"/>
          </a:bodyPr>
          <a:lstStyle/>
          <a:p>
            <a:pPr marL="0" indent="0">
              <a:buNone/>
            </a:pPr>
            <a:r>
              <a:rPr lang="en-AU" sz="2400" b="1" dirty="0"/>
              <a:t>Country</a:t>
            </a:r>
          </a:p>
          <a:p>
            <a:r>
              <a:rPr lang="en-AU" dirty="0"/>
              <a:t>Support older person to spend more time on Country or return to Country if this is their preference. </a:t>
            </a:r>
          </a:p>
          <a:p>
            <a:endParaRPr lang="en-AU" dirty="0"/>
          </a:p>
          <a:p>
            <a:r>
              <a:rPr lang="en-AU" dirty="0"/>
              <a:t>Take day trips to national parks, country towns, cultural centres with group - elders sharing stories and experiences </a:t>
            </a:r>
          </a:p>
          <a:p>
            <a:endParaRPr lang="en-AU" dirty="0"/>
          </a:p>
          <a:p>
            <a:r>
              <a:rPr lang="en-AU" dirty="0"/>
              <a:t>Engage in activities that promote connection and caring for the land </a:t>
            </a:r>
            <a:r>
              <a:rPr lang="en-AU" dirty="0" err="1"/>
              <a:t>eg</a:t>
            </a:r>
            <a:r>
              <a:rPr lang="en-AU" dirty="0"/>
              <a:t> painting/art, gardening, yarning sessions with others</a:t>
            </a:r>
          </a:p>
          <a:p>
            <a:endParaRPr lang="en-AU" dirty="0"/>
          </a:p>
          <a:p>
            <a:r>
              <a:rPr lang="en-AU" dirty="0"/>
              <a:t>Service providers can develop and create tranquil garden areas – incorporate native plants and bush tucker.</a:t>
            </a:r>
          </a:p>
          <a:p>
            <a:pPr marL="0" indent="0">
              <a:buNone/>
            </a:pPr>
            <a:endParaRPr lang="en-AU" dirty="0"/>
          </a:p>
          <a:p>
            <a:r>
              <a:rPr lang="en-AU" dirty="0"/>
              <a:t>Set up environment – have a fire pit, use photos or artwork to encourage yarning about country.</a:t>
            </a:r>
          </a:p>
          <a:p>
            <a:pPr marL="0" indent="0">
              <a:buNone/>
            </a:pPr>
            <a:endParaRPr lang="en-AU" dirty="0"/>
          </a:p>
          <a:p>
            <a:r>
              <a:rPr lang="en-AU" dirty="0"/>
              <a:t>Encourage simple activities such as removing shoes and taking walks outside to support the older person to feel more connected to the land.</a:t>
            </a:r>
          </a:p>
          <a:p>
            <a:endParaRPr lang="en-AU" dirty="0"/>
          </a:p>
          <a:p>
            <a:r>
              <a:rPr lang="en-AU" dirty="0"/>
              <a:t>Assist with transport, consider any access issues and management of medical needs.</a:t>
            </a:r>
          </a:p>
          <a:p>
            <a:endParaRPr lang="en-AU" dirty="0"/>
          </a:p>
          <a:p>
            <a:r>
              <a:rPr lang="en-AU" dirty="0"/>
              <a:t>Use of technology to connect Elders </a:t>
            </a:r>
            <a:r>
              <a:rPr lang="en-AU"/>
              <a:t>with Country</a:t>
            </a:r>
            <a:endParaRPr lang="en-AU" dirty="0"/>
          </a:p>
        </p:txBody>
      </p:sp>
      <p:pic>
        <p:nvPicPr>
          <p:cNvPr id="7" name="Picture 6">
            <a:extLst>
              <a:ext uri="{FF2B5EF4-FFF2-40B4-BE49-F238E27FC236}">
                <a16:creationId xmlns:a16="http://schemas.microsoft.com/office/drawing/2014/main" id="{6ABBA2E4-F588-49ED-8B0F-66FE00C1E0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645116" y="3579665"/>
            <a:ext cx="2897140" cy="2172855"/>
          </a:xfrm>
          <a:prstGeom prst="rect">
            <a:avLst/>
          </a:prstGeom>
        </p:spPr>
      </p:pic>
    </p:spTree>
    <p:extLst>
      <p:ext uri="{BB962C8B-B14F-4D97-AF65-F5344CB8AC3E}">
        <p14:creationId xmlns:p14="http://schemas.microsoft.com/office/powerpoint/2010/main" val="3904886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47FE-8CAD-4EF0-8A61-4438294C8413}"/>
              </a:ext>
            </a:extLst>
          </p:cNvPr>
          <p:cNvSpPr>
            <a:spLocks noGrp="1"/>
          </p:cNvSpPr>
          <p:nvPr>
            <p:ph type="title"/>
          </p:nvPr>
        </p:nvSpPr>
        <p:spPr/>
        <p:txBody>
          <a:bodyPr/>
          <a:lstStyle/>
          <a:p>
            <a:r>
              <a:rPr lang="en-AU" dirty="0"/>
              <a:t>Conclusion</a:t>
            </a:r>
          </a:p>
        </p:txBody>
      </p:sp>
      <p:sp>
        <p:nvSpPr>
          <p:cNvPr id="3" name="Content Placeholder 2">
            <a:extLst>
              <a:ext uri="{FF2B5EF4-FFF2-40B4-BE49-F238E27FC236}">
                <a16:creationId xmlns:a16="http://schemas.microsoft.com/office/drawing/2014/main" id="{DEFDB7DE-E938-4C59-9D42-2744EA7FFFD4}"/>
              </a:ext>
            </a:extLst>
          </p:cNvPr>
          <p:cNvSpPr>
            <a:spLocks noGrp="1"/>
          </p:cNvSpPr>
          <p:nvPr>
            <p:ph sz="half" idx="1"/>
          </p:nvPr>
        </p:nvSpPr>
        <p:spPr>
          <a:xfrm>
            <a:off x="400402" y="1398410"/>
            <a:ext cx="5850363" cy="4531410"/>
          </a:xfrm>
        </p:spPr>
        <p:txBody>
          <a:bodyPr>
            <a:normAutofit fontScale="85000" lnSpcReduction="20000"/>
          </a:bodyPr>
          <a:lstStyle/>
          <a:p>
            <a:pPr marL="0" indent="0">
              <a:buNone/>
            </a:pPr>
            <a:endParaRPr lang="en-AU" dirty="0"/>
          </a:p>
          <a:p>
            <a:r>
              <a:rPr lang="en-AU" dirty="0"/>
              <a:t>The GSGL is a culturally valid tool for measuring quality of life in older Aboriginal Australians. </a:t>
            </a:r>
          </a:p>
          <a:p>
            <a:endParaRPr lang="en-AU" b="1" dirty="0"/>
          </a:p>
          <a:p>
            <a:r>
              <a:rPr lang="en-AU" b="1" dirty="0"/>
              <a:t>Connection to Country </a:t>
            </a:r>
            <a:r>
              <a:rPr lang="en-AU" dirty="0"/>
              <a:t>needs are not being sufficiently met by service providers and carers- More needs to be done, however all factors important and interconnected. </a:t>
            </a:r>
          </a:p>
          <a:p>
            <a:endParaRPr lang="en-AU" dirty="0"/>
          </a:p>
          <a:p>
            <a:r>
              <a:rPr lang="en-AU" b="1" dirty="0"/>
              <a:t>Respect from others, Elder role </a:t>
            </a:r>
            <a:r>
              <a:rPr lang="en-AU" dirty="0"/>
              <a:t>and</a:t>
            </a:r>
            <a:r>
              <a:rPr lang="en-AU" b="1" dirty="0"/>
              <a:t> Connection to Culture </a:t>
            </a:r>
            <a:r>
              <a:rPr lang="en-AU" dirty="0"/>
              <a:t>questions</a:t>
            </a:r>
            <a:endParaRPr lang="en-AU" b="1" dirty="0"/>
          </a:p>
          <a:p>
            <a:pPr lvl="1"/>
            <a:r>
              <a:rPr lang="en-AU" dirty="0"/>
              <a:t>Do you feel respected and valued as an elder/older person?</a:t>
            </a:r>
          </a:p>
          <a:p>
            <a:pPr lvl="1"/>
            <a:r>
              <a:rPr lang="en-AU" dirty="0"/>
              <a:t>Do you feel you can share your knowledge with the younger mob?</a:t>
            </a:r>
          </a:p>
          <a:p>
            <a:pPr lvl="1"/>
            <a:r>
              <a:rPr lang="en-AU" dirty="0"/>
              <a:t>Do you feel connected to cultural ways?</a:t>
            </a:r>
          </a:p>
          <a:p>
            <a:pPr marL="400050" lvl="1" indent="0">
              <a:buNone/>
            </a:pPr>
            <a:r>
              <a:rPr lang="en-AU" sz="1800" dirty="0"/>
              <a:t>These are important questions to identify an older person’s level of wellbeing. </a:t>
            </a:r>
          </a:p>
          <a:p>
            <a:pPr marL="400050" lvl="1" indent="0">
              <a:buNone/>
            </a:pPr>
            <a:endParaRPr lang="en-AU" dirty="0"/>
          </a:p>
          <a:p>
            <a:r>
              <a:rPr lang="en-AU" dirty="0"/>
              <a:t>Improving the quality of life of older Aboriginal Australians through the 12 interconnected factors may </a:t>
            </a:r>
          </a:p>
          <a:p>
            <a:pPr lvl="1"/>
            <a:r>
              <a:rPr lang="en-AU" dirty="0"/>
              <a:t>build resilience/promote healing and </a:t>
            </a:r>
          </a:p>
          <a:p>
            <a:pPr lvl="1"/>
            <a:r>
              <a:rPr lang="en-AU" dirty="0"/>
              <a:t>reduce anxiety and depression in older Aboriginal Australians</a:t>
            </a:r>
          </a:p>
          <a:p>
            <a:endParaRPr lang="en-AU" dirty="0"/>
          </a:p>
          <a:p>
            <a:endParaRPr lang="en-AU" dirty="0"/>
          </a:p>
          <a:p>
            <a:endParaRPr lang="en-AU" dirty="0"/>
          </a:p>
          <a:p>
            <a:endParaRPr lang="en-AU" dirty="0"/>
          </a:p>
        </p:txBody>
      </p:sp>
      <p:sp>
        <p:nvSpPr>
          <p:cNvPr id="4" name="Content Placeholder 3">
            <a:extLst>
              <a:ext uri="{FF2B5EF4-FFF2-40B4-BE49-F238E27FC236}">
                <a16:creationId xmlns:a16="http://schemas.microsoft.com/office/drawing/2014/main" id="{697096EE-713A-4949-BB16-B2A8F278645A}"/>
              </a:ext>
            </a:extLst>
          </p:cNvPr>
          <p:cNvSpPr>
            <a:spLocks noGrp="1"/>
          </p:cNvSpPr>
          <p:nvPr>
            <p:ph sz="half" idx="2"/>
          </p:nvPr>
        </p:nvSpPr>
        <p:spPr>
          <a:xfrm>
            <a:off x="6172200" y="1825624"/>
            <a:ext cx="6152322" cy="5946776"/>
          </a:xfrm>
        </p:spPr>
        <p:txBody>
          <a:bodyPr>
            <a:normAutofit fontScale="85000" lnSpcReduction="20000"/>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r>
              <a:rPr lang="en-AU" dirty="0"/>
              <a:t>Tool is developed for people living in urban/regional areas. </a:t>
            </a:r>
          </a:p>
          <a:p>
            <a:endParaRPr lang="en-AU" dirty="0"/>
          </a:p>
          <a:p>
            <a:r>
              <a:rPr lang="en-AU" dirty="0"/>
              <a:t>Will need adaptation for people from or living in remote areas and Torres Strait Islander people.</a:t>
            </a:r>
          </a:p>
          <a:p>
            <a:pPr marL="0" indent="0">
              <a:buNone/>
            </a:pPr>
            <a:endParaRPr lang="en-AU" dirty="0"/>
          </a:p>
          <a:p>
            <a:endParaRPr lang="en-AU" dirty="0"/>
          </a:p>
          <a:p>
            <a:endParaRPr lang="en-AU" dirty="0"/>
          </a:p>
          <a:p>
            <a:endParaRPr lang="en-AU" dirty="0"/>
          </a:p>
        </p:txBody>
      </p:sp>
      <p:pic>
        <p:nvPicPr>
          <p:cNvPr id="5" name="Picture 4">
            <a:extLst>
              <a:ext uri="{FF2B5EF4-FFF2-40B4-BE49-F238E27FC236}">
                <a16:creationId xmlns:a16="http://schemas.microsoft.com/office/drawing/2014/main" id="{9CD7BE01-E553-4788-AAF5-80B48765EED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7227" y="1030075"/>
            <a:ext cx="3374837" cy="3273879"/>
          </a:xfrm>
          <a:prstGeom prst="rect">
            <a:avLst/>
          </a:prstGeom>
          <a:noFill/>
          <a:ln>
            <a:noFill/>
          </a:ln>
        </p:spPr>
      </p:pic>
    </p:spTree>
    <p:extLst>
      <p:ext uri="{BB962C8B-B14F-4D97-AF65-F5344CB8AC3E}">
        <p14:creationId xmlns:p14="http://schemas.microsoft.com/office/powerpoint/2010/main" val="640602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8944" y="287547"/>
            <a:ext cx="8080676" cy="762530"/>
          </a:xfrm>
        </p:spPr>
        <p:txBody>
          <a:bodyPr/>
          <a:lstStyle/>
          <a:p>
            <a:r>
              <a:rPr lang="en-AU" dirty="0"/>
              <a:t>Welcome and Acknowledgement of Country</a:t>
            </a:r>
            <a:endParaRPr lang="en-GB" dirty="0"/>
          </a:p>
        </p:txBody>
      </p:sp>
      <p:pic>
        <p:nvPicPr>
          <p:cNvPr id="4" name="Picture 4" descr="IMGP0108_itA_005">
            <a:extLst>
              <a:ext uri="{FF2B5EF4-FFF2-40B4-BE49-F238E27FC236}">
                <a16:creationId xmlns:a16="http://schemas.microsoft.com/office/drawing/2014/main" id="{34317BBB-97B1-4322-9027-C891465C4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143250" y="1628775"/>
            <a:ext cx="5981700" cy="4114800"/>
          </a:xfrm>
          <a:prstGeom prst="rect">
            <a:avLst/>
          </a:prstGeom>
          <a:noFill/>
        </p:spPr>
      </p:pic>
    </p:spTree>
    <p:extLst>
      <p:ext uri="{BB962C8B-B14F-4D97-AF65-F5344CB8AC3E}">
        <p14:creationId xmlns:p14="http://schemas.microsoft.com/office/powerpoint/2010/main" val="1277247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1498424" y="312516"/>
            <a:ext cx="8134350" cy="1143000"/>
          </a:xfrm>
        </p:spPr>
        <p:txBody>
          <a:bodyPr/>
          <a:lstStyle/>
          <a:p>
            <a:r>
              <a:rPr lang="en-AU" altLang="en-US" dirty="0">
                <a:latin typeface="Times New Roman" panose="02020603050405020304" pitchFamily="18" charset="0"/>
                <a:cs typeface="Times New Roman" panose="02020603050405020304" pitchFamily="18" charset="0"/>
              </a:rPr>
              <a:t>Future directions</a:t>
            </a:r>
          </a:p>
        </p:txBody>
      </p:sp>
      <p:sp>
        <p:nvSpPr>
          <p:cNvPr id="3" name="Content Placeholder 2"/>
          <p:cNvSpPr>
            <a:spLocks noGrp="1"/>
          </p:cNvSpPr>
          <p:nvPr>
            <p:ph sz="half" idx="1"/>
          </p:nvPr>
        </p:nvSpPr>
        <p:spPr>
          <a:xfrm>
            <a:off x="263950" y="1159497"/>
            <a:ext cx="11928049" cy="5090474"/>
          </a:xfrm>
        </p:spPr>
        <p:txBody>
          <a:bodyPr>
            <a:normAutofit/>
          </a:bodyPr>
          <a:lstStyle/>
          <a:p>
            <a:pPr>
              <a:defRPr/>
            </a:pPr>
            <a:endParaRPr lang="en-AU" sz="1900" dirty="0"/>
          </a:p>
          <a:p>
            <a:pPr marL="0" indent="0">
              <a:buNone/>
              <a:defRPr/>
            </a:pPr>
            <a:endParaRPr lang="en-AU" sz="1900" dirty="0"/>
          </a:p>
          <a:p>
            <a:pPr marL="0" indent="0">
              <a:buNone/>
              <a:defRPr/>
            </a:pPr>
            <a:endParaRPr lang="en-AU" dirty="0"/>
          </a:p>
        </p:txBody>
      </p:sp>
      <p:graphicFrame>
        <p:nvGraphicFramePr>
          <p:cNvPr id="2" name="Diagram 1"/>
          <p:cNvGraphicFramePr/>
          <p:nvPr>
            <p:extLst>
              <p:ext uri="{D42A27DB-BD31-4B8C-83A1-F6EECF244321}">
                <p14:modId xmlns:p14="http://schemas.microsoft.com/office/powerpoint/2010/main" val="4116361204"/>
              </p:ext>
            </p:extLst>
          </p:nvPr>
        </p:nvGraphicFramePr>
        <p:xfrm>
          <a:off x="492520" y="1568050"/>
          <a:ext cx="6858853" cy="4681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64F55173-9723-4E77-A669-5DA0FBE5DC36}"/>
              </a:ext>
            </a:extLst>
          </p:cNvPr>
          <p:cNvPicPr>
            <a:picLocks noChangeAspect="1"/>
          </p:cNvPicPr>
          <p:nvPr/>
        </p:nvPicPr>
        <p:blipFill>
          <a:blip r:embed="rId8"/>
          <a:stretch>
            <a:fillRect/>
          </a:stretch>
        </p:blipFill>
        <p:spPr>
          <a:xfrm>
            <a:off x="7455308" y="2434285"/>
            <a:ext cx="4632756" cy="2540897"/>
          </a:xfrm>
          <a:prstGeom prst="rect">
            <a:avLst/>
          </a:prstGeom>
        </p:spPr>
      </p:pic>
    </p:spTree>
    <p:extLst>
      <p:ext uri="{BB962C8B-B14F-4D97-AF65-F5344CB8AC3E}">
        <p14:creationId xmlns:p14="http://schemas.microsoft.com/office/powerpoint/2010/main" val="2825922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a:t>Thank you to our Participants </a:t>
            </a:r>
            <a:br>
              <a:rPr lang="en-AU" dirty="0"/>
            </a:br>
            <a:r>
              <a:rPr lang="en-AU" dirty="0"/>
              <a:t>and Elders Group Members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782" y="5535533"/>
            <a:ext cx="3953831" cy="817029"/>
          </a:xfrm>
          <a:prstGeom prst="rect">
            <a:avLst/>
          </a:prstGeom>
          <a:noFill/>
          <a:ln>
            <a:noFill/>
          </a:ln>
          <a:effectLst/>
          <a:extLst>
            <a:ext uri="{909E8E84-426E-40dd-AFC4-6F175D3DCCD1}">
              <a14:hiddenFill xmlns:a14="http://schemas.microsoft.com/office/drawing/2010/main" xmlns="">
                <a:solidFill>
                  <a:srgbClr val="FF9999"/>
                </a:solidFill>
              </a14:hiddenFill>
            </a:ex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3960E"/>
                  </a:outerShdw>
                </a:effectLst>
              </a14:hiddenEffects>
            </a:ext>
          </a:extLst>
        </p:spPr>
      </p:pic>
      <p:pic>
        <p:nvPicPr>
          <p:cNvPr id="1031" name="Picture 7" descr="logo-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0302" y="3831885"/>
            <a:ext cx="2552724" cy="1538111"/>
          </a:xfrm>
          <a:prstGeom prst="rect">
            <a:avLst/>
          </a:prstGeom>
          <a:noFill/>
          <a:ln>
            <a:noFill/>
          </a:ln>
          <a:effectLst/>
          <a:extLst>
            <a:ext uri="{909E8E84-426E-40dd-AFC4-6F175D3DCCD1}">
              <a14:hiddenFill xmlns:a14="http://schemas.microsoft.com/office/drawing/2010/main" xmlns="">
                <a:solidFill>
                  <a:srgbClr val="FF9999"/>
                </a:solidFill>
              </a14:hiddenFill>
            </a:ex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3960E"/>
                  </a:outerShdw>
                </a:effectLst>
              </a14:hiddenEffects>
            </a:ext>
          </a:extLst>
        </p:spPr>
      </p:pic>
      <p:pic>
        <p:nvPicPr>
          <p:cNvPr id="1032" name="Picture 8" descr="Rise Community Support Network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2463" y="5346182"/>
            <a:ext cx="2268891" cy="15118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1033" name="Picture 9" descr="hall-and-prior-aged-care--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374" y="4788567"/>
            <a:ext cx="1804483" cy="1687573"/>
          </a:xfrm>
          <a:prstGeom prst="rect">
            <a:avLst/>
          </a:prstGeom>
          <a:noFill/>
          <a:ln>
            <a:noFill/>
          </a:ln>
          <a:effectLst/>
          <a:extLst>
            <a:ext uri="{909E8E84-426E-40dd-AFC4-6F175D3DCCD1}">
              <a14:hiddenFill xmlns:a14="http://schemas.microsoft.com/office/drawing/2010/main" xmlns="">
                <a:solidFill>
                  <a:srgbClr val="FF9999"/>
                </a:solidFill>
              </a14:hiddenFill>
            </a:ext>
            <a:ext uri="{91240B29-F687-4f45-9708-019B960494DF}">
              <a14:hiddenLine xmlns:a14="http://schemas.microsoft.com/office/drawing/2010/main" xmlns="" w="25400" algn="ctr">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3960E"/>
                  </a:outerShdw>
                </a:effectLst>
              </a14:hiddenEffects>
            </a:ext>
          </a:extLst>
        </p:spPr>
      </p:pic>
      <p:pic>
        <p:nvPicPr>
          <p:cNvPr id="4" name="Picture 3"/>
          <p:cNvPicPr>
            <a:picLocks noChangeAspect="1"/>
          </p:cNvPicPr>
          <p:nvPr/>
        </p:nvPicPr>
        <p:blipFill>
          <a:blip r:embed="rId7"/>
          <a:stretch>
            <a:fillRect/>
          </a:stretch>
        </p:blipFill>
        <p:spPr>
          <a:xfrm>
            <a:off x="7455229" y="1242296"/>
            <a:ext cx="3448611" cy="2424053"/>
          </a:xfrm>
          <a:prstGeom prst="rect">
            <a:avLst/>
          </a:prstGeom>
        </p:spPr>
      </p:pic>
      <p:pic>
        <p:nvPicPr>
          <p:cNvPr id="6" name="Picture 5"/>
          <p:cNvPicPr>
            <a:picLocks noChangeAspect="1"/>
          </p:cNvPicPr>
          <p:nvPr/>
        </p:nvPicPr>
        <p:blipFill>
          <a:blip r:embed="rId8"/>
          <a:stretch>
            <a:fillRect/>
          </a:stretch>
        </p:blipFill>
        <p:spPr>
          <a:xfrm>
            <a:off x="138167" y="3934906"/>
            <a:ext cx="2797946" cy="1600627"/>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1528" y="1229931"/>
            <a:ext cx="3354088" cy="2436418"/>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4381758" y="1603531"/>
            <a:ext cx="3003391" cy="2252543"/>
          </a:xfrm>
          <a:prstGeom prst="rect">
            <a:avLst/>
          </a:prstGeom>
        </p:spPr>
      </p:pic>
    </p:spTree>
    <p:extLst>
      <p:ext uri="{BB962C8B-B14F-4D97-AF65-F5344CB8AC3E}">
        <p14:creationId xmlns:p14="http://schemas.microsoft.com/office/powerpoint/2010/main" val="1595140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BF72E4-BE41-4BB7-90FC-254D6B7D1352}"/>
              </a:ext>
            </a:extLst>
          </p:cNvPr>
          <p:cNvSpPr>
            <a:spLocks noGrp="1"/>
          </p:cNvSpPr>
          <p:nvPr>
            <p:ph type="body" sz="quarter" idx="13"/>
          </p:nvPr>
        </p:nvSpPr>
        <p:spPr/>
        <p:txBody>
          <a:bodyPr/>
          <a:lstStyle/>
          <a:p>
            <a:pPr marL="457200" lvl="1" indent="0">
              <a:buNone/>
            </a:pPr>
            <a:endParaRPr lang="en-GB" dirty="0"/>
          </a:p>
          <a:p>
            <a:r>
              <a:rPr lang="en-GB" dirty="0"/>
              <a:t>Quality of life is defined by the World Health Organisation as “an individual’s perception of their position in life in the context of the </a:t>
            </a:r>
            <a:r>
              <a:rPr lang="en-GB" i="1" dirty="0"/>
              <a:t>culture</a:t>
            </a:r>
            <a:r>
              <a:rPr lang="en-GB" dirty="0"/>
              <a:t> and </a:t>
            </a:r>
            <a:r>
              <a:rPr lang="en-GB" i="1" dirty="0"/>
              <a:t>value</a:t>
            </a:r>
            <a:r>
              <a:rPr lang="en-GB" dirty="0"/>
              <a:t> systems in which they live, and in relation to their goals, expectations, standards and concerns.” (The WHOQOL Group, 1995) </a:t>
            </a:r>
          </a:p>
          <a:p>
            <a:endParaRPr lang="en-GB" dirty="0"/>
          </a:p>
          <a:p>
            <a:r>
              <a:rPr lang="en-GB" dirty="0"/>
              <a:t>Optimising Quality of Life is the primary policy objective of the Federal Government for people receiving sub-acute and aged care services. (</a:t>
            </a:r>
            <a:r>
              <a:rPr lang="en-GB" sz="1200" dirty="0"/>
              <a:t>Productivity Commission, 2011. Department of Health &amp; Aging, 2012) </a:t>
            </a:r>
          </a:p>
          <a:p>
            <a:pPr marL="0" indent="0">
              <a:buNone/>
            </a:pPr>
            <a:endParaRPr lang="en-GB" sz="1200" dirty="0"/>
          </a:p>
          <a:p>
            <a:r>
              <a:rPr lang="en-GB" dirty="0"/>
              <a:t>Australia’s Aged Care Quality and Safety Commission – new quality standards. </a:t>
            </a:r>
          </a:p>
          <a:p>
            <a:pPr marL="0" indent="0">
              <a:buNone/>
            </a:pPr>
            <a:r>
              <a:rPr lang="en-AU" dirty="0"/>
              <a:t>     Consumer dignity and choice including:</a:t>
            </a:r>
          </a:p>
          <a:p>
            <a:pPr marL="457200" lvl="1" indent="0">
              <a:buNone/>
            </a:pPr>
            <a:r>
              <a:rPr lang="en-AU" dirty="0"/>
              <a:t> Quality standard 1:</a:t>
            </a:r>
          </a:p>
          <a:p>
            <a:pPr lvl="1"/>
            <a:r>
              <a:rPr lang="en-GB" dirty="0"/>
              <a:t>each consumer is treated with dignity and respect, with their identity, culture and diversity valued;</a:t>
            </a:r>
          </a:p>
          <a:p>
            <a:pPr lvl="1"/>
            <a:r>
              <a:rPr lang="en-GB" dirty="0"/>
              <a:t>care and services are culturally safe;</a:t>
            </a:r>
            <a:endParaRPr lang="en-AU" dirty="0"/>
          </a:p>
          <a:p>
            <a:endParaRPr lang="en-GB" dirty="0"/>
          </a:p>
        </p:txBody>
      </p:sp>
      <p:sp>
        <p:nvSpPr>
          <p:cNvPr id="3" name="Text Placeholder 2">
            <a:extLst>
              <a:ext uri="{FF2B5EF4-FFF2-40B4-BE49-F238E27FC236}">
                <a16:creationId xmlns:a16="http://schemas.microsoft.com/office/drawing/2014/main" id="{C8639FB1-07EC-4B06-9290-DD51B25FC3A2}"/>
              </a:ext>
            </a:extLst>
          </p:cNvPr>
          <p:cNvSpPr>
            <a:spLocks noGrp="1"/>
          </p:cNvSpPr>
          <p:nvPr>
            <p:ph type="body" sz="quarter" idx="16"/>
          </p:nvPr>
        </p:nvSpPr>
        <p:spPr/>
        <p:txBody>
          <a:bodyPr/>
          <a:lstStyle/>
          <a:p>
            <a:r>
              <a:rPr lang="en-AU" dirty="0"/>
              <a:t>Background</a:t>
            </a:r>
          </a:p>
        </p:txBody>
      </p:sp>
    </p:spTree>
    <p:extLst>
      <p:ext uri="{BB962C8B-B14F-4D97-AF65-F5344CB8AC3E}">
        <p14:creationId xmlns:p14="http://schemas.microsoft.com/office/powerpoint/2010/main" val="526625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495" y="218624"/>
            <a:ext cx="7848682" cy="666280"/>
          </a:xfrm>
        </p:spPr>
        <p:txBody>
          <a:bodyPr/>
          <a:lstStyle/>
          <a:p>
            <a:r>
              <a:rPr lang="en-AU" sz="3200" dirty="0"/>
              <a:t>Background</a:t>
            </a:r>
          </a:p>
        </p:txBody>
      </p:sp>
      <p:sp>
        <p:nvSpPr>
          <p:cNvPr id="3" name="Content Placeholder 2"/>
          <p:cNvSpPr>
            <a:spLocks noGrp="1"/>
          </p:cNvSpPr>
          <p:nvPr>
            <p:ph idx="1"/>
          </p:nvPr>
        </p:nvSpPr>
        <p:spPr>
          <a:xfrm>
            <a:off x="113525" y="1236154"/>
            <a:ext cx="11863986" cy="4919549"/>
          </a:xfrm>
        </p:spPr>
        <p:txBody>
          <a:bodyPr>
            <a:normAutofit lnSpcReduction="10000"/>
          </a:bodyPr>
          <a:lstStyle/>
          <a:p>
            <a:pPr marL="0" indent="0">
              <a:buNone/>
            </a:pPr>
            <a:endParaRPr lang="en-AU" dirty="0"/>
          </a:p>
          <a:p>
            <a:pPr marL="0" indent="0">
              <a:buNone/>
            </a:pPr>
            <a:endParaRPr lang="en-AU" sz="2000" dirty="0"/>
          </a:p>
          <a:p>
            <a:pPr marL="0" indent="0">
              <a:buNone/>
            </a:pPr>
            <a:r>
              <a:rPr lang="en-AU" sz="2000" b="1" dirty="0"/>
              <a:t>There is no quality of life tool specifically developed for older </a:t>
            </a:r>
          </a:p>
          <a:p>
            <a:pPr marL="0" indent="0">
              <a:buNone/>
            </a:pPr>
            <a:r>
              <a:rPr lang="en-AU" sz="2000" b="1" dirty="0"/>
              <a:t>Aboriginal Australians, or older Indigenous people internationally</a:t>
            </a:r>
          </a:p>
          <a:p>
            <a:pPr marL="0" indent="0">
              <a:buNone/>
            </a:pPr>
            <a:r>
              <a:rPr lang="en-AU" sz="2000" b="1" dirty="0"/>
              <a:t> </a:t>
            </a:r>
            <a:r>
              <a:rPr lang="en-AU" sz="2000" dirty="0"/>
              <a:t>(Angell et al 2016).</a:t>
            </a:r>
          </a:p>
          <a:p>
            <a:pPr marL="0" indent="0">
              <a:buNone/>
            </a:pPr>
            <a:endParaRPr lang="en-AU" sz="2000" dirty="0"/>
          </a:p>
          <a:p>
            <a:r>
              <a:rPr lang="en-AU" sz="2000" dirty="0"/>
              <a:t>Quality of life tools are used by health and aged care services to identify</a:t>
            </a:r>
          </a:p>
          <a:p>
            <a:pPr marL="360363" indent="0">
              <a:buNone/>
            </a:pPr>
            <a:r>
              <a:rPr lang="en-AU" sz="2000" dirty="0"/>
              <a:t>client’s wellbeing needs and to evaluate strategies over time. </a:t>
            </a:r>
          </a:p>
          <a:p>
            <a:pPr marL="0" indent="0">
              <a:buNone/>
            </a:pPr>
            <a:endParaRPr lang="en-AU" dirty="0"/>
          </a:p>
          <a:p>
            <a:pPr marL="0" indent="0">
              <a:buNone/>
            </a:pPr>
            <a:r>
              <a:rPr lang="en-AU" sz="2000" b="1" dirty="0"/>
              <a:t>Aims:</a:t>
            </a:r>
            <a:endParaRPr lang="en-AU" sz="2000" dirty="0"/>
          </a:p>
          <a:p>
            <a:r>
              <a:rPr lang="en-AU" sz="2400" dirty="0"/>
              <a:t>To develop and validate a Good Spirit, Good Life package that includes: </a:t>
            </a:r>
          </a:p>
          <a:p>
            <a:pPr marL="800100" lvl="1" indent="-342900">
              <a:buAutoNum type="arabicPeriod"/>
            </a:pPr>
            <a:r>
              <a:rPr lang="en-AU" sz="2000" dirty="0"/>
              <a:t>A quality of life tool for older Aboriginal Australians with and without cognitive impairment, </a:t>
            </a:r>
          </a:p>
          <a:p>
            <a:pPr marL="800100" lvl="1" indent="-342900">
              <a:buAutoNum type="arabicPeriod"/>
            </a:pPr>
            <a:r>
              <a:rPr lang="en-AU" sz="2000" dirty="0"/>
              <a:t>Strategies and recommendations from older Aboriginal people</a:t>
            </a:r>
          </a:p>
          <a:p>
            <a:pPr marL="400050"/>
            <a:r>
              <a:rPr lang="en-AU" sz="2200" dirty="0"/>
              <a:t>Increase the number of Aboriginal researchers working in dementia research</a:t>
            </a:r>
          </a:p>
          <a:p>
            <a:pPr marL="0" indent="0">
              <a:buNone/>
            </a:pPr>
            <a:endParaRPr lang="en-AU" dirty="0"/>
          </a:p>
          <a:p>
            <a:pPr marL="0" indent="0">
              <a:buNone/>
            </a:pPr>
            <a:endParaRPr lang="en-AU" dirty="0"/>
          </a:p>
          <a:p>
            <a:endParaRPr lang="en-AU" dirty="0"/>
          </a:p>
        </p:txBody>
      </p:sp>
      <p:sp>
        <p:nvSpPr>
          <p:cNvPr id="4" name="Footer Placeholder 3"/>
          <p:cNvSpPr>
            <a:spLocks noGrp="1"/>
          </p:cNvSpPr>
          <p:nvPr>
            <p:ph type="ftr" sz="quarter" idx="11"/>
          </p:nvPr>
        </p:nvSpPr>
        <p:spPr>
          <a:xfrm>
            <a:off x="971234" y="6265628"/>
            <a:ext cx="9813471" cy="592372"/>
          </a:xfrm>
        </p:spPr>
        <p:txBody>
          <a:bodyPr/>
          <a:lstStyle/>
          <a:p>
            <a:pPr algn="l"/>
            <a:r>
              <a:rPr lang="en-AU" sz="1100" dirty="0"/>
              <a:t>Angell et al (2016) The health related quality of life of Indigenous populations: a global systematic review. Qual Life Research 25:2161-2178.</a:t>
            </a:r>
          </a:p>
        </p:txBody>
      </p:sp>
      <p:pic>
        <p:nvPicPr>
          <p:cNvPr id="6" name="Picture 5"/>
          <p:cNvPicPr>
            <a:picLocks noChangeAspect="1"/>
          </p:cNvPicPr>
          <p:nvPr/>
        </p:nvPicPr>
        <p:blipFill>
          <a:blip r:embed="rId3"/>
          <a:stretch>
            <a:fillRect/>
          </a:stretch>
        </p:blipFill>
        <p:spPr>
          <a:xfrm>
            <a:off x="8683698" y="1417285"/>
            <a:ext cx="3188106" cy="2391079"/>
          </a:xfrm>
          <a:prstGeom prst="rect">
            <a:avLst/>
          </a:prstGeom>
        </p:spPr>
      </p:pic>
    </p:spTree>
    <p:extLst>
      <p:ext uri="{BB962C8B-B14F-4D97-AF65-F5344CB8AC3E}">
        <p14:creationId xmlns:p14="http://schemas.microsoft.com/office/powerpoint/2010/main" val="451342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245E84-5A23-4B9C-A1E1-38BF113CE9B7}"/>
              </a:ext>
            </a:extLst>
          </p:cNvPr>
          <p:cNvSpPr>
            <a:spLocks noGrp="1"/>
          </p:cNvSpPr>
          <p:nvPr>
            <p:ph type="body" sz="quarter" idx="13"/>
          </p:nvPr>
        </p:nvSpPr>
        <p:spPr>
          <a:xfrm>
            <a:off x="1" y="1426464"/>
            <a:ext cx="8606672" cy="4954864"/>
          </a:xfrm>
        </p:spPr>
        <p:txBody>
          <a:bodyPr/>
          <a:lstStyle/>
          <a:p>
            <a:r>
              <a:rPr lang="en-GB" dirty="0"/>
              <a:t>Good Spirit Good Life participants and Elders group preferred the term ‘a good life’. </a:t>
            </a:r>
          </a:p>
          <a:p>
            <a:pPr marL="0" indent="0">
              <a:buNone/>
            </a:pPr>
            <a:endParaRPr lang="en-GB" dirty="0"/>
          </a:p>
          <a:p>
            <a:r>
              <a:rPr lang="en-AU" dirty="0"/>
              <a:t>Good spirit (Moorditj Wirrin) is central to having a good life and being healthy. </a:t>
            </a:r>
            <a:endParaRPr lang="en-GB" dirty="0"/>
          </a:p>
          <a:p>
            <a:pPr marL="0" indent="0" algn="ctr">
              <a:buNone/>
            </a:pPr>
            <a:r>
              <a:rPr lang="en-GB" i="1" dirty="0"/>
              <a:t>“If our spirit’s broken, we become sick. Our spirit’s sick and how can we heal it, </a:t>
            </a:r>
            <a:endParaRPr lang="en-AU" dirty="0"/>
          </a:p>
          <a:p>
            <a:pPr marL="0" indent="0" algn="ctr">
              <a:buNone/>
            </a:pPr>
            <a:r>
              <a:rPr lang="en-GB" i="1" dirty="0"/>
              <a:t>if we don’t have that quality of life?” ( Interview 10, F 63 </a:t>
            </a:r>
            <a:r>
              <a:rPr lang="en-GB" i="1" dirty="0" err="1"/>
              <a:t>yrs</a:t>
            </a:r>
            <a:r>
              <a:rPr lang="en-GB" i="1" dirty="0"/>
              <a:t>)</a:t>
            </a:r>
            <a:endParaRPr lang="en-AU" dirty="0"/>
          </a:p>
          <a:p>
            <a:endParaRPr lang="en-AU" dirty="0"/>
          </a:p>
          <a:p>
            <a:r>
              <a:rPr lang="en-AU" dirty="0"/>
              <a:t>The centrality of spirit to wellbeing is a shared notion for Indigenous peoples internationally. </a:t>
            </a:r>
          </a:p>
          <a:p>
            <a:endParaRPr lang="en-AU" i="1" dirty="0"/>
          </a:p>
          <a:p>
            <a:pPr marL="457200" lvl="1" indent="0">
              <a:buNone/>
            </a:pPr>
            <a:r>
              <a:rPr lang="en-AU" i="1" dirty="0"/>
              <a:t>“</a:t>
            </a:r>
            <a:r>
              <a:rPr lang="en-GB" i="1" dirty="0"/>
              <a:t>Spirituality defines the relationships of Indigenous peoples with their environment as custodians of the land;  it helps construct social relationships, </a:t>
            </a:r>
            <a:r>
              <a:rPr lang="en-GB" b="1" i="1" dirty="0"/>
              <a:t>gives meaning, purpose and hope to life</a:t>
            </a:r>
            <a:r>
              <a:rPr lang="en-GB" i="1" dirty="0"/>
              <a:t>. It is not separated but is an integral, infused part of the whole in the Indigenous worldview.  It is important to realise that </a:t>
            </a:r>
            <a:r>
              <a:rPr lang="en-GB" b="1" i="1" dirty="0"/>
              <a:t>a healthy spirit is essential for Indigenous people to live a healthy life</a:t>
            </a:r>
            <a:r>
              <a:rPr lang="en-GB" dirty="0"/>
              <a:t>” </a:t>
            </a:r>
          </a:p>
          <a:p>
            <a:pPr marL="457200" lvl="1" indent="0">
              <a:buNone/>
            </a:pPr>
            <a:r>
              <a:rPr lang="en-GB" dirty="0"/>
              <a:t>(</a:t>
            </a:r>
            <a:r>
              <a:rPr lang="en-GB" dirty="0" err="1"/>
              <a:t>Kipuri</a:t>
            </a:r>
            <a:r>
              <a:rPr lang="en-GB" dirty="0"/>
              <a:t>, 2009)</a:t>
            </a:r>
            <a:endParaRPr lang="en-AU" dirty="0"/>
          </a:p>
        </p:txBody>
      </p:sp>
      <p:sp>
        <p:nvSpPr>
          <p:cNvPr id="3" name="Text Placeholder 2">
            <a:extLst>
              <a:ext uri="{FF2B5EF4-FFF2-40B4-BE49-F238E27FC236}">
                <a16:creationId xmlns:a16="http://schemas.microsoft.com/office/drawing/2014/main" id="{EACE39D2-DCB2-4AD5-8BAE-4BA12E924DF8}"/>
              </a:ext>
            </a:extLst>
          </p:cNvPr>
          <p:cNvSpPr>
            <a:spLocks noGrp="1"/>
          </p:cNvSpPr>
          <p:nvPr>
            <p:ph type="body" sz="quarter" idx="16"/>
          </p:nvPr>
        </p:nvSpPr>
        <p:spPr>
          <a:xfrm>
            <a:off x="1583499" y="476326"/>
            <a:ext cx="7789101" cy="576411"/>
          </a:xfrm>
        </p:spPr>
        <p:txBody>
          <a:bodyPr/>
          <a:lstStyle/>
          <a:p>
            <a:r>
              <a:rPr lang="en-AU" dirty="0"/>
              <a:t>Internationally Healthy spirit = Quality of life</a:t>
            </a:r>
          </a:p>
        </p:txBody>
      </p:sp>
      <p:pic>
        <p:nvPicPr>
          <p:cNvPr id="5" name="Picture 4">
            <a:extLst>
              <a:ext uri="{FF2B5EF4-FFF2-40B4-BE49-F238E27FC236}">
                <a16:creationId xmlns:a16="http://schemas.microsoft.com/office/drawing/2014/main" id="{B410E621-F425-4703-B712-F027950745E4}"/>
              </a:ext>
            </a:extLst>
          </p:cNvPr>
          <p:cNvPicPr>
            <a:picLocks noChangeAspect="1"/>
          </p:cNvPicPr>
          <p:nvPr/>
        </p:nvPicPr>
        <p:blipFill>
          <a:blip r:embed="rId2"/>
          <a:stretch>
            <a:fillRect/>
          </a:stretch>
        </p:blipFill>
        <p:spPr>
          <a:xfrm>
            <a:off x="8606672" y="2075570"/>
            <a:ext cx="3724979" cy="2706859"/>
          </a:xfrm>
          <a:prstGeom prst="rect">
            <a:avLst/>
          </a:prstGeom>
        </p:spPr>
      </p:pic>
    </p:spTree>
    <p:extLst>
      <p:ext uri="{BB962C8B-B14F-4D97-AF65-F5344CB8AC3E}">
        <p14:creationId xmlns:p14="http://schemas.microsoft.com/office/powerpoint/2010/main" val="1762010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8298" y="249856"/>
            <a:ext cx="7679685" cy="624638"/>
          </a:xfrm>
        </p:spPr>
        <p:txBody>
          <a:bodyPr/>
          <a:lstStyle/>
          <a:p>
            <a:r>
              <a:rPr lang="en-AU" dirty="0"/>
              <a:t>Methodology</a:t>
            </a:r>
          </a:p>
        </p:txBody>
      </p:sp>
      <p:sp>
        <p:nvSpPr>
          <p:cNvPr id="3" name="Content Placeholder 2"/>
          <p:cNvSpPr>
            <a:spLocks noGrp="1"/>
          </p:cNvSpPr>
          <p:nvPr>
            <p:ph sz="half" idx="1"/>
          </p:nvPr>
        </p:nvSpPr>
        <p:spPr>
          <a:xfrm>
            <a:off x="676275" y="1218808"/>
            <a:ext cx="6644676" cy="5639192"/>
          </a:xfrm>
        </p:spPr>
        <p:txBody>
          <a:bodyPr>
            <a:normAutofit/>
          </a:bodyPr>
          <a:lstStyle/>
          <a:p>
            <a:r>
              <a:rPr lang="en-AU" sz="1600" dirty="0"/>
              <a:t>Mixed methods approach - tool development is qualitative, validation of tool was quantitative.</a:t>
            </a:r>
          </a:p>
          <a:p>
            <a:endParaRPr lang="en-AU" sz="1600" dirty="0"/>
          </a:p>
          <a:p>
            <a:r>
              <a:rPr lang="en-AU" sz="1600" dirty="0"/>
              <a:t>Indigenous research methodology: Participatory Action Research (PAR) method grounded in Indigenous Worldviews.</a:t>
            </a:r>
          </a:p>
          <a:p>
            <a:endParaRPr lang="en-AU" sz="1600" dirty="0"/>
          </a:p>
          <a:p>
            <a:r>
              <a:rPr lang="en-AU" sz="1600" dirty="0"/>
              <a:t>Recruitment of participants through Aboriginal Health and Aged Care Service partners.</a:t>
            </a:r>
          </a:p>
          <a:p>
            <a:endParaRPr lang="en-AU" sz="1600" dirty="0"/>
          </a:p>
          <a:p>
            <a:r>
              <a:rPr lang="en-AU" sz="1600" dirty="0"/>
              <a:t>Interviews completed in a yarning style and participant narratives were analysed thematically by Indigenous Researchers. </a:t>
            </a:r>
          </a:p>
          <a:p>
            <a:endParaRPr lang="en-AU" sz="1600" dirty="0"/>
          </a:p>
          <a:p>
            <a:r>
              <a:rPr lang="en-AU" sz="1600" dirty="0"/>
              <a:t>Triangulation of data with Indigenous and non-Indigenous researchers for methodological rigour.</a:t>
            </a:r>
          </a:p>
          <a:p>
            <a:endParaRPr lang="en-AU" sz="1600" dirty="0"/>
          </a:p>
          <a:p>
            <a:r>
              <a:rPr lang="en-AU" sz="1600" dirty="0"/>
              <a:t>Further triangulation through consultation with Elders from the Aboriginal Advisory group and yarning groups with participants in Perth and Melbourne.</a:t>
            </a:r>
          </a:p>
          <a:p>
            <a:pPr marL="0" indent="0">
              <a:buNone/>
            </a:pPr>
            <a:endParaRPr lang="en-AU" sz="1200" dirty="0"/>
          </a:p>
          <a:p>
            <a:endParaRPr lang="en-AU" sz="1200" dirty="0"/>
          </a:p>
          <a:p>
            <a:endParaRPr lang="en-AU" sz="1200"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183855" y="232862"/>
            <a:ext cx="3184240" cy="2501438"/>
          </a:xfrm>
          <a:ln>
            <a:solidFill>
              <a:srgbClr val="0000FF"/>
            </a:solidFill>
          </a:ln>
        </p:spPr>
      </p:pic>
      <p:pic>
        <p:nvPicPr>
          <p:cNvPr id="5" name="Picture 4">
            <a:extLst>
              <a:ext uri="{FF2B5EF4-FFF2-40B4-BE49-F238E27FC236}">
                <a16:creationId xmlns:a16="http://schemas.microsoft.com/office/drawing/2014/main" id="{CC370323-9EBE-461D-BB22-48926AB7D88F}"/>
              </a:ext>
            </a:extLst>
          </p:cNvPr>
          <p:cNvPicPr>
            <a:picLocks noChangeAspect="1"/>
          </p:cNvPicPr>
          <p:nvPr/>
        </p:nvPicPr>
        <p:blipFill>
          <a:blip r:embed="rId4"/>
          <a:stretch>
            <a:fillRect/>
          </a:stretch>
        </p:blipFill>
        <p:spPr>
          <a:xfrm>
            <a:off x="7620000" y="2734300"/>
            <a:ext cx="4100632" cy="4166618"/>
          </a:xfrm>
          <a:prstGeom prst="rect">
            <a:avLst/>
          </a:prstGeom>
        </p:spPr>
      </p:pic>
    </p:spTree>
    <p:extLst>
      <p:ext uri="{BB962C8B-B14F-4D97-AF65-F5344CB8AC3E}">
        <p14:creationId xmlns:p14="http://schemas.microsoft.com/office/powerpoint/2010/main" val="760224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62438" y="5464344"/>
            <a:ext cx="3274858" cy="584775"/>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AU"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“Just</a:t>
            </a:r>
            <a:r>
              <a:rPr kumimoji="0" lang="en-AU" sz="1600" b="0"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when I die, I’d like them to take me back to my town to bury me”</a:t>
            </a:r>
            <a:endParaRPr kumimoji="0" lang="en-AU"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p:cNvSpPr txBox="1"/>
          <p:nvPr/>
        </p:nvSpPr>
        <p:spPr>
          <a:xfrm>
            <a:off x="293254" y="5306306"/>
            <a:ext cx="314738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“We’ve got to have access to our youngsters, to be able to teach them the old way, and to make sure we don’t lose it.” </a:t>
            </a:r>
          </a:p>
        </p:txBody>
      </p:sp>
      <p:sp>
        <p:nvSpPr>
          <p:cNvPr id="2" name="Rectangle 1"/>
          <p:cNvSpPr/>
          <p:nvPr/>
        </p:nvSpPr>
        <p:spPr>
          <a:xfrm>
            <a:off x="1531766" y="198023"/>
            <a:ext cx="7443332" cy="584775"/>
          </a:xfrm>
          <a:prstGeom prst="rect">
            <a:avLst/>
          </a:prstGeom>
        </p:spPr>
        <p:txBody>
          <a:bodyPr wrap="square">
            <a:spAutoFit/>
          </a:bodyPr>
          <a:lstStyle/>
          <a:p>
            <a:pPr algn="ctr"/>
            <a:r>
              <a:rPr lang="en-US" sz="3200" dirty="0">
                <a:solidFill>
                  <a:schemeClr val="tx2"/>
                </a:solidFill>
              </a:rPr>
              <a:t>Good Spirit Good Life Framework</a:t>
            </a:r>
            <a:endParaRPr lang="en-AU" sz="3200" dirty="0">
              <a:solidFill>
                <a:schemeClr val="tx2"/>
              </a:solidFill>
            </a:endParaRPr>
          </a:p>
        </p:txBody>
      </p:sp>
      <p:sp>
        <p:nvSpPr>
          <p:cNvPr id="4" name="TextBox 3"/>
          <p:cNvSpPr txBox="1"/>
          <p:nvPr/>
        </p:nvSpPr>
        <p:spPr>
          <a:xfrm>
            <a:off x="361102" y="1532156"/>
            <a:ext cx="3529358" cy="1077218"/>
          </a:xfrm>
          <a:prstGeom prst="rect">
            <a:avLst/>
          </a:prstGeom>
          <a:noFill/>
        </p:spPr>
        <p:txBody>
          <a:bodyPr wrap="square" rtlCol="0">
            <a:spAutoFit/>
          </a:bodyPr>
          <a:lstStyle/>
          <a:p>
            <a:r>
              <a:rPr lang="en-AU" sz="1600" i="1" dirty="0">
                <a:solidFill>
                  <a:prstClr val="black"/>
                </a:solidFill>
                <a:latin typeface="Calibri" panose="020F0502020204030204" pitchFamily="34" charset="0"/>
                <a:cs typeface="Calibri" panose="020F0502020204030204" pitchFamily="34" charset="0"/>
              </a:rPr>
              <a:t>I would like to have a roof over my head and a nice bed to sleep in and food on the table every day. Just the basics of living.</a:t>
            </a:r>
            <a:endParaRPr lang="en-GB" sz="1600" i="1" dirty="0">
              <a:solidFill>
                <a:prstClr val="black"/>
              </a:solidFill>
              <a:latin typeface="Calibri" panose="020F0502020204030204" pitchFamily="34" charset="0"/>
              <a:cs typeface="Calibri" panose="020F0502020204030204" pitchFamily="34" charset="0"/>
            </a:endParaRPr>
          </a:p>
        </p:txBody>
      </p:sp>
      <p:sp>
        <p:nvSpPr>
          <p:cNvPr id="9" name="TextBox 8"/>
          <p:cNvSpPr txBox="1"/>
          <p:nvPr/>
        </p:nvSpPr>
        <p:spPr>
          <a:xfrm>
            <a:off x="8871014" y="1393656"/>
            <a:ext cx="3057707" cy="1354217"/>
          </a:xfrm>
          <a:prstGeom prst="rect">
            <a:avLst/>
          </a:prstGeom>
          <a:noFill/>
        </p:spPr>
        <p:txBody>
          <a:bodyPr wrap="square" rtlCol="0">
            <a:spAutoFit/>
          </a:bodyPr>
          <a:lstStyle/>
          <a:p>
            <a:r>
              <a:rPr lang="en-AU" sz="1600" i="1" dirty="0">
                <a:solidFill>
                  <a:prstClr val="black"/>
                </a:solidFill>
                <a:latin typeface="Calibri" panose="020F0502020204030204" pitchFamily="34" charset="0"/>
                <a:cs typeface="Calibri" panose="020F0502020204030204" pitchFamily="34" charset="0"/>
              </a:rPr>
              <a:t>Most important thing for me now, to keep my health, so I can look after my grandchildren…I </a:t>
            </a:r>
            <a:r>
              <a:rPr lang="en-AU" sz="1600" i="1" dirty="0" err="1">
                <a:solidFill>
                  <a:prstClr val="black"/>
                </a:solidFill>
                <a:latin typeface="Calibri" panose="020F0502020204030204" pitchFamily="34" charset="0"/>
                <a:cs typeface="Calibri" panose="020F0502020204030204" pitchFamily="34" charset="0"/>
              </a:rPr>
              <a:t>wanna</a:t>
            </a:r>
            <a:r>
              <a:rPr lang="en-AU" sz="1600" i="1" dirty="0">
                <a:solidFill>
                  <a:prstClr val="black"/>
                </a:solidFill>
                <a:latin typeface="Calibri" panose="020F0502020204030204" pitchFamily="34" charset="0"/>
                <a:cs typeface="Calibri" panose="020F0502020204030204" pitchFamily="34" charset="0"/>
              </a:rPr>
              <a:t> watch my grandchildren grow”</a:t>
            </a:r>
            <a:endParaRPr lang="en-GB" sz="1600" i="1" dirty="0">
              <a:solidFill>
                <a:prstClr val="black"/>
              </a:solidFill>
              <a:latin typeface="Calibri" panose="020F0502020204030204" pitchFamily="34" charset="0"/>
              <a:cs typeface="Calibri" panose="020F0502020204030204" pitchFamily="34" charset="0"/>
            </a:endParaRPr>
          </a:p>
          <a:p>
            <a:endParaRPr lang="en-GB" dirty="0"/>
          </a:p>
        </p:txBody>
      </p:sp>
      <p:pic>
        <p:nvPicPr>
          <p:cNvPr id="8" name="Picture 7" descr="A group of people sitting at a table&#10;&#10;Description automatically generated">
            <a:extLst>
              <a:ext uri="{FF2B5EF4-FFF2-40B4-BE49-F238E27FC236}">
                <a16:creationId xmlns:a16="http://schemas.microsoft.com/office/drawing/2014/main" id="{FC237141-CF94-4C1D-8CAD-045858FE0A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067" b="-12067"/>
          <a:stretch/>
        </p:blipFill>
        <p:spPr>
          <a:xfrm>
            <a:off x="8755773" y="2876183"/>
            <a:ext cx="3172948" cy="2379712"/>
          </a:xfrm>
          <a:prstGeom prst="rect">
            <a:avLst/>
          </a:prstGeom>
        </p:spPr>
      </p:pic>
      <p:pic>
        <p:nvPicPr>
          <p:cNvPr id="11" name="Picture 10">
            <a:extLst>
              <a:ext uri="{FF2B5EF4-FFF2-40B4-BE49-F238E27FC236}">
                <a16:creationId xmlns:a16="http://schemas.microsoft.com/office/drawing/2014/main" id="{49A79A56-5689-4B15-A732-B6DEA95354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077" y="2876183"/>
            <a:ext cx="3017565" cy="2263174"/>
          </a:xfrm>
          <a:prstGeom prst="rect">
            <a:avLst/>
          </a:prstGeom>
        </p:spPr>
      </p:pic>
      <p:pic>
        <p:nvPicPr>
          <p:cNvPr id="6" name="Picture 5">
            <a:extLst>
              <a:ext uri="{FF2B5EF4-FFF2-40B4-BE49-F238E27FC236}">
                <a16:creationId xmlns:a16="http://schemas.microsoft.com/office/drawing/2014/main" id="{16E3FC53-5E41-40D8-A7D0-66286834EB0C}"/>
              </a:ext>
            </a:extLst>
          </p:cNvPr>
          <p:cNvPicPr>
            <a:picLocks noChangeAspect="1"/>
          </p:cNvPicPr>
          <p:nvPr/>
        </p:nvPicPr>
        <p:blipFill>
          <a:blip r:embed="rId5"/>
          <a:stretch>
            <a:fillRect/>
          </a:stretch>
        </p:blipFill>
        <p:spPr>
          <a:xfrm>
            <a:off x="4014946" y="867301"/>
            <a:ext cx="4189537" cy="5516223"/>
          </a:xfrm>
          <a:prstGeom prst="rect">
            <a:avLst/>
          </a:prstGeom>
        </p:spPr>
      </p:pic>
      <p:sp>
        <p:nvSpPr>
          <p:cNvPr id="7" name="TextBox 6">
            <a:extLst>
              <a:ext uri="{FF2B5EF4-FFF2-40B4-BE49-F238E27FC236}">
                <a16:creationId xmlns:a16="http://schemas.microsoft.com/office/drawing/2014/main" id="{3F7F14C4-A163-4AC7-8B85-4F23D19F9B96}"/>
              </a:ext>
            </a:extLst>
          </p:cNvPr>
          <p:cNvSpPr txBox="1"/>
          <p:nvPr/>
        </p:nvSpPr>
        <p:spPr>
          <a:xfrm>
            <a:off x="361102" y="6468027"/>
            <a:ext cx="11167791" cy="276999"/>
          </a:xfrm>
          <a:prstGeom prst="rect">
            <a:avLst/>
          </a:prstGeom>
          <a:noFill/>
        </p:spPr>
        <p:txBody>
          <a:bodyPr wrap="square" rtlCol="0">
            <a:spAutoFit/>
          </a:bodyPr>
          <a:lstStyle/>
          <a:p>
            <a:r>
              <a:rPr lang="en-GB" sz="1200" dirty="0"/>
              <a:t>Ref: Smith K, Gilchrist L, Taylor K et al. "Good Spirit, Good Life: A Quality of Life Tool and Framework for Older Aboriginal Peoples." </a:t>
            </a:r>
            <a:r>
              <a:rPr lang="en-GB" sz="1200" i="1" dirty="0"/>
              <a:t>The Gerontologist</a:t>
            </a:r>
            <a:r>
              <a:rPr lang="en-GB" sz="1200" dirty="0"/>
              <a:t> (2020).</a:t>
            </a:r>
            <a:endParaRPr lang="en-AU" sz="1200" dirty="0"/>
          </a:p>
        </p:txBody>
      </p:sp>
    </p:spTree>
    <p:extLst>
      <p:ext uri="{BB962C8B-B14F-4D97-AF65-F5344CB8AC3E}">
        <p14:creationId xmlns:p14="http://schemas.microsoft.com/office/powerpoint/2010/main" val="889927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Context of lived experiences</a:t>
            </a:r>
            <a:br>
              <a:rPr lang="en-AU" dirty="0"/>
            </a:br>
            <a:r>
              <a:rPr lang="en-AU" dirty="0"/>
              <a:t>Barriers to quality of life</a:t>
            </a:r>
            <a:endParaRPr lang="en-GB" dirty="0"/>
          </a:p>
        </p:txBody>
      </p:sp>
      <p:graphicFrame>
        <p:nvGraphicFramePr>
          <p:cNvPr id="3" name="Diagram 2"/>
          <p:cNvGraphicFramePr/>
          <p:nvPr/>
        </p:nvGraphicFramePr>
        <p:xfrm>
          <a:off x="2574471" y="1208315"/>
          <a:ext cx="6770915" cy="5423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30630" y="1438045"/>
            <a:ext cx="3197786" cy="1846659"/>
          </a:xfrm>
          <a:prstGeom prst="rect">
            <a:avLst/>
          </a:prstGeom>
        </p:spPr>
        <p:txBody>
          <a:bodyPr wrap="square">
            <a:spAutoFit/>
          </a:bodyPr>
          <a:lstStyle/>
          <a:p>
            <a:endParaRPr lang="en-AU" i="1" dirty="0"/>
          </a:p>
          <a:p>
            <a:pPr algn="just"/>
            <a:r>
              <a:rPr lang="en-AU" sz="1400" i="1" dirty="0"/>
              <a:t>“The youngest one was the one that was taken, and we never found her…it was great to hear Kevin Rudd say sorry.” </a:t>
            </a:r>
          </a:p>
          <a:p>
            <a:endParaRPr lang="en-AU" i="1" dirty="0"/>
          </a:p>
          <a:p>
            <a:endParaRPr lang="en-AU" i="1" dirty="0"/>
          </a:p>
          <a:p>
            <a:endParaRPr lang="en-AU" i="1" dirty="0"/>
          </a:p>
        </p:txBody>
      </p:sp>
      <p:sp>
        <p:nvSpPr>
          <p:cNvPr id="6" name="TextBox 5"/>
          <p:cNvSpPr txBox="1"/>
          <p:nvPr/>
        </p:nvSpPr>
        <p:spPr>
          <a:xfrm>
            <a:off x="585108" y="4450921"/>
            <a:ext cx="2068285" cy="1446550"/>
          </a:xfrm>
          <a:prstGeom prst="rect">
            <a:avLst/>
          </a:prstGeom>
          <a:noFill/>
        </p:spPr>
        <p:txBody>
          <a:bodyPr wrap="square" rtlCol="0">
            <a:spAutoFit/>
          </a:bodyPr>
          <a:lstStyle/>
          <a:p>
            <a:r>
              <a:rPr lang="en-AU" sz="1400" i="1" dirty="0"/>
              <a:t>“It is racist so it’s very hard. It’s really, really hard. Cause I know when I go to the shops I’m watched.” </a:t>
            </a:r>
          </a:p>
          <a:p>
            <a:endParaRPr lang="en-GB" dirty="0"/>
          </a:p>
        </p:txBody>
      </p:sp>
      <p:sp>
        <p:nvSpPr>
          <p:cNvPr id="7" name="TextBox 6"/>
          <p:cNvSpPr txBox="1"/>
          <p:nvPr/>
        </p:nvSpPr>
        <p:spPr>
          <a:xfrm>
            <a:off x="9035143" y="2801892"/>
            <a:ext cx="2460171" cy="2616101"/>
          </a:xfrm>
          <a:prstGeom prst="rect">
            <a:avLst/>
          </a:prstGeom>
          <a:noFill/>
        </p:spPr>
        <p:txBody>
          <a:bodyPr wrap="square" rtlCol="0">
            <a:spAutoFit/>
          </a:bodyPr>
          <a:lstStyle/>
          <a:p>
            <a:pPr algn="just">
              <a:defRPr/>
            </a:pPr>
            <a:r>
              <a:rPr lang="en-AU" sz="1400" i="1"/>
              <a:t>“[The monk] “he’d come give you a strap across the back. You know what they use for the horses, the reigns? They’d double them up, you know... we’d have big blue marks across our backs and everything.”</a:t>
            </a:r>
          </a:p>
          <a:p>
            <a:pPr algn="just">
              <a:defRPr/>
            </a:pPr>
            <a:endParaRPr lang="en-AU" sz="1600" i="1">
              <a:solidFill>
                <a:schemeClr val="bg1"/>
              </a:solidFill>
            </a:endParaRPr>
          </a:p>
          <a:p>
            <a:pPr algn="just"/>
            <a:endParaRPr lang="en-AU" i="1"/>
          </a:p>
          <a:p>
            <a:pPr algn="just"/>
            <a:endParaRPr lang="en-GB" sz="900"/>
          </a:p>
          <a:p>
            <a:pPr algn="just"/>
            <a:endParaRPr lang="en-GB" sz="900"/>
          </a:p>
        </p:txBody>
      </p:sp>
      <p:sp>
        <p:nvSpPr>
          <p:cNvPr id="8" name="TextBox 7"/>
          <p:cNvSpPr txBox="1"/>
          <p:nvPr/>
        </p:nvSpPr>
        <p:spPr>
          <a:xfrm>
            <a:off x="9037865" y="4712531"/>
            <a:ext cx="2751362" cy="461665"/>
          </a:xfrm>
          <a:prstGeom prst="rect">
            <a:avLst/>
          </a:prstGeom>
          <a:noFill/>
        </p:spPr>
        <p:txBody>
          <a:bodyPr wrap="square" rtlCol="0">
            <a:spAutoFit/>
          </a:bodyPr>
          <a:lstStyle/>
          <a:p>
            <a:r>
              <a:rPr lang="en-AU" sz="1200"/>
              <a:t>The structure of residential care may trigger past traumas. </a:t>
            </a:r>
            <a:endParaRPr lang="en-AU" sz="1200" dirty="0"/>
          </a:p>
        </p:txBody>
      </p:sp>
    </p:spTree>
    <p:extLst>
      <p:ext uri="{BB962C8B-B14F-4D97-AF65-F5344CB8AC3E}">
        <p14:creationId xmlns:p14="http://schemas.microsoft.com/office/powerpoint/2010/main" val="632073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21567" y="5198139"/>
            <a:ext cx="12192000" cy="1780032"/>
          </a:xfrm>
          <a:prstGeom prst="rect">
            <a:avLst/>
          </a:prstGeom>
        </p:spPr>
      </p:pic>
      <p:sp>
        <p:nvSpPr>
          <p:cNvPr id="3" name="Text Placeholder 2"/>
          <p:cNvSpPr>
            <a:spLocks noGrp="1"/>
          </p:cNvSpPr>
          <p:nvPr>
            <p:ph type="body" sz="quarter" idx="16"/>
          </p:nvPr>
        </p:nvSpPr>
        <p:spPr>
          <a:xfrm>
            <a:off x="1593716" y="476326"/>
            <a:ext cx="7802211" cy="576411"/>
          </a:xfrm>
        </p:spPr>
        <p:txBody>
          <a:bodyPr/>
          <a:lstStyle/>
          <a:p>
            <a:pPr algn="ctr"/>
            <a:r>
              <a:rPr lang="en-AU" dirty="0"/>
              <a:t>Good Spirit, Good Life Tool  </a:t>
            </a:r>
            <a:endParaRPr lang="en-GB" dirty="0"/>
          </a:p>
        </p:txBody>
      </p:sp>
      <p:pic>
        <p:nvPicPr>
          <p:cNvPr id="4" name="Picture 3"/>
          <p:cNvPicPr>
            <a:picLocks noChangeAspect="1"/>
          </p:cNvPicPr>
          <p:nvPr/>
        </p:nvPicPr>
        <p:blipFill>
          <a:blip r:embed="rId4"/>
          <a:stretch>
            <a:fillRect/>
          </a:stretch>
        </p:blipFill>
        <p:spPr>
          <a:xfrm>
            <a:off x="6613581" y="1336096"/>
            <a:ext cx="6308189" cy="4028819"/>
          </a:xfrm>
          <a:prstGeom prst="rect">
            <a:avLst/>
          </a:prstGeom>
        </p:spPr>
      </p:pic>
      <p:pic>
        <p:nvPicPr>
          <p:cNvPr id="6" name="Picture 5"/>
          <p:cNvPicPr>
            <a:picLocks noChangeAspect="1"/>
          </p:cNvPicPr>
          <p:nvPr/>
        </p:nvPicPr>
        <p:blipFill>
          <a:blip r:embed="rId5"/>
          <a:stretch>
            <a:fillRect/>
          </a:stretch>
        </p:blipFill>
        <p:spPr>
          <a:xfrm>
            <a:off x="253041" y="1186573"/>
            <a:ext cx="6412301" cy="5736122"/>
          </a:xfrm>
          <a:prstGeom prst="rect">
            <a:avLst/>
          </a:prstGeom>
        </p:spPr>
      </p:pic>
    </p:spTree>
    <p:extLst>
      <p:ext uri="{BB962C8B-B14F-4D97-AF65-F5344CB8AC3E}">
        <p14:creationId xmlns:p14="http://schemas.microsoft.com/office/powerpoint/2010/main" val="4222268805"/>
      </p:ext>
    </p:extLst>
  </p:cSld>
  <p:clrMapOvr>
    <a:masterClrMapping/>
  </p:clrMapOvr>
</p:sld>
</file>

<file path=ppt/theme/theme1.xml><?xml version="1.0" encoding="utf-8"?>
<a:theme xmlns:a="http://schemas.openxmlformats.org/drawingml/2006/main" name="UWA PwPnt Template">
  <a:themeElements>
    <a:clrScheme name="Brand Theme">
      <a:dk1>
        <a:sysClr val="windowText" lastClr="000000"/>
      </a:dk1>
      <a:lt1>
        <a:sysClr val="window" lastClr="FFFFFF"/>
      </a:lt1>
      <a:dk2>
        <a:srgbClr val="27348B"/>
      </a:dk2>
      <a:lt2>
        <a:srgbClr val="ECECEC"/>
      </a:lt2>
      <a:accent1>
        <a:srgbClr val="DEB408"/>
      </a:accent1>
      <a:accent2>
        <a:srgbClr val="9B5BA4"/>
      </a:accent2>
      <a:accent3>
        <a:srgbClr val="0095D3"/>
      </a:accent3>
      <a:accent4>
        <a:srgbClr val="E43622"/>
      </a:accent4>
      <a:accent5>
        <a:srgbClr val="86A20B"/>
      </a:accent5>
      <a:accent6>
        <a:srgbClr val="98002E"/>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TM10001106[[fn=Badge]]</Template>
  <TotalTime>1</TotalTime>
  <Words>2584</Words>
  <Application>Microsoft Office PowerPoint</Application>
  <PresentationFormat>Widescreen</PresentationFormat>
  <Paragraphs>272</Paragraphs>
  <Slides>21</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MS PGothic</vt:lpstr>
      <vt:lpstr>Arial</vt:lpstr>
      <vt:lpstr>Calibri</vt:lpstr>
      <vt:lpstr>Museo Sans 300</vt:lpstr>
      <vt:lpstr>Open Sans</vt:lpstr>
      <vt:lpstr>Source Sans Pro</vt:lpstr>
      <vt:lpstr>Times New Roman</vt:lpstr>
      <vt:lpstr>UWA PwPnt Template</vt:lpstr>
      <vt:lpstr>PowerPoint Presentation</vt:lpstr>
      <vt:lpstr>Welcome and Acknowledgement of Country</vt:lpstr>
      <vt:lpstr>PowerPoint Presentation</vt:lpstr>
      <vt:lpstr>Background</vt:lpstr>
      <vt:lpstr>PowerPoint Presentation</vt:lpstr>
      <vt:lpstr>Methodology</vt:lpstr>
      <vt:lpstr>PowerPoint Presentation</vt:lpstr>
      <vt:lpstr>Context of lived experiences Barriers to quality of life</vt:lpstr>
      <vt:lpstr>PowerPoint Presentation</vt:lpstr>
      <vt:lpstr>Validity Results</vt:lpstr>
      <vt:lpstr> Known groups validity</vt:lpstr>
      <vt:lpstr>Factors associated with GSGL </vt:lpstr>
      <vt:lpstr> Item analysis</vt:lpstr>
      <vt:lpstr> Factor analysis</vt:lpstr>
      <vt:lpstr>Concurrent Validity Supported</vt:lpstr>
      <vt:lpstr>Quality of life domains</vt:lpstr>
      <vt:lpstr>Connection to Country</vt:lpstr>
      <vt:lpstr>Recommendations </vt:lpstr>
      <vt:lpstr>Conclusion</vt:lpstr>
      <vt:lpstr>Future directions</vt:lpstr>
      <vt:lpstr>Thank you to our Participants  and Elders Group Members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spirit good life</dc:title>
  <dc:creator>Lianne Gilchrist</dc:creator>
  <cp:lastModifiedBy>Savannah Warren</cp:lastModifiedBy>
  <cp:revision>403</cp:revision>
  <cp:lastPrinted>2019-05-30T06:24:52Z</cp:lastPrinted>
  <dcterms:created xsi:type="dcterms:W3CDTF">2017-10-26T02:30:09Z</dcterms:created>
  <dcterms:modified xsi:type="dcterms:W3CDTF">2020-06-23T04:46:42Z</dcterms:modified>
</cp:coreProperties>
</file>