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771" r:id="rId2"/>
    <p:sldMasterId id="2147483686" r:id="rId3"/>
    <p:sldMasterId id="2147483698" r:id="rId4"/>
    <p:sldMasterId id="2147483710" r:id="rId5"/>
    <p:sldMasterId id="2147483722" r:id="rId6"/>
    <p:sldMasterId id="2147483734" r:id="rId7"/>
    <p:sldMasterId id="2147483746" r:id="rId8"/>
    <p:sldMasterId id="2147483789" r:id="rId9"/>
  </p:sldMasterIdLst>
  <p:notesMasterIdLst>
    <p:notesMasterId r:id="rId127"/>
  </p:notesMasterIdLst>
  <p:handoutMasterIdLst>
    <p:handoutMasterId r:id="rId128"/>
  </p:handoutMasterIdLst>
  <p:sldIdLst>
    <p:sldId id="256" r:id="rId10"/>
    <p:sldId id="257" r:id="rId11"/>
    <p:sldId id="258" r:id="rId12"/>
    <p:sldId id="262" r:id="rId13"/>
    <p:sldId id="302" r:id="rId14"/>
    <p:sldId id="263" r:id="rId15"/>
    <p:sldId id="264" r:id="rId16"/>
    <p:sldId id="260" r:id="rId17"/>
    <p:sldId id="301" r:id="rId18"/>
    <p:sldId id="259" r:id="rId19"/>
    <p:sldId id="261" r:id="rId20"/>
    <p:sldId id="265" r:id="rId21"/>
    <p:sldId id="266" r:id="rId22"/>
    <p:sldId id="267" r:id="rId23"/>
    <p:sldId id="303" r:id="rId24"/>
    <p:sldId id="268" r:id="rId25"/>
    <p:sldId id="415" r:id="rId26"/>
    <p:sldId id="269" r:id="rId27"/>
    <p:sldId id="270" r:id="rId28"/>
    <p:sldId id="420" r:id="rId29"/>
    <p:sldId id="419" r:id="rId30"/>
    <p:sldId id="305" r:id="rId31"/>
    <p:sldId id="422" r:id="rId32"/>
    <p:sldId id="306" r:id="rId33"/>
    <p:sldId id="421" r:id="rId34"/>
    <p:sldId id="307" r:id="rId35"/>
    <p:sldId id="308" r:id="rId36"/>
    <p:sldId id="274" r:id="rId37"/>
    <p:sldId id="275" r:id="rId38"/>
    <p:sldId id="310" r:id="rId39"/>
    <p:sldId id="311" r:id="rId40"/>
    <p:sldId id="276" r:id="rId41"/>
    <p:sldId id="312" r:id="rId42"/>
    <p:sldId id="277" r:id="rId43"/>
    <p:sldId id="313" r:id="rId44"/>
    <p:sldId id="278" r:id="rId45"/>
    <p:sldId id="314" r:id="rId46"/>
    <p:sldId id="315" r:id="rId47"/>
    <p:sldId id="316" r:id="rId48"/>
    <p:sldId id="279" r:id="rId49"/>
    <p:sldId id="280" r:id="rId50"/>
    <p:sldId id="317" r:id="rId51"/>
    <p:sldId id="318" r:id="rId52"/>
    <p:sldId id="281" r:id="rId53"/>
    <p:sldId id="319" r:id="rId54"/>
    <p:sldId id="320" r:id="rId55"/>
    <p:sldId id="282" r:id="rId56"/>
    <p:sldId id="321" r:id="rId57"/>
    <p:sldId id="283" r:id="rId58"/>
    <p:sldId id="322" r:id="rId59"/>
    <p:sldId id="285" r:id="rId60"/>
    <p:sldId id="286" r:id="rId61"/>
    <p:sldId id="326" r:id="rId62"/>
    <p:sldId id="323" r:id="rId63"/>
    <p:sldId id="324" r:id="rId64"/>
    <p:sldId id="325" r:id="rId65"/>
    <p:sldId id="332" r:id="rId66"/>
    <p:sldId id="289" r:id="rId67"/>
    <p:sldId id="333" r:id="rId68"/>
    <p:sldId id="334" r:id="rId69"/>
    <p:sldId id="290" r:id="rId70"/>
    <p:sldId id="291" r:id="rId71"/>
    <p:sldId id="335" r:id="rId72"/>
    <p:sldId id="336" r:id="rId73"/>
    <p:sldId id="337" r:id="rId74"/>
    <p:sldId id="292" r:id="rId75"/>
    <p:sldId id="338" r:id="rId76"/>
    <p:sldId id="339" r:id="rId77"/>
    <p:sldId id="340" r:id="rId78"/>
    <p:sldId id="293" r:id="rId79"/>
    <p:sldId id="341" r:id="rId80"/>
    <p:sldId id="342" r:id="rId81"/>
    <p:sldId id="343" r:id="rId82"/>
    <p:sldId id="344" r:id="rId83"/>
    <p:sldId id="294" r:id="rId84"/>
    <p:sldId id="295" r:id="rId85"/>
    <p:sldId id="346" r:id="rId86"/>
    <p:sldId id="345" r:id="rId87"/>
    <p:sldId id="347" r:id="rId88"/>
    <p:sldId id="349" r:id="rId89"/>
    <p:sldId id="350" r:id="rId90"/>
    <p:sldId id="351" r:id="rId91"/>
    <p:sldId id="352" r:id="rId92"/>
    <p:sldId id="353" r:id="rId93"/>
    <p:sldId id="348" r:id="rId94"/>
    <p:sldId id="354" r:id="rId95"/>
    <p:sldId id="296" r:id="rId96"/>
    <p:sldId id="355" r:id="rId97"/>
    <p:sldId id="356" r:id="rId98"/>
    <p:sldId id="357" r:id="rId99"/>
    <p:sldId id="297" r:id="rId100"/>
    <p:sldId id="358" r:id="rId101"/>
    <p:sldId id="298" r:id="rId102"/>
    <p:sldId id="359" r:id="rId103"/>
    <p:sldId id="360" r:id="rId104"/>
    <p:sldId id="361" r:id="rId105"/>
    <p:sldId id="299" r:id="rId106"/>
    <p:sldId id="368" r:id="rId107"/>
    <p:sldId id="369" r:id="rId108"/>
    <p:sldId id="371" r:id="rId109"/>
    <p:sldId id="372" r:id="rId110"/>
    <p:sldId id="367" r:id="rId111"/>
    <p:sldId id="300" r:id="rId112"/>
    <p:sldId id="374" r:id="rId113"/>
    <p:sldId id="375" r:id="rId114"/>
    <p:sldId id="376" r:id="rId115"/>
    <p:sldId id="373" r:id="rId116"/>
    <p:sldId id="416" r:id="rId117"/>
    <p:sldId id="423" r:id="rId118"/>
    <p:sldId id="417" r:id="rId119"/>
    <p:sldId id="418" r:id="rId120"/>
    <p:sldId id="398" r:id="rId121"/>
    <p:sldId id="412" r:id="rId122"/>
    <p:sldId id="413" r:id="rId123"/>
    <p:sldId id="409" r:id="rId124"/>
    <p:sldId id="410" r:id="rId125"/>
    <p:sldId id="411" r:id="rId12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471D71"/>
    <a:srgbClr val="0000FF"/>
    <a:srgbClr val="40C000"/>
    <a:srgbClr val="003760"/>
    <a:srgbClr val="FF5B00"/>
    <a:srgbClr val="9999FF"/>
    <a:srgbClr val="6666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3" autoAdjust="0"/>
    <p:restoredTop sz="87702" autoAdjust="0"/>
  </p:normalViewPr>
  <p:slideViewPr>
    <p:cSldViewPr>
      <p:cViewPr varScale="1">
        <p:scale>
          <a:sx n="103" d="100"/>
          <a:sy n="103" d="100"/>
        </p:scale>
        <p:origin x="-1830" y="-102"/>
      </p:cViewPr>
      <p:guideLst>
        <p:guide orient="horz" pos="2160"/>
        <p:guide pos="2880"/>
      </p:guideLst>
    </p:cSldViewPr>
  </p:slideViewPr>
  <p:outlineViewPr>
    <p:cViewPr>
      <p:scale>
        <a:sx n="33" d="100"/>
        <a:sy n="33" d="100"/>
      </p:scale>
      <p:origin x="41896"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315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F82101-EB9F-487D-B786-C04A41D18D9F}" type="doc">
      <dgm:prSet loTypeId="urn:microsoft.com/office/officeart/2005/8/layout/chevron2" loCatId="list" qsTypeId="urn:microsoft.com/office/officeart/2005/8/quickstyle/simple5" qsCatId="simple" csTypeId="urn:microsoft.com/office/officeart/2005/8/colors/colorful2" csCatId="colorful" phldr="1"/>
      <dgm:spPr/>
      <dgm:t>
        <a:bodyPr/>
        <a:lstStyle/>
        <a:p>
          <a:endParaRPr lang="en-AU"/>
        </a:p>
      </dgm:t>
    </dgm:pt>
    <dgm:pt modelId="{FC78BF31-6C5F-4A45-9224-2E43E2418F12}">
      <dgm:prSet phldrT="[Text]"/>
      <dgm:spPr>
        <a:xfrm rot="5400000">
          <a:off x="3072731" y="-1391222"/>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1872608"/>
              <a:satOff val="-2336"/>
              <a:lumOff val="549"/>
              <a:alphaOff val="0"/>
            </a:srgbClr>
          </a:solidFill>
          <a:prstDash val="solid"/>
        </a:ln>
        <a:effectLst>
          <a:outerShdw blurRad="40000" dist="23000" dir="5400000" rotWithShape="0">
            <a:srgbClr val="000000">
              <a:alpha val="35000"/>
            </a:srgbClr>
          </a:outerShdw>
        </a:effectLst>
      </dgm:spPr>
      <dgm:t>
        <a:bodyPr/>
        <a:lstStyle/>
        <a:p>
          <a:r>
            <a:rPr lang="en-US" dirty="0">
              <a:solidFill>
                <a:sysClr val="windowText" lastClr="000000">
                  <a:hueOff val="0"/>
                  <a:satOff val="0"/>
                  <a:lumOff val="0"/>
                  <a:alphaOff val="0"/>
                </a:sysClr>
              </a:solidFill>
              <a:latin typeface="Century Schoolbook"/>
              <a:ea typeface="+mn-ea"/>
              <a:cs typeface="+mn-cs"/>
            </a:rPr>
            <a:t>Plan action</a:t>
          </a:r>
          <a:endParaRPr lang="en-AU" dirty="0">
            <a:solidFill>
              <a:sysClr val="windowText" lastClr="000000">
                <a:hueOff val="0"/>
                <a:satOff val="0"/>
                <a:lumOff val="0"/>
                <a:alphaOff val="0"/>
              </a:sysClr>
            </a:solidFill>
            <a:latin typeface="Century Schoolbook"/>
            <a:ea typeface="+mn-ea"/>
            <a:cs typeface="+mn-cs"/>
          </a:endParaRPr>
        </a:p>
      </dgm:t>
    </dgm:pt>
    <dgm:pt modelId="{9CE551C8-4E28-4678-B187-ADC77B636B63}" type="parTrans" cxnId="{EA26048E-0367-4A53-8A02-993A3CD12E88}">
      <dgm:prSet/>
      <dgm:spPr/>
      <dgm:t>
        <a:bodyPr/>
        <a:lstStyle/>
        <a:p>
          <a:endParaRPr lang="en-AU"/>
        </a:p>
      </dgm:t>
    </dgm:pt>
    <dgm:pt modelId="{15037B0E-4AFC-4B0D-8304-152DD46A2C1E}" type="sibTrans" cxnId="{EA26048E-0367-4A53-8A02-993A3CD12E88}">
      <dgm:prSet/>
      <dgm:spPr/>
      <dgm:t>
        <a:bodyPr/>
        <a:lstStyle/>
        <a:p>
          <a:endParaRPr lang="en-AU"/>
        </a:p>
      </dgm:t>
    </dgm:pt>
    <dgm:pt modelId="{9D4C79FE-DA0D-4264-9ED0-6571ABAB4A52}">
      <dgm:prSet phldrT="[Text]"/>
      <dgm:spPr>
        <a:xfrm rot="5400000">
          <a:off x="3072731" y="-795553"/>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2808911"/>
              <a:satOff val="-3503"/>
              <a:lumOff val="824"/>
              <a:alphaOff val="0"/>
            </a:srgbClr>
          </a:solidFill>
          <a:prstDash val="solid"/>
        </a:ln>
        <a:effectLst>
          <a:outerShdw blurRad="40000" dist="23000" dir="5400000" rotWithShape="0">
            <a:srgbClr val="000000">
              <a:alpha val="35000"/>
            </a:srgbClr>
          </a:outerShdw>
        </a:effectLst>
      </dgm:spPr>
      <dgm:t>
        <a:bodyPr/>
        <a:lstStyle/>
        <a:p>
          <a:r>
            <a:rPr lang="en-US" dirty="0">
              <a:solidFill>
                <a:sysClr val="windowText" lastClr="000000">
                  <a:hueOff val="0"/>
                  <a:satOff val="0"/>
                  <a:lumOff val="0"/>
                  <a:alphaOff val="0"/>
                </a:sysClr>
              </a:solidFill>
              <a:latin typeface="Century Schoolbook"/>
              <a:ea typeface="+mn-ea"/>
              <a:cs typeface="+mn-cs"/>
            </a:rPr>
            <a:t>Implement the plan</a:t>
          </a:r>
          <a:endParaRPr lang="en-AU" dirty="0">
            <a:solidFill>
              <a:sysClr val="windowText" lastClr="000000">
                <a:hueOff val="0"/>
                <a:satOff val="0"/>
                <a:lumOff val="0"/>
                <a:alphaOff val="0"/>
              </a:sysClr>
            </a:solidFill>
            <a:latin typeface="Century Schoolbook"/>
            <a:ea typeface="+mn-ea"/>
            <a:cs typeface="+mn-cs"/>
          </a:endParaRPr>
        </a:p>
      </dgm:t>
    </dgm:pt>
    <dgm:pt modelId="{F0D8D9E2-E48B-429C-BD3F-B4B7C415E7B8}" type="parTrans" cxnId="{25D6FE3A-9509-42BE-A282-0476DFC0D263}">
      <dgm:prSet/>
      <dgm:spPr/>
      <dgm:t>
        <a:bodyPr/>
        <a:lstStyle/>
        <a:p>
          <a:endParaRPr lang="en-AU"/>
        </a:p>
      </dgm:t>
    </dgm:pt>
    <dgm:pt modelId="{54EDC508-054F-4464-811C-8DCA9C2DA0FB}" type="sibTrans" cxnId="{25D6FE3A-9509-42BE-A282-0476DFC0D263}">
      <dgm:prSet/>
      <dgm:spPr/>
      <dgm:t>
        <a:bodyPr/>
        <a:lstStyle/>
        <a:p>
          <a:endParaRPr lang="en-AU"/>
        </a:p>
      </dgm:t>
    </dgm:pt>
    <dgm:pt modelId="{682CB47B-C5E0-451A-9D0D-F54F11E72ACF}">
      <dgm:prSet phldrT="[Text]"/>
      <dgm:spPr>
        <a:xfrm rot="5400000">
          <a:off x="3072731" y="-199885"/>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3745215"/>
              <a:satOff val="-4671"/>
              <a:lumOff val="1098"/>
              <a:alphaOff val="0"/>
            </a:srgbClr>
          </a:solidFill>
          <a:prstDash val="solid"/>
        </a:ln>
        <a:effectLst>
          <a:outerShdw blurRad="40000" dist="23000" dir="5400000" rotWithShape="0">
            <a:srgbClr val="000000">
              <a:alpha val="35000"/>
            </a:srgbClr>
          </a:outerShdw>
        </a:effectLst>
      </dgm:spPr>
      <dgm:t>
        <a:bodyPr/>
        <a:lstStyle/>
        <a:p>
          <a:r>
            <a:rPr lang="en-US" dirty="0">
              <a:solidFill>
                <a:sysClr val="windowText" lastClr="000000">
                  <a:hueOff val="0"/>
                  <a:satOff val="0"/>
                  <a:lumOff val="0"/>
                  <a:alphaOff val="0"/>
                </a:sysClr>
              </a:solidFill>
              <a:latin typeface="Century Schoolbook"/>
              <a:ea typeface="+mn-ea"/>
              <a:cs typeface="+mn-cs"/>
            </a:rPr>
            <a:t>Addressing the education needs of staff, residents or family regarding sexual behaviour as they arise    </a:t>
          </a:r>
          <a:endParaRPr lang="en-AU" dirty="0">
            <a:solidFill>
              <a:sysClr val="windowText" lastClr="000000">
                <a:hueOff val="0"/>
                <a:satOff val="0"/>
                <a:lumOff val="0"/>
                <a:alphaOff val="0"/>
              </a:sysClr>
            </a:solidFill>
            <a:latin typeface="Century Schoolbook"/>
            <a:ea typeface="+mn-ea"/>
            <a:cs typeface="+mn-cs"/>
          </a:endParaRPr>
        </a:p>
      </dgm:t>
    </dgm:pt>
    <dgm:pt modelId="{5298D35C-C2CD-4297-8F02-AA345DFA6C7D}" type="parTrans" cxnId="{ADF8E11F-1FF4-4D54-8578-4912548035D9}">
      <dgm:prSet/>
      <dgm:spPr/>
      <dgm:t>
        <a:bodyPr/>
        <a:lstStyle/>
        <a:p>
          <a:endParaRPr lang="en-AU"/>
        </a:p>
      </dgm:t>
    </dgm:pt>
    <dgm:pt modelId="{9D785DD9-4F4E-4190-9A7B-A0FE5BED56B5}" type="sibTrans" cxnId="{ADF8E11F-1FF4-4D54-8578-4912548035D9}">
      <dgm:prSet/>
      <dgm:spPr/>
      <dgm:t>
        <a:bodyPr/>
        <a:lstStyle/>
        <a:p>
          <a:endParaRPr lang="en-AU"/>
        </a:p>
      </dgm:t>
    </dgm:pt>
    <dgm:pt modelId="{2BD5C491-4DD2-4A80-8262-37AF98105738}">
      <dgm:prSet phldrT="[Text]"/>
      <dgm:spPr>
        <a:xfrm rot="5400000">
          <a:off x="3072731" y="395782"/>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4681519"/>
              <a:satOff val="-5839"/>
              <a:lumOff val="1373"/>
              <a:alphaOff val="0"/>
            </a:srgbClr>
          </a:solidFill>
          <a:prstDash val="solid"/>
        </a:ln>
        <a:effectLst>
          <a:outerShdw blurRad="40000" dist="23000" dir="5400000" rotWithShape="0">
            <a:srgbClr val="000000">
              <a:alpha val="35000"/>
            </a:srgbClr>
          </a:outerShdw>
        </a:effectLst>
      </dgm:spPr>
      <dgm:t>
        <a:bodyPr/>
        <a:lstStyle/>
        <a:p>
          <a:r>
            <a:rPr lang="en-US" dirty="0">
              <a:solidFill>
                <a:sysClr val="windowText" lastClr="000000">
                  <a:hueOff val="0"/>
                  <a:satOff val="0"/>
                  <a:lumOff val="0"/>
                  <a:alphaOff val="0"/>
                </a:sysClr>
              </a:solidFill>
              <a:latin typeface="Century Schoolbook"/>
              <a:ea typeface="+mn-ea"/>
              <a:cs typeface="+mn-cs"/>
            </a:rPr>
            <a:t>Evaluate the effectiveness of the intervention</a:t>
          </a:r>
          <a:endParaRPr lang="en-AU" dirty="0">
            <a:solidFill>
              <a:sysClr val="windowText" lastClr="000000">
                <a:hueOff val="0"/>
                <a:satOff val="0"/>
                <a:lumOff val="0"/>
                <a:alphaOff val="0"/>
              </a:sysClr>
            </a:solidFill>
            <a:latin typeface="Century Schoolbook"/>
            <a:ea typeface="+mn-ea"/>
            <a:cs typeface="+mn-cs"/>
          </a:endParaRPr>
        </a:p>
      </dgm:t>
    </dgm:pt>
    <dgm:pt modelId="{405414BC-8D54-4D84-883C-E4E0ADF2F2DF}" type="parTrans" cxnId="{A462A96D-6D34-4E88-82E7-110DCC5FFB14}">
      <dgm:prSet/>
      <dgm:spPr/>
      <dgm:t>
        <a:bodyPr/>
        <a:lstStyle/>
        <a:p>
          <a:endParaRPr lang="en-AU"/>
        </a:p>
      </dgm:t>
    </dgm:pt>
    <dgm:pt modelId="{38A27B07-3959-4F6B-8842-3E47D08037BE}" type="sibTrans" cxnId="{A462A96D-6D34-4E88-82E7-110DCC5FFB14}">
      <dgm:prSet/>
      <dgm:spPr/>
      <dgm:t>
        <a:bodyPr/>
        <a:lstStyle/>
        <a:p>
          <a:endParaRPr lang="en-AU"/>
        </a:p>
      </dgm:t>
    </dgm:pt>
    <dgm:pt modelId="{CF0482BA-240E-4B65-B284-C16E4CB9A08E}">
      <dgm:prSet/>
      <dgm:spPr>
        <a:xfrm rot="5400000">
          <a:off x="-104573" y="1298074"/>
          <a:ext cx="697154" cy="488008"/>
        </a:xfrm>
        <a:prstGeom prst="chevron">
          <a:avLst/>
        </a:prstGeom>
        <a:gradFill rotWithShape="0">
          <a:gsLst>
            <a:gs pos="0">
              <a:srgbClr val="C0504D">
                <a:hueOff val="1872608"/>
                <a:satOff val="-2336"/>
                <a:lumOff val="549"/>
                <a:alphaOff val="0"/>
                <a:shade val="51000"/>
                <a:satMod val="130000"/>
              </a:srgbClr>
            </a:gs>
            <a:gs pos="80000">
              <a:srgbClr val="C0504D">
                <a:hueOff val="1872608"/>
                <a:satOff val="-2336"/>
                <a:lumOff val="549"/>
                <a:alphaOff val="0"/>
                <a:shade val="93000"/>
                <a:satMod val="130000"/>
              </a:srgbClr>
            </a:gs>
            <a:gs pos="100000">
              <a:srgbClr val="C0504D">
                <a:hueOff val="1872608"/>
                <a:satOff val="-2336"/>
                <a:lumOff val="549"/>
                <a:alphaOff val="0"/>
                <a:shade val="94000"/>
                <a:satMod val="135000"/>
              </a:srgbClr>
            </a:gs>
          </a:gsLst>
          <a:lin ang="16200000" scaled="0"/>
        </a:gradFill>
        <a:ln w="9525" cap="flat" cmpd="sng" algn="ctr">
          <a:solidFill>
            <a:srgbClr val="C0504D">
              <a:hueOff val="1872608"/>
              <a:satOff val="-2336"/>
              <a:lumOff val="549"/>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3</a:t>
          </a:r>
        </a:p>
      </dgm:t>
    </dgm:pt>
    <dgm:pt modelId="{1FC29179-23EF-4515-86C2-6A7E15FD7AD9}" type="parTrans" cxnId="{2949FBCC-1C73-40B1-9A0D-90FC11FFD6F0}">
      <dgm:prSet/>
      <dgm:spPr/>
      <dgm:t>
        <a:bodyPr/>
        <a:lstStyle/>
        <a:p>
          <a:endParaRPr lang="en-AU"/>
        </a:p>
      </dgm:t>
    </dgm:pt>
    <dgm:pt modelId="{09A55678-E747-49F7-9E8B-092D0EDF2E41}" type="sibTrans" cxnId="{2949FBCC-1C73-40B1-9A0D-90FC11FFD6F0}">
      <dgm:prSet/>
      <dgm:spPr/>
      <dgm:t>
        <a:bodyPr/>
        <a:lstStyle/>
        <a:p>
          <a:endParaRPr lang="en-AU"/>
        </a:p>
      </dgm:t>
    </dgm:pt>
    <dgm:pt modelId="{94557677-0016-4BF6-A8DA-6C3F665680A3}">
      <dgm:prSet phldrT="[Text]"/>
      <dgm:spPr>
        <a:xfrm rot="5400000">
          <a:off x="-104573" y="1893742"/>
          <a:ext cx="697154" cy="488008"/>
        </a:xfrm>
        <a:prstGeom prst="chevron">
          <a:avLst/>
        </a:prstGeom>
        <a:gradFill rotWithShape="0">
          <a:gsLst>
            <a:gs pos="0">
              <a:srgbClr val="C0504D">
                <a:hueOff val="2808911"/>
                <a:satOff val="-3503"/>
                <a:lumOff val="824"/>
                <a:alphaOff val="0"/>
                <a:shade val="51000"/>
                <a:satMod val="130000"/>
              </a:srgbClr>
            </a:gs>
            <a:gs pos="80000">
              <a:srgbClr val="C0504D">
                <a:hueOff val="2808911"/>
                <a:satOff val="-3503"/>
                <a:lumOff val="824"/>
                <a:alphaOff val="0"/>
                <a:shade val="93000"/>
                <a:satMod val="130000"/>
              </a:srgbClr>
            </a:gs>
            <a:gs pos="100000">
              <a:srgbClr val="C0504D">
                <a:hueOff val="2808911"/>
                <a:satOff val="-3503"/>
                <a:lumOff val="824"/>
                <a:alphaOff val="0"/>
                <a:shade val="94000"/>
                <a:satMod val="135000"/>
              </a:srgbClr>
            </a:gs>
          </a:gsLst>
          <a:lin ang="16200000" scaled="0"/>
        </a:gradFill>
        <a:ln w="9525" cap="flat" cmpd="sng" algn="ctr">
          <a:solidFill>
            <a:srgbClr val="C0504D">
              <a:hueOff val="2808911"/>
              <a:satOff val="-3503"/>
              <a:lumOff val="824"/>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4</a:t>
          </a:r>
        </a:p>
      </dgm:t>
    </dgm:pt>
    <dgm:pt modelId="{9EB86DA4-4110-4D65-A8A4-4A03911D8E22}" type="parTrans" cxnId="{522157E1-6D47-44C6-A987-FF7A7519CCE2}">
      <dgm:prSet/>
      <dgm:spPr/>
      <dgm:t>
        <a:bodyPr/>
        <a:lstStyle/>
        <a:p>
          <a:endParaRPr lang="en-AU"/>
        </a:p>
      </dgm:t>
    </dgm:pt>
    <dgm:pt modelId="{048E6817-AC16-4D10-891E-C63D673C8255}" type="sibTrans" cxnId="{522157E1-6D47-44C6-A987-FF7A7519CCE2}">
      <dgm:prSet/>
      <dgm:spPr/>
      <dgm:t>
        <a:bodyPr/>
        <a:lstStyle/>
        <a:p>
          <a:endParaRPr lang="en-AU"/>
        </a:p>
      </dgm:t>
    </dgm:pt>
    <dgm:pt modelId="{F30A631E-6986-4AC9-A24C-4E87C1F20D3B}">
      <dgm:prSet phldrT="[Text]"/>
      <dgm:spPr>
        <a:xfrm rot="5400000">
          <a:off x="-104573" y="2489410"/>
          <a:ext cx="697154" cy="488008"/>
        </a:xfrm>
        <a:prstGeom prst="chevron">
          <a:avLst/>
        </a:prstGeom>
        <a:gradFill rotWithShape="0">
          <a:gsLst>
            <a:gs pos="0">
              <a:srgbClr val="C0504D">
                <a:hueOff val="3745215"/>
                <a:satOff val="-4671"/>
                <a:lumOff val="1098"/>
                <a:alphaOff val="0"/>
                <a:shade val="51000"/>
                <a:satMod val="130000"/>
              </a:srgbClr>
            </a:gs>
            <a:gs pos="80000">
              <a:srgbClr val="C0504D">
                <a:hueOff val="3745215"/>
                <a:satOff val="-4671"/>
                <a:lumOff val="1098"/>
                <a:alphaOff val="0"/>
                <a:shade val="93000"/>
                <a:satMod val="130000"/>
              </a:srgbClr>
            </a:gs>
            <a:gs pos="100000">
              <a:srgbClr val="C0504D">
                <a:hueOff val="3745215"/>
                <a:satOff val="-4671"/>
                <a:lumOff val="1098"/>
                <a:alphaOff val="0"/>
                <a:shade val="94000"/>
                <a:satMod val="135000"/>
              </a:srgbClr>
            </a:gs>
          </a:gsLst>
          <a:lin ang="16200000" scaled="0"/>
        </a:gradFill>
        <a:ln w="9525" cap="flat" cmpd="sng" algn="ctr">
          <a:solidFill>
            <a:srgbClr val="C0504D">
              <a:hueOff val="3745215"/>
              <a:satOff val="-4671"/>
              <a:lumOff val="1098"/>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5</a:t>
          </a:r>
        </a:p>
      </dgm:t>
    </dgm:pt>
    <dgm:pt modelId="{5AE62C25-B17E-413B-A6D9-BD2BD85B9009}" type="parTrans" cxnId="{FFA1D7D7-3A87-4EED-91E4-63A7D8B445F5}">
      <dgm:prSet/>
      <dgm:spPr/>
      <dgm:t>
        <a:bodyPr/>
        <a:lstStyle/>
        <a:p>
          <a:endParaRPr lang="en-AU"/>
        </a:p>
      </dgm:t>
    </dgm:pt>
    <dgm:pt modelId="{8FACCCB9-7277-464A-A30F-5F023AA1CCBF}" type="sibTrans" cxnId="{FFA1D7D7-3A87-4EED-91E4-63A7D8B445F5}">
      <dgm:prSet/>
      <dgm:spPr/>
      <dgm:t>
        <a:bodyPr/>
        <a:lstStyle/>
        <a:p>
          <a:endParaRPr lang="en-AU"/>
        </a:p>
      </dgm:t>
    </dgm:pt>
    <dgm:pt modelId="{34327FCC-AB77-4D4F-B013-A895376F4696}">
      <dgm:prSet phldrT="[Text]"/>
      <dgm:spPr>
        <a:xfrm rot="5400000">
          <a:off x="-104573" y="3085078"/>
          <a:ext cx="697154" cy="488008"/>
        </a:xfrm>
        <a:prstGeom prst="chevron">
          <a:avLst/>
        </a:prstGeo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w="9525" cap="flat" cmpd="sng" algn="ctr">
          <a:solidFill>
            <a:srgbClr val="C0504D">
              <a:hueOff val="4681519"/>
              <a:satOff val="-5839"/>
              <a:lumOff val="1373"/>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6</a:t>
          </a:r>
        </a:p>
      </dgm:t>
    </dgm:pt>
    <dgm:pt modelId="{82D81811-4EC5-478D-88F8-4491C179A07F}" type="parTrans" cxnId="{655488C8-88AD-42BD-A3D7-306A045FC733}">
      <dgm:prSet/>
      <dgm:spPr/>
      <dgm:t>
        <a:bodyPr/>
        <a:lstStyle/>
        <a:p>
          <a:endParaRPr lang="en-AU"/>
        </a:p>
      </dgm:t>
    </dgm:pt>
    <dgm:pt modelId="{3C62D736-12F0-417F-B1D0-C7F390BB6C34}" type="sibTrans" cxnId="{655488C8-88AD-42BD-A3D7-306A045FC733}">
      <dgm:prSet/>
      <dgm:spPr/>
      <dgm:t>
        <a:bodyPr/>
        <a:lstStyle/>
        <a:p>
          <a:endParaRPr lang="en-AU"/>
        </a:p>
      </dgm:t>
    </dgm:pt>
    <dgm:pt modelId="{F7953218-88CD-4FAF-8541-0D83D8CA3668}">
      <dgm:prSet/>
      <dgm:spPr>
        <a:xfrm rot="5400000">
          <a:off x="-104573" y="702406"/>
          <a:ext cx="697154" cy="488008"/>
        </a:xfrm>
        <a:prstGeom prst="chevron">
          <a:avLst/>
        </a:prstGeom>
        <a:gradFill rotWithShape="0">
          <a:gsLst>
            <a:gs pos="0">
              <a:srgbClr val="C0504D">
                <a:hueOff val="936304"/>
                <a:satOff val="-1168"/>
                <a:lumOff val="275"/>
                <a:alphaOff val="0"/>
                <a:shade val="51000"/>
                <a:satMod val="130000"/>
              </a:srgbClr>
            </a:gs>
            <a:gs pos="80000">
              <a:srgbClr val="C0504D">
                <a:hueOff val="936304"/>
                <a:satOff val="-1168"/>
                <a:lumOff val="275"/>
                <a:alphaOff val="0"/>
                <a:shade val="93000"/>
                <a:satMod val="130000"/>
              </a:srgbClr>
            </a:gs>
            <a:gs pos="100000">
              <a:srgbClr val="C0504D">
                <a:hueOff val="936304"/>
                <a:satOff val="-1168"/>
                <a:lumOff val="275"/>
                <a:alphaOff val="0"/>
                <a:shade val="94000"/>
                <a:satMod val="135000"/>
              </a:srgbClr>
            </a:gs>
          </a:gsLst>
          <a:lin ang="16200000" scaled="0"/>
        </a:gradFill>
        <a:ln w="9525" cap="flat" cmpd="sng" algn="ctr">
          <a:solidFill>
            <a:srgbClr val="C0504D">
              <a:hueOff val="936304"/>
              <a:satOff val="-1168"/>
              <a:lumOff val="275"/>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2 </a:t>
          </a:r>
        </a:p>
      </dgm:t>
    </dgm:pt>
    <dgm:pt modelId="{F9BF3204-BE47-434A-BDAD-00D525BA377E}" type="parTrans" cxnId="{30F4F569-D15A-4E24-B67D-0B0B0CF94EC6}">
      <dgm:prSet/>
      <dgm:spPr/>
      <dgm:t>
        <a:bodyPr/>
        <a:lstStyle/>
        <a:p>
          <a:endParaRPr lang="en-AU"/>
        </a:p>
      </dgm:t>
    </dgm:pt>
    <dgm:pt modelId="{0287EAD9-58FE-4CE1-9564-AA370C14D603}" type="sibTrans" cxnId="{30F4F569-D15A-4E24-B67D-0B0B0CF94EC6}">
      <dgm:prSet/>
      <dgm:spPr/>
      <dgm:t>
        <a:bodyPr/>
        <a:lstStyle/>
        <a:p>
          <a:endParaRPr lang="en-AU"/>
        </a:p>
      </dgm:t>
    </dgm:pt>
    <dgm:pt modelId="{248B6789-50FD-4E97-B4DC-E59579AD055F}">
      <dgm:prSet/>
      <dgm:spPr>
        <a:xfrm rot="5400000">
          <a:off x="3072731" y="-1986890"/>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936304"/>
              <a:satOff val="-1168"/>
              <a:lumOff val="275"/>
              <a:alphaOff val="0"/>
            </a:srgbClr>
          </a:solidFill>
          <a:prstDash val="solid"/>
        </a:ln>
        <a:effectLst>
          <a:outerShdw blurRad="40000" dist="23000" dir="5400000" rotWithShape="0">
            <a:srgbClr val="000000">
              <a:alpha val="35000"/>
            </a:srgbClr>
          </a:outerShdw>
        </a:effectLst>
      </dgm:spPr>
      <dgm:t>
        <a:bodyPr/>
        <a:lstStyle/>
        <a:p>
          <a:r>
            <a:rPr lang="en-AU" dirty="0">
              <a:solidFill>
                <a:sysClr val="windowText" lastClr="000000">
                  <a:hueOff val="0"/>
                  <a:satOff val="0"/>
                  <a:lumOff val="0"/>
                  <a:alphaOff val="0"/>
                </a:sysClr>
              </a:solidFill>
              <a:latin typeface="Century Schoolbook"/>
              <a:ea typeface="+mn-ea"/>
              <a:cs typeface="+mn-cs"/>
            </a:rPr>
            <a:t>Identify the unmet needs including internal (sexual desire) </a:t>
          </a:r>
          <a:r>
            <a:rPr lang="en-AU" dirty="0" smtClean="0">
              <a:solidFill>
                <a:sysClr val="windowText" lastClr="000000">
                  <a:hueOff val="0"/>
                  <a:satOff val="0"/>
                  <a:lumOff val="0"/>
                  <a:alphaOff val="0"/>
                </a:sysClr>
              </a:solidFill>
              <a:latin typeface="Century Schoolbook"/>
              <a:ea typeface="+mn-ea"/>
              <a:cs typeface="+mn-cs"/>
            </a:rPr>
            <a:t>&amp; </a:t>
          </a:r>
          <a:r>
            <a:rPr lang="en-AU" dirty="0">
              <a:solidFill>
                <a:sysClr val="windowText" lastClr="000000">
                  <a:hueOff val="0"/>
                  <a:satOff val="0"/>
                  <a:lumOff val="0"/>
                  <a:alphaOff val="0"/>
                </a:sysClr>
              </a:solidFill>
              <a:latin typeface="Century Schoolbook"/>
              <a:ea typeface="+mn-ea"/>
              <a:cs typeface="+mn-cs"/>
            </a:rPr>
            <a:t>external (environmental, sights, activities etc) triggers.</a:t>
          </a:r>
        </a:p>
      </dgm:t>
    </dgm:pt>
    <dgm:pt modelId="{CF750A11-9A9D-41B2-AEB3-B2B3D60871D4}" type="parTrans" cxnId="{20C8CC2E-5811-4226-9387-22A5D204C976}">
      <dgm:prSet/>
      <dgm:spPr/>
      <dgm:t>
        <a:bodyPr/>
        <a:lstStyle/>
        <a:p>
          <a:endParaRPr lang="en-AU"/>
        </a:p>
      </dgm:t>
    </dgm:pt>
    <dgm:pt modelId="{44F7CA00-D57E-4C91-A71F-E2555DE7D039}" type="sibTrans" cxnId="{20C8CC2E-5811-4226-9387-22A5D204C976}">
      <dgm:prSet/>
      <dgm:spPr/>
      <dgm:t>
        <a:bodyPr/>
        <a:lstStyle/>
        <a:p>
          <a:endParaRPr lang="en-AU"/>
        </a:p>
      </dgm:t>
    </dgm:pt>
    <dgm:pt modelId="{D246CADE-2950-4396-9E76-DA7C7FD6FA1B}">
      <dgm:prSet/>
      <dgm:spPr>
        <a:xfrm rot="5400000">
          <a:off x="-104573" y="106738"/>
          <a:ext cx="697154" cy="488008"/>
        </a:xfrm>
        <a:prstGeom prst="chevron">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gm:spPr>
      <dgm:t>
        <a:bodyPr/>
        <a:lstStyle/>
        <a:p>
          <a:r>
            <a:rPr lang="en-AU" dirty="0">
              <a:solidFill>
                <a:sysClr val="window" lastClr="FFFFFF"/>
              </a:solidFill>
              <a:latin typeface="Century Schoolbook"/>
              <a:ea typeface="+mn-ea"/>
              <a:cs typeface="+mn-cs"/>
            </a:rPr>
            <a:t>Step 1</a:t>
          </a:r>
        </a:p>
      </dgm:t>
    </dgm:pt>
    <dgm:pt modelId="{B245D434-A001-445C-81BD-8CBA7779C3FA}" type="parTrans" cxnId="{9690615A-2140-4BAF-9B32-6CB217BE4113}">
      <dgm:prSet/>
      <dgm:spPr/>
      <dgm:t>
        <a:bodyPr/>
        <a:lstStyle/>
        <a:p>
          <a:endParaRPr lang="en-AU"/>
        </a:p>
      </dgm:t>
    </dgm:pt>
    <dgm:pt modelId="{5358802C-9D45-4630-B0C4-A7EFF40904B3}" type="sibTrans" cxnId="{9690615A-2140-4BAF-9B32-6CB217BE4113}">
      <dgm:prSet/>
      <dgm:spPr/>
      <dgm:t>
        <a:bodyPr/>
        <a:lstStyle/>
        <a:p>
          <a:endParaRPr lang="en-AU"/>
        </a:p>
      </dgm:t>
    </dgm:pt>
    <dgm:pt modelId="{DCA79040-3A7A-4589-8616-9A6C7A4555B1}">
      <dgm:prSet/>
      <dgm:spPr>
        <a:xfrm rot="5400000">
          <a:off x="3072731" y="-2582558"/>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gm:spPr>
      <dgm:t>
        <a:bodyPr/>
        <a:lstStyle/>
        <a:p>
          <a:r>
            <a:rPr lang="en-AU" dirty="0">
              <a:solidFill>
                <a:sysClr val="windowText" lastClr="000000">
                  <a:hueOff val="0"/>
                  <a:satOff val="0"/>
                  <a:lumOff val="0"/>
                  <a:alphaOff val="0"/>
                </a:sysClr>
              </a:solidFill>
              <a:latin typeface="Century Schoolbook"/>
              <a:ea typeface="+mn-ea"/>
              <a:cs typeface="+mn-cs"/>
            </a:rPr>
            <a:t>Identifying the risk/ ‘problem’ behaviour</a:t>
          </a:r>
        </a:p>
      </dgm:t>
    </dgm:pt>
    <dgm:pt modelId="{44C4C3FB-AACA-49DA-A77E-AF0BA0912484}" type="parTrans" cxnId="{4CA531BD-E6CF-4F89-A440-EC035B2C3D07}">
      <dgm:prSet/>
      <dgm:spPr/>
      <dgm:t>
        <a:bodyPr/>
        <a:lstStyle/>
        <a:p>
          <a:endParaRPr lang="en-AU"/>
        </a:p>
      </dgm:t>
    </dgm:pt>
    <dgm:pt modelId="{940A1747-BEE8-4B0C-8DEC-9961D8DCAC3C}" type="sibTrans" cxnId="{4CA531BD-E6CF-4F89-A440-EC035B2C3D07}">
      <dgm:prSet/>
      <dgm:spPr/>
      <dgm:t>
        <a:bodyPr/>
        <a:lstStyle/>
        <a:p>
          <a:endParaRPr lang="en-AU"/>
        </a:p>
      </dgm:t>
    </dgm:pt>
    <dgm:pt modelId="{E07D2E83-EB81-41FB-A584-62242002D8D5}" type="pres">
      <dgm:prSet presAssocID="{A3F82101-EB9F-487D-B786-C04A41D18D9F}" presName="linearFlow" presStyleCnt="0">
        <dgm:presLayoutVars>
          <dgm:dir/>
          <dgm:animLvl val="lvl"/>
          <dgm:resizeHandles val="exact"/>
        </dgm:presLayoutVars>
      </dgm:prSet>
      <dgm:spPr/>
      <dgm:t>
        <a:bodyPr/>
        <a:lstStyle/>
        <a:p>
          <a:endParaRPr lang="en-AU"/>
        </a:p>
      </dgm:t>
    </dgm:pt>
    <dgm:pt modelId="{6909C077-A013-4B7A-9641-307DC6A685B5}" type="pres">
      <dgm:prSet presAssocID="{D246CADE-2950-4396-9E76-DA7C7FD6FA1B}" presName="composite" presStyleCnt="0"/>
      <dgm:spPr/>
      <dgm:t>
        <a:bodyPr/>
        <a:lstStyle/>
        <a:p>
          <a:endParaRPr lang="en-AU"/>
        </a:p>
      </dgm:t>
    </dgm:pt>
    <dgm:pt modelId="{AF390F78-7AD8-466D-A89C-F1F445D30DBC}" type="pres">
      <dgm:prSet presAssocID="{D246CADE-2950-4396-9E76-DA7C7FD6FA1B}" presName="parentText" presStyleLbl="alignNode1" presStyleIdx="0" presStyleCnt="6">
        <dgm:presLayoutVars>
          <dgm:chMax val="1"/>
          <dgm:bulletEnabled val="1"/>
        </dgm:presLayoutVars>
      </dgm:prSet>
      <dgm:spPr/>
      <dgm:t>
        <a:bodyPr/>
        <a:lstStyle/>
        <a:p>
          <a:endParaRPr lang="en-AU"/>
        </a:p>
      </dgm:t>
    </dgm:pt>
    <dgm:pt modelId="{69CAB7DE-59DF-49B0-AEE4-440BE963609C}" type="pres">
      <dgm:prSet presAssocID="{D246CADE-2950-4396-9E76-DA7C7FD6FA1B}" presName="descendantText" presStyleLbl="alignAcc1" presStyleIdx="0" presStyleCnt="6">
        <dgm:presLayoutVars>
          <dgm:bulletEnabled val="1"/>
        </dgm:presLayoutVars>
      </dgm:prSet>
      <dgm:spPr/>
      <dgm:t>
        <a:bodyPr/>
        <a:lstStyle/>
        <a:p>
          <a:endParaRPr lang="en-AU"/>
        </a:p>
      </dgm:t>
    </dgm:pt>
    <dgm:pt modelId="{16452946-5B0D-460B-B604-0021B652078D}" type="pres">
      <dgm:prSet presAssocID="{5358802C-9D45-4630-B0C4-A7EFF40904B3}" presName="sp" presStyleCnt="0"/>
      <dgm:spPr/>
      <dgm:t>
        <a:bodyPr/>
        <a:lstStyle/>
        <a:p>
          <a:endParaRPr lang="en-AU"/>
        </a:p>
      </dgm:t>
    </dgm:pt>
    <dgm:pt modelId="{85F2A350-5A9E-4934-B9C9-408D67289761}" type="pres">
      <dgm:prSet presAssocID="{F7953218-88CD-4FAF-8541-0D83D8CA3668}" presName="composite" presStyleCnt="0"/>
      <dgm:spPr/>
      <dgm:t>
        <a:bodyPr/>
        <a:lstStyle/>
        <a:p>
          <a:endParaRPr lang="en-AU"/>
        </a:p>
      </dgm:t>
    </dgm:pt>
    <dgm:pt modelId="{85E35006-854B-4F81-B68F-A00CFF911DB8}" type="pres">
      <dgm:prSet presAssocID="{F7953218-88CD-4FAF-8541-0D83D8CA3668}" presName="parentText" presStyleLbl="alignNode1" presStyleIdx="1" presStyleCnt="6">
        <dgm:presLayoutVars>
          <dgm:chMax val="1"/>
          <dgm:bulletEnabled val="1"/>
        </dgm:presLayoutVars>
      </dgm:prSet>
      <dgm:spPr/>
      <dgm:t>
        <a:bodyPr/>
        <a:lstStyle/>
        <a:p>
          <a:endParaRPr lang="en-AU"/>
        </a:p>
      </dgm:t>
    </dgm:pt>
    <dgm:pt modelId="{2B677956-8A08-41EF-A919-0745581B3ADA}" type="pres">
      <dgm:prSet presAssocID="{F7953218-88CD-4FAF-8541-0D83D8CA3668}" presName="descendantText" presStyleLbl="alignAcc1" presStyleIdx="1" presStyleCnt="6">
        <dgm:presLayoutVars>
          <dgm:bulletEnabled val="1"/>
        </dgm:presLayoutVars>
      </dgm:prSet>
      <dgm:spPr/>
      <dgm:t>
        <a:bodyPr/>
        <a:lstStyle/>
        <a:p>
          <a:endParaRPr lang="en-AU"/>
        </a:p>
      </dgm:t>
    </dgm:pt>
    <dgm:pt modelId="{A4793A3F-D245-49A3-98D4-7EE2139DBE75}" type="pres">
      <dgm:prSet presAssocID="{0287EAD9-58FE-4CE1-9564-AA370C14D603}" presName="sp" presStyleCnt="0"/>
      <dgm:spPr/>
      <dgm:t>
        <a:bodyPr/>
        <a:lstStyle/>
        <a:p>
          <a:endParaRPr lang="en-AU"/>
        </a:p>
      </dgm:t>
    </dgm:pt>
    <dgm:pt modelId="{11E07783-1B41-4702-BF2C-17D59F6C21DE}" type="pres">
      <dgm:prSet presAssocID="{CF0482BA-240E-4B65-B284-C16E4CB9A08E}" presName="composite" presStyleCnt="0"/>
      <dgm:spPr/>
      <dgm:t>
        <a:bodyPr/>
        <a:lstStyle/>
        <a:p>
          <a:endParaRPr lang="en-AU"/>
        </a:p>
      </dgm:t>
    </dgm:pt>
    <dgm:pt modelId="{4FAC8A17-84FA-4393-B811-9F2EF1805222}" type="pres">
      <dgm:prSet presAssocID="{CF0482BA-240E-4B65-B284-C16E4CB9A08E}" presName="parentText" presStyleLbl="alignNode1" presStyleIdx="2" presStyleCnt="6">
        <dgm:presLayoutVars>
          <dgm:chMax val="1"/>
          <dgm:bulletEnabled val="1"/>
        </dgm:presLayoutVars>
      </dgm:prSet>
      <dgm:spPr/>
      <dgm:t>
        <a:bodyPr/>
        <a:lstStyle/>
        <a:p>
          <a:endParaRPr lang="en-AU"/>
        </a:p>
      </dgm:t>
    </dgm:pt>
    <dgm:pt modelId="{A9F44A6C-C136-4F1F-B6E0-F2F9C8DC1904}" type="pres">
      <dgm:prSet presAssocID="{CF0482BA-240E-4B65-B284-C16E4CB9A08E}" presName="descendantText" presStyleLbl="alignAcc1" presStyleIdx="2" presStyleCnt="6">
        <dgm:presLayoutVars>
          <dgm:bulletEnabled val="1"/>
        </dgm:presLayoutVars>
      </dgm:prSet>
      <dgm:spPr/>
      <dgm:t>
        <a:bodyPr/>
        <a:lstStyle/>
        <a:p>
          <a:endParaRPr lang="en-AU"/>
        </a:p>
      </dgm:t>
    </dgm:pt>
    <dgm:pt modelId="{07F8EFD2-3CA1-4737-BA58-A159CBF27321}" type="pres">
      <dgm:prSet presAssocID="{09A55678-E747-49F7-9E8B-092D0EDF2E41}" presName="sp" presStyleCnt="0"/>
      <dgm:spPr/>
      <dgm:t>
        <a:bodyPr/>
        <a:lstStyle/>
        <a:p>
          <a:endParaRPr lang="en-AU"/>
        </a:p>
      </dgm:t>
    </dgm:pt>
    <dgm:pt modelId="{8795E144-9CAF-4704-85C9-C87DCE1B6A92}" type="pres">
      <dgm:prSet presAssocID="{94557677-0016-4BF6-A8DA-6C3F665680A3}" presName="composite" presStyleCnt="0"/>
      <dgm:spPr/>
      <dgm:t>
        <a:bodyPr/>
        <a:lstStyle/>
        <a:p>
          <a:endParaRPr lang="en-AU"/>
        </a:p>
      </dgm:t>
    </dgm:pt>
    <dgm:pt modelId="{ED518DBD-D61F-4B86-910C-99C7856B3447}" type="pres">
      <dgm:prSet presAssocID="{94557677-0016-4BF6-A8DA-6C3F665680A3}" presName="parentText" presStyleLbl="alignNode1" presStyleIdx="3" presStyleCnt="6">
        <dgm:presLayoutVars>
          <dgm:chMax val="1"/>
          <dgm:bulletEnabled val="1"/>
        </dgm:presLayoutVars>
      </dgm:prSet>
      <dgm:spPr/>
      <dgm:t>
        <a:bodyPr/>
        <a:lstStyle/>
        <a:p>
          <a:endParaRPr lang="en-AU"/>
        </a:p>
      </dgm:t>
    </dgm:pt>
    <dgm:pt modelId="{6A39B23E-495F-4642-AADC-7FC521B7BCF1}" type="pres">
      <dgm:prSet presAssocID="{94557677-0016-4BF6-A8DA-6C3F665680A3}" presName="descendantText" presStyleLbl="alignAcc1" presStyleIdx="3" presStyleCnt="6">
        <dgm:presLayoutVars>
          <dgm:bulletEnabled val="1"/>
        </dgm:presLayoutVars>
      </dgm:prSet>
      <dgm:spPr/>
      <dgm:t>
        <a:bodyPr/>
        <a:lstStyle/>
        <a:p>
          <a:endParaRPr lang="en-AU"/>
        </a:p>
      </dgm:t>
    </dgm:pt>
    <dgm:pt modelId="{F24CFA50-045D-4E31-81C1-3BFCDDF3494F}" type="pres">
      <dgm:prSet presAssocID="{048E6817-AC16-4D10-891E-C63D673C8255}" presName="sp" presStyleCnt="0"/>
      <dgm:spPr/>
      <dgm:t>
        <a:bodyPr/>
        <a:lstStyle/>
        <a:p>
          <a:endParaRPr lang="en-AU"/>
        </a:p>
      </dgm:t>
    </dgm:pt>
    <dgm:pt modelId="{9EE66DA4-F8CA-4B11-AD4E-5438CCD32811}" type="pres">
      <dgm:prSet presAssocID="{F30A631E-6986-4AC9-A24C-4E87C1F20D3B}" presName="composite" presStyleCnt="0"/>
      <dgm:spPr/>
      <dgm:t>
        <a:bodyPr/>
        <a:lstStyle/>
        <a:p>
          <a:endParaRPr lang="en-AU"/>
        </a:p>
      </dgm:t>
    </dgm:pt>
    <dgm:pt modelId="{46B542E0-CBFC-45DF-9289-D76422CAE0CB}" type="pres">
      <dgm:prSet presAssocID="{F30A631E-6986-4AC9-A24C-4E87C1F20D3B}" presName="parentText" presStyleLbl="alignNode1" presStyleIdx="4" presStyleCnt="6">
        <dgm:presLayoutVars>
          <dgm:chMax val="1"/>
          <dgm:bulletEnabled val="1"/>
        </dgm:presLayoutVars>
      </dgm:prSet>
      <dgm:spPr/>
      <dgm:t>
        <a:bodyPr/>
        <a:lstStyle/>
        <a:p>
          <a:endParaRPr lang="en-AU"/>
        </a:p>
      </dgm:t>
    </dgm:pt>
    <dgm:pt modelId="{E5EBBFCF-D07F-4276-A3D0-FD38A84D67AE}" type="pres">
      <dgm:prSet presAssocID="{F30A631E-6986-4AC9-A24C-4E87C1F20D3B}" presName="descendantText" presStyleLbl="alignAcc1" presStyleIdx="4" presStyleCnt="6">
        <dgm:presLayoutVars>
          <dgm:bulletEnabled val="1"/>
        </dgm:presLayoutVars>
      </dgm:prSet>
      <dgm:spPr/>
      <dgm:t>
        <a:bodyPr/>
        <a:lstStyle/>
        <a:p>
          <a:endParaRPr lang="en-AU"/>
        </a:p>
      </dgm:t>
    </dgm:pt>
    <dgm:pt modelId="{B44694EC-B799-484A-8192-75F3F5C84C29}" type="pres">
      <dgm:prSet presAssocID="{8FACCCB9-7277-464A-A30F-5F023AA1CCBF}" presName="sp" presStyleCnt="0"/>
      <dgm:spPr/>
      <dgm:t>
        <a:bodyPr/>
        <a:lstStyle/>
        <a:p>
          <a:endParaRPr lang="en-AU"/>
        </a:p>
      </dgm:t>
    </dgm:pt>
    <dgm:pt modelId="{10A12DBB-F3DA-4B35-A663-41AF4C32AF87}" type="pres">
      <dgm:prSet presAssocID="{34327FCC-AB77-4D4F-B013-A895376F4696}" presName="composite" presStyleCnt="0"/>
      <dgm:spPr/>
      <dgm:t>
        <a:bodyPr/>
        <a:lstStyle/>
        <a:p>
          <a:endParaRPr lang="en-AU"/>
        </a:p>
      </dgm:t>
    </dgm:pt>
    <dgm:pt modelId="{354116F2-0903-4C7E-A68C-4A5163E63281}" type="pres">
      <dgm:prSet presAssocID="{34327FCC-AB77-4D4F-B013-A895376F4696}" presName="parentText" presStyleLbl="alignNode1" presStyleIdx="5" presStyleCnt="6">
        <dgm:presLayoutVars>
          <dgm:chMax val="1"/>
          <dgm:bulletEnabled val="1"/>
        </dgm:presLayoutVars>
      </dgm:prSet>
      <dgm:spPr/>
      <dgm:t>
        <a:bodyPr/>
        <a:lstStyle/>
        <a:p>
          <a:endParaRPr lang="en-AU"/>
        </a:p>
      </dgm:t>
    </dgm:pt>
    <dgm:pt modelId="{A4683B5A-5610-49A9-9B79-9900167E4845}" type="pres">
      <dgm:prSet presAssocID="{34327FCC-AB77-4D4F-B013-A895376F4696}" presName="descendantText" presStyleLbl="alignAcc1" presStyleIdx="5" presStyleCnt="6">
        <dgm:presLayoutVars>
          <dgm:bulletEnabled val="1"/>
        </dgm:presLayoutVars>
      </dgm:prSet>
      <dgm:spPr/>
      <dgm:t>
        <a:bodyPr/>
        <a:lstStyle/>
        <a:p>
          <a:endParaRPr lang="en-AU"/>
        </a:p>
      </dgm:t>
    </dgm:pt>
  </dgm:ptLst>
  <dgm:cxnLst>
    <dgm:cxn modelId="{522157E1-6D47-44C6-A987-FF7A7519CCE2}" srcId="{A3F82101-EB9F-487D-B786-C04A41D18D9F}" destId="{94557677-0016-4BF6-A8DA-6C3F665680A3}" srcOrd="3" destOrd="0" parTransId="{9EB86DA4-4110-4D65-A8A4-4A03911D8E22}" sibTransId="{048E6817-AC16-4D10-891E-C63D673C8255}"/>
    <dgm:cxn modelId="{2B3F1CA1-53C8-4807-AE0B-A11121E7DFE1}" type="presOf" srcId="{DCA79040-3A7A-4589-8616-9A6C7A4555B1}" destId="{69CAB7DE-59DF-49B0-AEE4-440BE963609C}" srcOrd="0" destOrd="0" presId="urn:microsoft.com/office/officeart/2005/8/layout/chevron2"/>
    <dgm:cxn modelId="{ADF8E11F-1FF4-4D54-8578-4912548035D9}" srcId="{F30A631E-6986-4AC9-A24C-4E87C1F20D3B}" destId="{682CB47B-C5E0-451A-9D0D-F54F11E72ACF}" srcOrd="0" destOrd="0" parTransId="{5298D35C-C2CD-4297-8F02-AA345DFA6C7D}" sibTransId="{9D785DD9-4F4E-4190-9A7B-A0FE5BED56B5}"/>
    <dgm:cxn modelId="{25D6FE3A-9509-42BE-A282-0476DFC0D263}" srcId="{94557677-0016-4BF6-A8DA-6C3F665680A3}" destId="{9D4C79FE-DA0D-4264-9ED0-6571ABAB4A52}" srcOrd="0" destOrd="0" parTransId="{F0D8D9E2-E48B-429C-BD3F-B4B7C415E7B8}" sibTransId="{54EDC508-054F-4464-811C-8DCA9C2DA0FB}"/>
    <dgm:cxn modelId="{2578773C-CB84-4BCC-B826-D7B7C2473545}" type="presOf" srcId="{9D4C79FE-DA0D-4264-9ED0-6571ABAB4A52}" destId="{6A39B23E-495F-4642-AADC-7FC521B7BCF1}" srcOrd="0" destOrd="0" presId="urn:microsoft.com/office/officeart/2005/8/layout/chevron2"/>
    <dgm:cxn modelId="{655488C8-88AD-42BD-A3D7-306A045FC733}" srcId="{A3F82101-EB9F-487D-B786-C04A41D18D9F}" destId="{34327FCC-AB77-4D4F-B013-A895376F4696}" srcOrd="5" destOrd="0" parTransId="{82D81811-4EC5-478D-88F8-4491C179A07F}" sibTransId="{3C62D736-12F0-417F-B1D0-C7F390BB6C34}"/>
    <dgm:cxn modelId="{2949FBCC-1C73-40B1-9A0D-90FC11FFD6F0}" srcId="{A3F82101-EB9F-487D-B786-C04A41D18D9F}" destId="{CF0482BA-240E-4B65-B284-C16E4CB9A08E}" srcOrd="2" destOrd="0" parTransId="{1FC29179-23EF-4515-86C2-6A7E15FD7AD9}" sibTransId="{09A55678-E747-49F7-9E8B-092D0EDF2E41}"/>
    <dgm:cxn modelId="{E4055396-8EDF-4C8A-BE5C-87E1567752ED}" type="presOf" srcId="{2BD5C491-4DD2-4A80-8262-37AF98105738}" destId="{A4683B5A-5610-49A9-9B79-9900167E4845}" srcOrd="0" destOrd="0" presId="urn:microsoft.com/office/officeart/2005/8/layout/chevron2"/>
    <dgm:cxn modelId="{BB0E038A-E9D4-42D4-98FA-FBF2601421B3}" type="presOf" srcId="{A3F82101-EB9F-487D-B786-C04A41D18D9F}" destId="{E07D2E83-EB81-41FB-A584-62242002D8D5}" srcOrd="0" destOrd="0" presId="urn:microsoft.com/office/officeart/2005/8/layout/chevron2"/>
    <dgm:cxn modelId="{2D80E168-525D-479D-9C3A-EE07E702D3DE}" type="presOf" srcId="{F30A631E-6986-4AC9-A24C-4E87C1F20D3B}" destId="{46B542E0-CBFC-45DF-9289-D76422CAE0CB}" srcOrd="0" destOrd="0" presId="urn:microsoft.com/office/officeart/2005/8/layout/chevron2"/>
    <dgm:cxn modelId="{3F321159-CA72-407F-873F-82F0EE9452CE}" type="presOf" srcId="{F7953218-88CD-4FAF-8541-0D83D8CA3668}" destId="{85E35006-854B-4F81-B68F-A00CFF911DB8}" srcOrd="0" destOrd="0" presId="urn:microsoft.com/office/officeart/2005/8/layout/chevron2"/>
    <dgm:cxn modelId="{AB3D1B7F-5246-4DA5-9D6A-E8F1B7DA47AC}" type="presOf" srcId="{34327FCC-AB77-4D4F-B013-A895376F4696}" destId="{354116F2-0903-4C7E-A68C-4A5163E63281}" srcOrd="0" destOrd="0" presId="urn:microsoft.com/office/officeart/2005/8/layout/chevron2"/>
    <dgm:cxn modelId="{CF7F14F4-E91A-47AC-800E-8E69EF6A3487}" type="presOf" srcId="{682CB47B-C5E0-451A-9D0D-F54F11E72ACF}" destId="{E5EBBFCF-D07F-4276-A3D0-FD38A84D67AE}" srcOrd="0" destOrd="0" presId="urn:microsoft.com/office/officeart/2005/8/layout/chevron2"/>
    <dgm:cxn modelId="{768A369E-E321-4E44-8565-D6DAFF7BF61C}" type="presOf" srcId="{CF0482BA-240E-4B65-B284-C16E4CB9A08E}" destId="{4FAC8A17-84FA-4393-B811-9F2EF1805222}" srcOrd="0" destOrd="0" presId="urn:microsoft.com/office/officeart/2005/8/layout/chevron2"/>
    <dgm:cxn modelId="{4CA531BD-E6CF-4F89-A440-EC035B2C3D07}" srcId="{D246CADE-2950-4396-9E76-DA7C7FD6FA1B}" destId="{DCA79040-3A7A-4589-8616-9A6C7A4555B1}" srcOrd="0" destOrd="0" parTransId="{44C4C3FB-AACA-49DA-A77E-AF0BA0912484}" sibTransId="{940A1747-BEE8-4B0C-8DEC-9961D8DCAC3C}"/>
    <dgm:cxn modelId="{30F4F569-D15A-4E24-B67D-0B0B0CF94EC6}" srcId="{A3F82101-EB9F-487D-B786-C04A41D18D9F}" destId="{F7953218-88CD-4FAF-8541-0D83D8CA3668}" srcOrd="1" destOrd="0" parTransId="{F9BF3204-BE47-434A-BDAD-00D525BA377E}" sibTransId="{0287EAD9-58FE-4CE1-9564-AA370C14D603}"/>
    <dgm:cxn modelId="{A462A96D-6D34-4E88-82E7-110DCC5FFB14}" srcId="{34327FCC-AB77-4D4F-B013-A895376F4696}" destId="{2BD5C491-4DD2-4A80-8262-37AF98105738}" srcOrd="0" destOrd="0" parTransId="{405414BC-8D54-4D84-883C-E4E0ADF2F2DF}" sibTransId="{38A27B07-3959-4F6B-8842-3E47D08037BE}"/>
    <dgm:cxn modelId="{90923483-DFEF-4A1E-A398-C83F58377B0F}" type="presOf" srcId="{248B6789-50FD-4E97-B4DC-E59579AD055F}" destId="{2B677956-8A08-41EF-A919-0745581B3ADA}" srcOrd="0" destOrd="0" presId="urn:microsoft.com/office/officeart/2005/8/layout/chevron2"/>
    <dgm:cxn modelId="{4E483055-DE61-445F-B8A7-149673C674B7}" type="presOf" srcId="{94557677-0016-4BF6-A8DA-6C3F665680A3}" destId="{ED518DBD-D61F-4B86-910C-99C7856B3447}" srcOrd="0" destOrd="0" presId="urn:microsoft.com/office/officeart/2005/8/layout/chevron2"/>
    <dgm:cxn modelId="{20C8CC2E-5811-4226-9387-22A5D204C976}" srcId="{F7953218-88CD-4FAF-8541-0D83D8CA3668}" destId="{248B6789-50FD-4E97-B4DC-E59579AD055F}" srcOrd="0" destOrd="0" parTransId="{CF750A11-9A9D-41B2-AEB3-B2B3D60871D4}" sibTransId="{44F7CA00-D57E-4C91-A71F-E2555DE7D039}"/>
    <dgm:cxn modelId="{9690615A-2140-4BAF-9B32-6CB217BE4113}" srcId="{A3F82101-EB9F-487D-B786-C04A41D18D9F}" destId="{D246CADE-2950-4396-9E76-DA7C7FD6FA1B}" srcOrd="0" destOrd="0" parTransId="{B245D434-A001-445C-81BD-8CBA7779C3FA}" sibTransId="{5358802C-9D45-4630-B0C4-A7EFF40904B3}"/>
    <dgm:cxn modelId="{EA26048E-0367-4A53-8A02-993A3CD12E88}" srcId="{CF0482BA-240E-4B65-B284-C16E4CB9A08E}" destId="{FC78BF31-6C5F-4A45-9224-2E43E2418F12}" srcOrd="0" destOrd="0" parTransId="{9CE551C8-4E28-4678-B187-ADC77B636B63}" sibTransId="{15037B0E-4AFC-4B0D-8304-152DD46A2C1E}"/>
    <dgm:cxn modelId="{FFA1D7D7-3A87-4EED-91E4-63A7D8B445F5}" srcId="{A3F82101-EB9F-487D-B786-C04A41D18D9F}" destId="{F30A631E-6986-4AC9-A24C-4E87C1F20D3B}" srcOrd="4" destOrd="0" parTransId="{5AE62C25-B17E-413B-A6D9-BD2BD85B9009}" sibTransId="{8FACCCB9-7277-464A-A30F-5F023AA1CCBF}"/>
    <dgm:cxn modelId="{8B88A611-C2EF-49DB-AF32-BA3580045BBB}" type="presOf" srcId="{D246CADE-2950-4396-9E76-DA7C7FD6FA1B}" destId="{AF390F78-7AD8-466D-A89C-F1F445D30DBC}" srcOrd="0" destOrd="0" presId="urn:microsoft.com/office/officeart/2005/8/layout/chevron2"/>
    <dgm:cxn modelId="{595F2224-E1D8-486F-927B-EE6D3402BFB3}" type="presOf" srcId="{FC78BF31-6C5F-4A45-9224-2E43E2418F12}" destId="{A9F44A6C-C136-4F1F-B6E0-F2F9C8DC1904}" srcOrd="0" destOrd="0" presId="urn:microsoft.com/office/officeart/2005/8/layout/chevron2"/>
    <dgm:cxn modelId="{21249D21-4388-4AF6-9CE9-C1E7D4127808}" type="presParOf" srcId="{E07D2E83-EB81-41FB-A584-62242002D8D5}" destId="{6909C077-A013-4B7A-9641-307DC6A685B5}" srcOrd="0" destOrd="0" presId="urn:microsoft.com/office/officeart/2005/8/layout/chevron2"/>
    <dgm:cxn modelId="{7EBEF21C-116E-4E3F-80BA-0B85B90BEE2F}" type="presParOf" srcId="{6909C077-A013-4B7A-9641-307DC6A685B5}" destId="{AF390F78-7AD8-466D-A89C-F1F445D30DBC}" srcOrd="0" destOrd="0" presId="urn:microsoft.com/office/officeart/2005/8/layout/chevron2"/>
    <dgm:cxn modelId="{3FC1FC60-3981-4DED-815F-9FC4D69CF43C}" type="presParOf" srcId="{6909C077-A013-4B7A-9641-307DC6A685B5}" destId="{69CAB7DE-59DF-49B0-AEE4-440BE963609C}" srcOrd="1" destOrd="0" presId="urn:microsoft.com/office/officeart/2005/8/layout/chevron2"/>
    <dgm:cxn modelId="{5731667D-D2D2-4D2A-A549-1499435567B5}" type="presParOf" srcId="{E07D2E83-EB81-41FB-A584-62242002D8D5}" destId="{16452946-5B0D-460B-B604-0021B652078D}" srcOrd="1" destOrd="0" presId="urn:microsoft.com/office/officeart/2005/8/layout/chevron2"/>
    <dgm:cxn modelId="{E936C965-7FAE-49AC-BF62-16DF2479CFE7}" type="presParOf" srcId="{E07D2E83-EB81-41FB-A584-62242002D8D5}" destId="{85F2A350-5A9E-4934-B9C9-408D67289761}" srcOrd="2" destOrd="0" presId="urn:microsoft.com/office/officeart/2005/8/layout/chevron2"/>
    <dgm:cxn modelId="{DB950E76-733A-47A2-9FF7-135D17D1A852}" type="presParOf" srcId="{85F2A350-5A9E-4934-B9C9-408D67289761}" destId="{85E35006-854B-4F81-B68F-A00CFF911DB8}" srcOrd="0" destOrd="0" presId="urn:microsoft.com/office/officeart/2005/8/layout/chevron2"/>
    <dgm:cxn modelId="{53A49CB4-A2E0-4DCD-B6E5-77D6FD62AD64}" type="presParOf" srcId="{85F2A350-5A9E-4934-B9C9-408D67289761}" destId="{2B677956-8A08-41EF-A919-0745581B3ADA}" srcOrd="1" destOrd="0" presId="urn:microsoft.com/office/officeart/2005/8/layout/chevron2"/>
    <dgm:cxn modelId="{EA4AB724-34A4-4A0A-A896-1677B6F2AE06}" type="presParOf" srcId="{E07D2E83-EB81-41FB-A584-62242002D8D5}" destId="{A4793A3F-D245-49A3-98D4-7EE2139DBE75}" srcOrd="3" destOrd="0" presId="urn:microsoft.com/office/officeart/2005/8/layout/chevron2"/>
    <dgm:cxn modelId="{15B55061-1EB4-40BE-9D3A-FE9A3FD62C4F}" type="presParOf" srcId="{E07D2E83-EB81-41FB-A584-62242002D8D5}" destId="{11E07783-1B41-4702-BF2C-17D59F6C21DE}" srcOrd="4" destOrd="0" presId="urn:microsoft.com/office/officeart/2005/8/layout/chevron2"/>
    <dgm:cxn modelId="{57C9F3CC-CAAF-4E6B-9B77-0BF2366226F6}" type="presParOf" srcId="{11E07783-1B41-4702-BF2C-17D59F6C21DE}" destId="{4FAC8A17-84FA-4393-B811-9F2EF1805222}" srcOrd="0" destOrd="0" presId="urn:microsoft.com/office/officeart/2005/8/layout/chevron2"/>
    <dgm:cxn modelId="{5F697348-5CA3-46F2-A6CE-0F2BE0122B14}" type="presParOf" srcId="{11E07783-1B41-4702-BF2C-17D59F6C21DE}" destId="{A9F44A6C-C136-4F1F-B6E0-F2F9C8DC1904}" srcOrd="1" destOrd="0" presId="urn:microsoft.com/office/officeart/2005/8/layout/chevron2"/>
    <dgm:cxn modelId="{CBC7ABC4-0A06-4CB9-9D4F-B9518F02256A}" type="presParOf" srcId="{E07D2E83-EB81-41FB-A584-62242002D8D5}" destId="{07F8EFD2-3CA1-4737-BA58-A159CBF27321}" srcOrd="5" destOrd="0" presId="urn:microsoft.com/office/officeart/2005/8/layout/chevron2"/>
    <dgm:cxn modelId="{2CC14ADC-092D-4EA7-B972-20432F2DC6C8}" type="presParOf" srcId="{E07D2E83-EB81-41FB-A584-62242002D8D5}" destId="{8795E144-9CAF-4704-85C9-C87DCE1B6A92}" srcOrd="6" destOrd="0" presId="urn:microsoft.com/office/officeart/2005/8/layout/chevron2"/>
    <dgm:cxn modelId="{9036A575-9FA5-4D35-A7CB-4BF4D93DB01D}" type="presParOf" srcId="{8795E144-9CAF-4704-85C9-C87DCE1B6A92}" destId="{ED518DBD-D61F-4B86-910C-99C7856B3447}" srcOrd="0" destOrd="0" presId="urn:microsoft.com/office/officeart/2005/8/layout/chevron2"/>
    <dgm:cxn modelId="{9C00F78E-4D5A-444A-8B14-E3C22E2C3555}" type="presParOf" srcId="{8795E144-9CAF-4704-85C9-C87DCE1B6A92}" destId="{6A39B23E-495F-4642-AADC-7FC521B7BCF1}" srcOrd="1" destOrd="0" presId="urn:microsoft.com/office/officeart/2005/8/layout/chevron2"/>
    <dgm:cxn modelId="{D35DD1ED-2DC9-4C90-AB9E-CE680B9C46C1}" type="presParOf" srcId="{E07D2E83-EB81-41FB-A584-62242002D8D5}" destId="{F24CFA50-045D-4E31-81C1-3BFCDDF3494F}" srcOrd="7" destOrd="0" presId="urn:microsoft.com/office/officeart/2005/8/layout/chevron2"/>
    <dgm:cxn modelId="{EB0784F1-2582-434E-9018-CB017FB42FF9}" type="presParOf" srcId="{E07D2E83-EB81-41FB-A584-62242002D8D5}" destId="{9EE66DA4-F8CA-4B11-AD4E-5438CCD32811}" srcOrd="8" destOrd="0" presId="urn:microsoft.com/office/officeart/2005/8/layout/chevron2"/>
    <dgm:cxn modelId="{0F3556FC-6A97-463B-8636-4B1121F16432}" type="presParOf" srcId="{9EE66DA4-F8CA-4B11-AD4E-5438CCD32811}" destId="{46B542E0-CBFC-45DF-9289-D76422CAE0CB}" srcOrd="0" destOrd="0" presId="urn:microsoft.com/office/officeart/2005/8/layout/chevron2"/>
    <dgm:cxn modelId="{DE7AD4C3-DF87-42D3-BE19-8EC5DAB9974A}" type="presParOf" srcId="{9EE66DA4-F8CA-4B11-AD4E-5438CCD32811}" destId="{E5EBBFCF-D07F-4276-A3D0-FD38A84D67AE}" srcOrd="1" destOrd="0" presId="urn:microsoft.com/office/officeart/2005/8/layout/chevron2"/>
    <dgm:cxn modelId="{98EBF0DA-E64F-4CE4-814B-AF0583A4CCF9}" type="presParOf" srcId="{E07D2E83-EB81-41FB-A584-62242002D8D5}" destId="{B44694EC-B799-484A-8192-75F3F5C84C29}" srcOrd="9" destOrd="0" presId="urn:microsoft.com/office/officeart/2005/8/layout/chevron2"/>
    <dgm:cxn modelId="{693DF3D6-5B83-430E-9BEC-2544431E7102}" type="presParOf" srcId="{E07D2E83-EB81-41FB-A584-62242002D8D5}" destId="{10A12DBB-F3DA-4B35-A663-41AF4C32AF87}" srcOrd="10" destOrd="0" presId="urn:microsoft.com/office/officeart/2005/8/layout/chevron2"/>
    <dgm:cxn modelId="{F0DA6E6E-7B7F-47DB-AFE3-116389517A3D}" type="presParOf" srcId="{10A12DBB-F3DA-4B35-A663-41AF4C32AF87}" destId="{354116F2-0903-4C7E-A68C-4A5163E63281}" srcOrd="0" destOrd="0" presId="urn:microsoft.com/office/officeart/2005/8/layout/chevron2"/>
    <dgm:cxn modelId="{B4AF247C-6F0F-4052-A02F-0A010A2ECE85}" type="presParOf" srcId="{10A12DBB-F3DA-4B35-A663-41AF4C32AF87}" destId="{A4683B5A-5610-49A9-9B79-9900167E484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31F037-D94E-4746-8D31-97A59F287ADB}" type="doc">
      <dgm:prSet loTypeId="urn:microsoft.com/office/officeart/2005/8/layout/hList6" loCatId="" qsTypeId="urn:microsoft.com/office/officeart/2005/8/quickstyle/simple1" qsCatId="simple" csTypeId="urn:microsoft.com/office/officeart/2005/8/colors/accent4_2" csCatId="accent4" phldr="1"/>
      <dgm:spPr/>
      <dgm:t>
        <a:bodyPr/>
        <a:lstStyle/>
        <a:p>
          <a:endParaRPr lang="en-US"/>
        </a:p>
      </dgm:t>
    </dgm:pt>
    <dgm:pt modelId="{E20C6A0E-1C0B-E249-B4BB-AA87EF252C2E}">
      <dgm:prSet phldrT="[Text]" custT="1"/>
      <dgm:spPr>
        <a:xfrm rot="16200000">
          <a:off x="-878339"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b="1" dirty="0">
              <a:solidFill>
                <a:sysClr val="window" lastClr="FFFFFF"/>
              </a:solidFill>
              <a:latin typeface="Century Schoolbook"/>
              <a:ea typeface="+mn-ea"/>
              <a:cs typeface="+mn-cs"/>
            </a:rPr>
            <a:t>Impact on Family</a:t>
          </a:r>
        </a:p>
      </dgm:t>
    </dgm:pt>
    <dgm:pt modelId="{6EC013C8-D9E6-9243-8EC2-4E48EE70E4E4}" type="parTrans" cxnId="{80623DC6-8010-3E44-A8E4-CFD0A9ED25DF}">
      <dgm:prSet/>
      <dgm:spPr/>
      <dgm:t>
        <a:bodyPr/>
        <a:lstStyle/>
        <a:p>
          <a:endParaRPr lang="en-US"/>
        </a:p>
      </dgm:t>
    </dgm:pt>
    <dgm:pt modelId="{6F629B50-8174-AB4B-9C38-05CF62B62048}" type="sibTrans" cxnId="{80623DC6-8010-3E44-A8E4-CFD0A9ED25DF}">
      <dgm:prSet/>
      <dgm:spPr/>
      <dgm:t>
        <a:bodyPr/>
        <a:lstStyle/>
        <a:p>
          <a:endParaRPr lang="en-US"/>
        </a:p>
      </dgm:t>
    </dgm:pt>
    <dgm:pt modelId="{43EFEEC7-DA6B-FA48-9758-FA8A7124A529}">
      <dgm:prSet phldrT="[Text]" custT="1"/>
      <dgm:spPr>
        <a:xfrm rot="16200000">
          <a:off x="-878339"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150" i="1" dirty="0">
              <a:solidFill>
                <a:sysClr val="window" lastClr="FFFFFF"/>
              </a:solidFill>
              <a:latin typeface="Century Schoolbook"/>
              <a:ea typeface="+mn-ea"/>
              <a:cs typeface="+mn-cs"/>
            </a:rPr>
            <a:t>What impact does this relationship have on both Valarie </a:t>
          </a:r>
          <a:r>
            <a:rPr lang="en-US" sz="1150" i="1" dirty="0" smtClean="0">
              <a:solidFill>
                <a:sysClr val="window" lastClr="FFFFFF"/>
              </a:solidFill>
              <a:latin typeface="Century Schoolbook"/>
              <a:ea typeface="+mn-ea"/>
              <a:cs typeface="+mn-cs"/>
            </a:rPr>
            <a:t>&amp; </a:t>
          </a:r>
          <a:r>
            <a:rPr lang="en-US" sz="1150" i="1" dirty="0">
              <a:solidFill>
                <a:sysClr val="window" lastClr="FFFFFF"/>
              </a:solidFill>
              <a:latin typeface="Century Schoolbook"/>
              <a:ea typeface="+mn-ea"/>
              <a:cs typeface="+mn-cs"/>
            </a:rPr>
            <a:t>Linda’s families?</a:t>
          </a:r>
          <a:endParaRPr lang="en-US" sz="1150" dirty="0">
            <a:solidFill>
              <a:sysClr val="window" lastClr="FFFFFF"/>
            </a:solidFill>
            <a:latin typeface="Century Schoolbook"/>
            <a:ea typeface="+mn-ea"/>
            <a:cs typeface="+mn-cs"/>
          </a:endParaRPr>
        </a:p>
      </dgm:t>
    </dgm:pt>
    <dgm:pt modelId="{3EFEEC1A-E400-4647-A421-D4ED9D702458}" type="parTrans" cxnId="{FCA46A67-E64C-3049-A004-DB3CAB55A7B7}">
      <dgm:prSet/>
      <dgm:spPr/>
      <dgm:t>
        <a:bodyPr/>
        <a:lstStyle/>
        <a:p>
          <a:endParaRPr lang="en-US"/>
        </a:p>
      </dgm:t>
    </dgm:pt>
    <dgm:pt modelId="{901B23AA-F336-7B4E-94F7-D94C7B536553}" type="sibTrans" cxnId="{FCA46A67-E64C-3049-A004-DB3CAB55A7B7}">
      <dgm:prSet/>
      <dgm:spPr/>
      <dgm:t>
        <a:bodyPr/>
        <a:lstStyle/>
        <a:p>
          <a:endParaRPr lang="en-US"/>
        </a:p>
      </dgm:t>
    </dgm:pt>
    <dgm:pt modelId="{C208BE17-1D8A-8D49-8FA4-A866F8299C22}">
      <dgm:prSet phldrT="[Text]" custT="1"/>
      <dgm:spPr>
        <a:xfrm rot="16200000">
          <a:off x="1150620"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b="1" dirty="0">
              <a:solidFill>
                <a:sysClr val="window" lastClr="FFFFFF"/>
              </a:solidFill>
              <a:latin typeface="Century Schoolbook"/>
              <a:ea typeface="+mn-ea"/>
              <a:cs typeface="+mn-cs"/>
            </a:rPr>
            <a:t>Impact on Others</a:t>
          </a:r>
        </a:p>
      </dgm:t>
    </dgm:pt>
    <dgm:pt modelId="{04E108C7-D75F-E34C-B63E-0BAF536F1A00}" type="parTrans" cxnId="{422D5C05-1FD2-B74B-9339-6EC004867E6C}">
      <dgm:prSet/>
      <dgm:spPr/>
      <dgm:t>
        <a:bodyPr/>
        <a:lstStyle/>
        <a:p>
          <a:endParaRPr lang="en-US"/>
        </a:p>
      </dgm:t>
    </dgm:pt>
    <dgm:pt modelId="{DB676970-BC8F-DC4D-B513-24D34CD3CE12}" type="sibTrans" cxnId="{422D5C05-1FD2-B74B-9339-6EC004867E6C}">
      <dgm:prSet/>
      <dgm:spPr/>
      <dgm:t>
        <a:bodyPr/>
        <a:lstStyle/>
        <a:p>
          <a:endParaRPr lang="en-US"/>
        </a:p>
      </dgm:t>
    </dgm:pt>
    <dgm:pt modelId="{94B7AFF8-1068-5048-B18B-C13E4E5F2F45}">
      <dgm:prSet phldrT="[Text]" custT="1"/>
      <dgm:spPr>
        <a:xfrm rot="16200000">
          <a:off x="1150620"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200" i="1" dirty="0">
              <a:solidFill>
                <a:sysClr val="window" lastClr="FFFFFF"/>
              </a:solidFill>
              <a:latin typeface="Century Schoolbook"/>
              <a:ea typeface="+mn-ea"/>
              <a:cs typeface="+mn-cs"/>
            </a:rPr>
            <a:t>Is the privacy of other residents being invaded? Are other residents being negatively affected in other ways?</a:t>
          </a:r>
          <a:endParaRPr lang="en-US" sz="1200" dirty="0">
            <a:solidFill>
              <a:sysClr val="window" lastClr="FFFFFF"/>
            </a:solidFill>
            <a:latin typeface="Century Schoolbook"/>
            <a:ea typeface="+mn-ea"/>
            <a:cs typeface="+mn-cs"/>
          </a:endParaRPr>
        </a:p>
      </dgm:t>
    </dgm:pt>
    <dgm:pt modelId="{7C94C1C6-1370-7C4C-AD3D-02F9F6BB9A1A}" type="parTrans" cxnId="{DFCD5130-389F-B745-87C5-AC5A2F5A3B0A}">
      <dgm:prSet/>
      <dgm:spPr/>
      <dgm:t>
        <a:bodyPr/>
        <a:lstStyle/>
        <a:p>
          <a:endParaRPr lang="en-US"/>
        </a:p>
      </dgm:t>
    </dgm:pt>
    <dgm:pt modelId="{248E9FCD-DB24-D84E-8DB8-E6BE60A94112}" type="sibTrans" cxnId="{DFCD5130-389F-B745-87C5-AC5A2F5A3B0A}">
      <dgm:prSet/>
      <dgm:spPr/>
      <dgm:t>
        <a:bodyPr/>
        <a:lstStyle/>
        <a:p>
          <a:endParaRPr lang="en-US"/>
        </a:p>
      </dgm:t>
    </dgm:pt>
    <dgm:pt modelId="{CB619E3C-0847-5247-BCB2-9F3A5903A280}">
      <dgm:prSet phldrT="[Tex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US" sz="1800" b="1" dirty="0">
              <a:solidFill>
                <a:sysClr val="window" lastClr="FFFFFF"/>
              </a:solidFill>
              <a:latin typeface="Century Schoolbook"/>
              <a:ea typeface="+mn-ea"/>
              <a:cs typeface="+mn-cs"/>
            </a:rPr>
            <a:t>Impact to Organisations</a:t>
          </a:r>
        </a:p>
      </dgm:t>
    </dgm:pt>
    <dgm:pt modelId="{DB8E1B28-28D3-ED4A-BE78-0955D77085E4}" type="parTrans" cxnId="{8EDF5BD8-9B5D-4341-8EEE-45D461E453CD}">
      <dgm:prSet/>
      <dgm:spPr/>
      <dgm:t>
        <a:bodyPr/>
        <a:lstStyle/>
        <a:p>
          <a:endParaRPr lang="en-US"/>
        </a:p>
      </dgm:t>
    </dgm:pt>
    <dgm:pt modelId="{431437C6-A59F-EE4B-89F1-68E1589E3E56}" type="sibTrans" cxnId="{8EDF5BD8-9B5D-4341-8EEE-45D461E453CD}">
      <dgm:prSet/>
      <dgm:spPr/>
      <dgm:t>
        <a:bodyPr/>
        <a:lstStyle/>
        <a:p>
          <a:endParaRPr lang="en-US"/>
        </a:p>
      </dgm:t>
    </dgm:pt>
    <dgm:pt modelId="{5A6EAD26-BCE8-C145-94DB-CE74F416AC92}">
      <dgm:prSet phldrT="[Tex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200" i="1" dirty="0">
              <a:solidFill>
                <a:sysClr val="window" lastClr="FFFFFF"/>
              </a:solidFill>
              <a:latin typeface="Century Schoolbook"/>
              <a:ea typeface="+mn-ea"/>
              <a:cs typeface="+mn-cs"/>
            </a:rPr>
            <a:t>Is there the possibility of a lawsuit from Valarie’s family?</a:t>
          </a:r>
          <a:endParaRPr lang="en-US" sz="1200" dirty="0">
            <a:solidFill>
              <a:sysClr val="window" lastClr="FFFFFF"/>
            </a:solidFill>
            <a:latin typeface="Century Schoolbook"/>
            <a:ea typeface="+mn-ea"/>
            <a:cs typeface="+mn-cs"/>
          </a:endParaRPr>
        </a:p>
      </dgm:t>
    </dgm:pt>
    <dgm:pt modelId="{3252AD9D-D727-8044-BC37-9779A4535778}" type="parTrans" cxnId="{84EF415A-F3E5-6545-B0E0-5832D10966C6}">
      <dgm:prSet/>
      <dgm:spPr/>
      <dgm:t>
        <a:bodyPr/>
        <a:lstStyle/>
        <a:p>
          <a:endParaRPr lang="en-US"/>
        </a:p>
      </dgm:t>
    </dgm:pt>
    <dgm:pt modelId="{2CF5E799-369B-F242-AFD6-176D1BA03426}" type="sibTrans" cxnId="{84EF415A-F3E5-6545-B0E0-5832D10966C6}">
      <dgm:prSet/>
      <dgm:spPr/>
      <dgm:t>
        <a:bodyPr/>
        <a:lstStyle/>
        <a:p>
          <a:endParaRPr lang="en-US"/>
        </a:p>
      </dgm:t>
    </dgm:pt>
    <dgm:pt modelId="{E120B3F0-6135-A24D-A73A-67C96DBCFCA4}">
      <dgm:prSet custT="1"/>
      <dgm:spPr>
        <a:xfrm rot="16200000">
          <a:off x="-878339"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150" i="1" dirty="0">
              <a:solidFill>
                <a:sysClr val="window" lastClr="FFFFFF"/>
              </a:solidFill>
              <a:latin typeface="Century Schoolbook"/>
              <a:ea typeface="+mn-ea"/>
              <a:cs typeface="+mn-cs"/>
            </a:rPr>
            <a:t>Valarie’s daughter is negatively affected by this relationship as her reactions include concerns about her mother’s safety </a:t>
          </a:r>
          <a:r>
            <a:rPr lang="en-CA" sz="1150" i="1" dirty="0" smtClean="0">
              <a:solidFill>
                <a:sysClr val="window" lastClr="FFFFFF"/>
              </a:solidFill>
              <a:latin typeface="Century Schoolbook"/>
              <a:ea typeface="+mn-ea"/>
              <a:cs typeface="+mn-cs"/>
            </a:rPr>
            <a:t>&amp; </a:t>
          </a:r>
          <a:r>
            <a:rPr lang="en-CA" sz="1150" i="1" dirty="0">
              <a:solidFill>
                <a:sysClr val="window" lastClr="FFFFFF"/>
              </a:solidFill>
              <a:latin typeface="Century Schoolbook"/>
              <a:ea typeface="+mn-ea"/>
              <a:cs typeface="+mn-cs"/>
            </a:rPr>
            <a:t>values. While Valarie’s needs ought to be privileged, is there also a need to mitigate </a:t>
          </a:r>
          <a:r>
            <a:rPr lang="en-CA" sz="1150" i="1" dirty="0" smtClean="0">
              <a:solidFill>
                <a:sysClr val="window" lastClr="FFFFFF"/>
              </a:solidFill>
              <a:latin typeface="Century Schoolbook"/>
              <a:ea typeface="+mn-ea"/>
              <a:cs typeface="+mn-cs"/>
            </a:rPr>
            <a:t>&amp; </a:t>
          </a:r>
          <a:r>
            <a:rPr lang="en-CA" sz="1150" i="1" dirty="0">
              <a:solidFill>
                <a:sysClr val="window" lastClr="FFFFFF"/>
              </a:solidFill>
              <a:latin typeface="Century Schoolbook"/>
              <a:ea typeface="+mn-ea"/>
              <a:cs typeface="+mn-cs"/>
            </a:rPr>
            <a:t>significantly reduce her daughter’s concerns? </a:t>
          </a:r>
          <a:endParaRPr lang="en-US" sz="1150" dirty="0">
            <a:solidFill>
              <a:sysClr val="window" lastClr="FFFFFF"/>
            </a:solidFill>
            <a:latin typeface="Century Schoolbook"/>
            <a:ea typeface="+mn-ea"/>
            <a:cs typeface="+mn-cs"/>
          </a:endParaRPr>
        </a:p>
      </dgm:t>
    </dgm:pt>
    <dgm:pt modelId="{104A96A8-8A92-7A4F-A140-3F209E5A104F}" type="parTrans" cxnId="{37812670-12CD-B742-B53A-0671CA2D3F36}">
      <dgm:prSet/>
      <dgm:spPr/>
      <dgm:t>
        <a:bodyPr/>
        <a:lstStyle/>
        <a:p>
          <a:endParaRPr lang="en-US"/>
        </a:p>
      </dgm:t>
    </dgm:pt>
    <dgm:pt modelId="{2CB5CB6D-09B0-5A46-A993-9B7AB72EEBDF}" type="sibTrans" cxnId="{37812670-12CD-B742-B53A-0671CA2D3F36}">
      <dgm:prSet/>
      <dgm:spPr/>
      <dgm:t>
        <a:bodyPr/>
        <a:lstStyle/>
        <a:p>
          <a:endParaRPr lang="en-US"/>
        </a:p>
      </dgm:t>
    </dgm:pt>
    <dgm:pt modelId="{421F6B24-AE59-C24D-8273-D3097B82285C}">
      <dgm:prSet custT="1"/>
      <dgm:spPr>
        <a:xfrm rot="16200000">
          <a:off x="1150620"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200" i="1" dirty="0">
              <a:solidFill>
                <a:sysClr val="window" lastClr="FFFFFF"/>
              </a:solidFill>
              <a:latin typeface="Century Schoolbook"/>
              <a:ea typeface="+mn-ea"/>
              <a:cs typeface="+mn-cs"/>
            </a:rPr>
            <a:t>What impact does this have on staff? Are they equipped to deal with this? Do they require additional supports to deal with their own competing values?</a:t>
          </a:r>
          <a:endParaRPr lang="en-US" sz="1200" dirty="0">
            <a:solidFill>
              <a:sysClr val="window" lastClr="FFFFFF"/>
            </a:solidFill>
            <a:latin typeface="Century Schoolbook"/>
            <a:ea typeface="+mn-ea"/>
            <a:cs typeface="+mn-cs"/>
          </a:endParaRPr>
        </a:p>
      </dgm:t>
    </dgm:pt>
    <dgm:pt modelId="{B540247E-C5FF-7B4C-9E04-DC545519503A}" type="parTrans" cxnId="{916B1B80-EB29-2545-A29E-6DE71BD2B672}">
      <dgm:prSet/>
      <dgm:spPr/>
      <dgm:t>
        <a:bodyPr/>
        <a:lstStyle/>
        <a:p>
          <a:endParaRPr lang="en-US"/>
        </a:p>
      </dgm:t>
    </dgm:pt>
    <dgm:pt modelId="{C43EC741-E7A5-ED4D-BBAE-D4050528D2C7}" type="sibTrans" cxnId="{916B1B80-EB29-2545-A29E-6DE71BD2B672}">
      <dgm:prSet/>
      <dgm:spPr/>
      <dgm:t>
        <a:bodyPr/>
        <a:lstStyle/>
        <a:p>
          <a:endParaRPr lang="en-US"/>
        </a:p>
      </dgm:t>
    </dgm:pt>
    <dgm:pt modelId="{ED76E43C-D7C9-5249-9F39-344EA33BC197}">
      <dgm:prSe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200" i="1" dirty="0">
              <a:solidFill>
                <a:sysClr val="window" lastClr="FFFFFF"/>
              </a:solidFill>
              <a:latin typeface="Century Schoolbook"/>
              <a:ea typeface="+mn-ea"/>
              <a:cs typeface="+mn-cs"/>
            </a:rPr>
            <a:t>Could such a relationship tarnish the organisation’s reputation?</a:t>
          </a:r>
          <a:endParaRPr lang="en-US" sz="1200" dirty="0">
            <a:solidFill>
              <a:sysClr val="window" lastClr="FFFFFF"/>
            </a:solidFill>
            <a:latin typeface="Century Schoolbook"/>
            <a:ea typeface="+mn-ea"/>
            <a:cs typeface="+mn-cs"/>
          </a:endParaRPr>
        </a:p>
      </dgm:t>
    </dgm:pt>
    <dgm:pt modelId="{FAFE0575-3E5C-1243-9702-9285A9B8CD06}" type="parTrans" cxnId="{6A993F58-87F8-1C41-BED6-54C624D7B4A1}">
      <dgm:prSet/>
      <dgm:spPr/>
      <dgm:t>
        <a:bodyPr/>
        <a:lstStyle/>
        <a:p>
          <a:endParaRPr lang="en-US"/>
        </a:p>
      </dgm:t>
    </dgm:pt>
    <dgm:pt modelId="{5F1860A5-0063-A143-8DF6-07CF782AEA13}" type="sibTrans" cxnId="{6A993F58-87F8-1C41-BED6-54C624D7B4A1}">
      <dgm:prSet/>
      <dgm:spPr/>
      <dgm:t>
        <a:bodyPr/>
        <a:lstStyle/>
        <a:p>
          <a:endParaRPr lang="en-US"/>
        </a:p>
      </dgm:t>
    </dgm:pt>
    <dgm:pt modelId="{630DDFD4-653F-7746-9BE8-AAE933B7A918}">
      <dgm:prSe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CA" sz="1200" i="1" dirty="0">
              <a:solidFill>
                <a:sysClr val="window" lastClr="FFFFFF"/>
              </a:solidFill>
              <a:latin typeface="Century Schoolbook"/>
              <a:ea typeface="+mn-ea"/>
              <a:cs typeface="+mn-cs"/>
            </a:rPr>
            <a:t>Does the disclosure of the relationship impose a breach of trust of residents, staff, family </a:t>
          </a:r>
          <a:r>
            <a:rPr lang="en-CA" sz="1200" i="1" dirty="0" smtClean="0">
              <a:solidFill>
                <a:sysClr val="window" lastClr="FFFFFF"/>
              </a:solidFill>
              <a:latin typeface="Century Schoolbook"/>
              <a:ea typeface="+mn-ea"/>
              <a:cs typeface="+mn-cs"/>
            </a:rPr>
            <a:t>&amp; </a:t>
          </a:r>
          <a:r>
            <a:rPr lang="en-CA" sz="1200" i="1" dirty="0">
              <a:solidFill>
                <a:sysClr val="window" lastClr="FFFFFF"/>
              </a:solidFill>
              <a:latin typeface="Century Schoolbook"/>
              <a:ea typeface="+mn-ea"/>
              <a:cs typeface="+mn-cs"/>
            </a:rPr>
            <a:t>community?</a:t>
          </a:r>
          <a:endParaRPr lang="en-US" sz="1200" dirty="0">
            <a:solidFill>
              <a:sysClr val="window" lastClr="FFFFFF"/>
            </a:solidFill>
            <a:latin typeface="Century Schoolbook"/>
            <a:ea typeface="+mn-ea"/>
            <a:cs typeface="+mn-cs"/>
          </a:endParaRPr>
        </a:p>
      </dgm:t>
    </dgm:pt>
    <dgm:pt modelId="{B1D04262-2C18-1A4C-AF87-9C7EC172106D}" type="parTrans" cxnId="{B48BF4BB-C3DF-C149-9C9F-2F4A588664B5}">
      <dgm:prSet/>
      <dgm:spPr/>
      <dgm:t>
        <a:bodyPr/>
        <a:lstStyle/>
        <a:p>
          <a:endParaRPr lang="en-US"/>
        </a:p>
      </dgm:t>
    </dgm:pt>
    <dgm:pt modelId="{CC34255A-3C8D-E546-95DF-C441CA39394F}" type="sibTrans" cxnId="{B48BF4BB-C3DF-C149-9C9F-2F4A588664B5}">
      <dgm:prSet/>
      <dgm:spPr/>
      <dgm:t>
        <a:bodyPr/>
        <a:lstStyle/>
        <a:p>
          <a:endParaRPr lang="en-US"/>
        </a:p>
      </dgm:t>
    </dgm:pt>
    <dgm:pt modelId="{AC29FEE0-70C4-4D46-BFAB-F1E60D95E8C9}">
      <dgm:prSet phldrT="[Text]" custT="1"/>
      <dgm:spPr>
        <a:xfrm rot="16200000">
          <a:off x="1150620"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200" dirty="0">
            <a:solidFill>
              <a:sysClr val="window" lastClr="FFFFFF"/>
            </a:solidFill>
            <a:latin typeface="Century Schoolbook"/>
            <a:ea typeface="+mn-ea"/>
            <a:cs typeface="+mn-cs"/>
          </a:endParaRPr>
        </a:p>
      </dgm:t>
    </dgm:pt>
    <dgm:pt modelId="{085BFCE1-E999-DE43-BC5E-7FC5DB370A16}" type="parTrans" cxnId="{4AC164AF-E873-2A4D-A3FC-4B8B7D02DF4E}">
      <dgm:prSet/>
      <dgm:spPr/>
      <dgm:t>
        <a:bodyPr/>
        <a:lstStyle/>
        <a:p>
          <a:endParaRPr lang="en-US"/>
        </a:p>
      </dgm:t>
    </dgm:pt>
    <dgm:pt modelId="{1861A015-5F43-3242-8B49-C6FBDAE2EC5A}" type="sibTrans" cxnId="{4AC164AF-E873-2A4D-A3FC-4B8B7D02DF4E}">
      <dgm:prSet/>
      <dgm:spPr/>
      <dgm:t>
        <a:bodyPr/>
        <a:lstStyle/>
        <a:p>
          <a:endParaRPr lang="en-US"/>
        </a:p>
      </dgm:t>
    </dgm:pt>
    <dgm:pt modelId="{37010A55-262C-8E4F-9094-BAE3852220B5}">
      <dgm:prSe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200" dirty="0">
            <a:solidFill>
              <a:sysClr val="window" lastClr="FFFFFF"/>
            </a:solidFill>
            <a:latin typeface="Century Schoolbook"/>
            <a:ea typeface="+mn-ea"/>
            <a:cs typeface="+mn-cs"/>
          </a:endParaRPr>
        </a:p>
      </dgm:t>
    </dgm:pt>
    <dgm:pt modelId="{98E7D4F7-C2C6-244E-B174-428E65B5558F}" type="parTrans" cxnId="{BEC7CB78-F315-CC42-8CA3-DDB708225430}">
      <dgm:prSet/>
      <dgm:spPr/>
      <dgm:t>
        <a:bodyPr/>
        <a:lstStyle/>
        <a:p>
          <a:endParaRPr lang="en-US"/>
        </a:p>
      </dgm:t>
    </dgm:pt>
    <dgm:pt modelId="{F575A100-473C-9346-B3C1-5808E1BBD898}" type="sibTrans" cxnId="{BEC7CB78-F315-CC42-8CA3-DDB708225430}">
      <dgm:prSet/>
      <dgm:spPr/>
      <dgm:t>
        <a:bodyPr/>
        <a:lstStyle/>
        <a:p>
          <a:endParaRPr lang="en-US"/>
        </a:p>
      </dgm:t>
    </dgm:pt>
    <dgm:pt modelId="{3C565D53-7AD6-5F4B-809C-86B89FD42D3C}">
      <dgm:prSet phldrT="[Text]" custT="1"/>
      <dgm:spPr>
        <a:xfrm rot="16200000">
          <a:off x="3150215" y="879065"/>
          <a:ext cx="3645535" cy="1887404"/>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200" dirty="0">
            <a:solidFill>
              <a:sysClr val="window" lastClr="FFFFFF"/>
            </a:solidFill>
            <a:latin typeface="Century Schoolbook"/>
            <a:ea typeface="+mn-ea"/>
            <a:cs typeface="+mn-cs"/>
          </a:endParaRPr>
        </a:p>
      </dgm:t>
    </dgm:pt>
    <dgm:pt modelId="{F05F957B-210F-F143-AABB-E7637DBF6DC9}" type="parTrans" cxnId="{F00293A0-7760-054C-B3AC-E2AF42EE5286}">
      <dgm:prSet/>
      <dgm:spPr/>
      <dgm:t>
        <a:bodyPr/>
        <a:lstStyle/>
        <a:p>
          <a:endParaRPr lang="en-US"/>
        </a:p>
      </dgm:t>
    </dgm:pt>
    <dgm:pt modelId="{D27A220A-F829-5F4F-A283-E801957A5378}" type="sibTrans" cxnId="{F00293A0-7760-054C-B3AC-E2AF42EE5286}">
      <dgm:prSet/>
      <dgm:spPr/>
      <dgm:t>
        <a:bodyPr/>
        <a:lstStyle/>
        <a:p>
          <a:endParaRPr lang="en-US"/>
        </a:p>
      </dgm:t>
    </dgm:pt>
    <dgm:pt modelId="{51EEB94D-0E86-4D2B-8AAF-5E4FE8AB70A9}">
      <dgm:prSet phldrT="[Text]" custT="1"/>
      <dgm:spPr>
        <a:xfrm rot="16200000">
          <a:off x="-878339" y="879065"/>
          <a:ext cx="3645535" cy="1887404"/>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lang="en-US" sz="1150" dirty="0">
            <a:solidFill>
              <a:sysClr val="window" lastClr="FFFFFF"/>
            </a:solidFill>
            <a:latin typeface="Century Schoolbook"/>
            <a:ea typeface="+mn-ea"/>
            <a:cs typeface="+mn-cs"/>
          </a:endParaRPr>
        </a:p>
      </dgm:t>
    </dgm:pt>
    <dgm:pt modelId="{25179D4A-E26E-418B-BE4F-5920CDC7DD73}" type="parTrans" cxnId="{3F59A9FE-7B48-4973-BDBF-1CD02AA6F8F1}">
      <dgm:prSet/>
      <dgm:spPr/>
      <dgm:t>
        <a:bodyPr/>
        <a:lstStyle/>
        <a:p>
          <a:endParaRPr lang="en-AU"/>
        </a:p>
      </dgm:t>
    </dgm:pt>
    <dgm:pt modelId="{8CEACC0D-F822-456B-B2C0-7EB29651344C}" type="sibTrans" cxnId="{3F59A9FE-7B48-4973-BDBF-1CD02AA6F8F1}">
      <dgm:prSet/>
      <dgm:spPr/>
      <dgm:t>
        <a:bodyPr/>
        <a:lstStyle/>
        <a:p>
          <a:endParaRPr lang="en-AU"/>
        </a:p>
      </dgm:t>
    </dgm:pt>
    <dgm:pt modelId="{3984563F-7758-AC4D-9403-483F69B1F96E}" type="pres">
      <dgm:prSet presAssocID="{F431F037-D94E-4746-8D31-97A59F287ADB}" presName="Name0" presStyleCnt="0">
        <dgm:presLayoutVars>
          <dgm:dir/>
          <dgm:resizeHandles val="exact"/>
        </dgm:presLayoutVars>
      </dgm:prSet>
      <dgm:spPr/>
      <dgm:t>
        <a:bodyPr/>
        <a:lstStyle/>
        <a:p>
          <a:endParaRPr lang="en-US"/>
        </a:p>
      </dgm:t>
    </dgm:pt>
    <dgm:pt modelId="{935A60FD-C4EC-6644-9462-352B9BEEAF56}" type="pres">
      <dgm:prSet presAssocID="{E20C6A0E-1C0B-E249-B4BB-AA87EF252C2E}" presName="node" presStyleLbl="node1" presStyleIdx="0" presStyleCnt="3">
        <dgm:presLayoutVars>
          <dgm:bulletEnabled val="1"/>
        </dgm:presLayoutVars>
      </dgm:prSet>
      <dgm:spPr>
        <a:prstGeom prst="flowChartManualOperation">
          <a:avLst/>
        </a:prstGeom>
      </dgm:spPr>
      <dgm:t>
        <a:bodyPr/>
        <a:lstStyle/>
        <a:p>
          <a:endParaRPr lang="en-US"/>
        </a:p>
      </dgm:t>
    </dgm:pt>
    <dgm:pt modelId="{465E40CD-51BE-2D42-8CEF-A6119EE1E907}" type="pres">
      <dgm:prSet presAssocID="{6F629B50-8174-AB4B-9C38-05CF62B62048}" presName="sibTrans" presStyleCnt="0"/>
      <dgm:spPr/>
    </dgm:pt>
    <dgm:pt modelId="{F7AF74A3-1C75-964F-A8A2-C9663AB961BE}" type="pres">
      <dgm:prSet presAssocID="{C208BE17-1D8A-8D49-8FA4-A866F8299C22}" presName="node" presStyleLbl="node1" presStyleIdx="1" presStyleCnt="3">
        <dgm:presLayoutVars>
          <dgm:bulletEnabled val="1"/>
        </dgm:presLayoutVars>
      </dgm:prSet>
      <dgm:spPr/>
      <dgm:t>
        <a:bodyPr/>
        <a:lstStyle/>
        <a:p>
          <a:endParaRPr lang="en-US"/>
        </a:p>
      </dgm:t>
    </dgm:pt>
    <dgm:pt modelId="{C81DCC73-746C-CB4B-90B6-3E7E68A7A399}" type="pres">
      <dgm:prSet presAssocID="{DB676970-BC8F-DC4D-B513-24D34CD3CE12}" presName="sibTrans" presStyleCnt="0"/>
      <dgm:spPr/>
    </dgm:pt>
    <dgm:pt modelId="{BA44AB4A-F424-224E-8A52-C751EE72D868}" type="pres">
      <dgm:prSet presAssocID="{CB619E3C-0847-5247-BCB2-9F3A5903A280}" presName="node" presStyleLbl="node1" presStyleIdx="2" presStyleCnt="3" custLinFactNeighborX="-20744" custLinFactNeighborY="704">
        <dgm:presLayoutVars>
          <dgm:bulletEnabled val="1"/>
        </dgm:presLayoutVars>
      </dgm:prSet>
      <dgm:spPr/>
      <dgm:t>
        <a:bodyPr/>
        <a:lstStyle/>
        <a:p>
          <a:endParaRPr lang="en-US"/>
        </a:p>
      </dgm:t>
    </dgm:pt>
  </dgm:ptLst>
  <dgm:cxnLst>
    <dgm:cxn modelId="{52705172-EBFD-4A91-856B-9A3953B4DC48}" type="presOf" srcId="{E120B3F0-6135-A24D-A73A-67C96DBCFCA4}" destId="{935A60FD-C4EC-6644-9462-352B9BEEAF56}" srcOrd="0" destOrd="3" presId="urn:microsoft.com/office/officeart/2005/8/layout/hList6"/>
    <dgm:cxn modelId="{80623DC6-8010-3E44-A8E4-CFD0A9ED25DF}" srcId="{F431F037-D94E-4746-8D31-97A59F287ADB}" destId="{E20C6A0E-1C0B-E249-B4BB-AA87EF252C2E}" srcOrd="0" destOrd="0" parTransId="{6EC013C8-D9E6-9243-8EC2-4E48EE70E4E4}" sibTransId="{6F629B50-8174-AB4B-9C38-05CF62B62048}"/>
    <dgm:cxn modelId="{8EDF5BD8-9B5D-4341-8EEE-45D461E453CD}" srcId="{F431F037-D94E-4746-8D31-97A59F287ADB}" destId="{CB619E3C-0847-5247-BCB2-9F3A5903A280}" srcOrd="2" destOrd="0" parTransId="{DB8E1B28-28D3-ED4A-BE78-0955D77085E4}" sibTransId="{431437C6-A59F-EE4B-89F1-68E1589E3E56}"/>
    <dgm:cxn modelId="{37F7ABE8-3518-4921-B8CE-94A873A1388E}" type="presOf" srcId="{630DDFD4-653F-7746-9BE8-AAE933B7A918}" destId="{BA44AB4A-F424-224E-8A52-C751EE72D868}" srcOrd="0" destOrd="5" presId="urn:microsoft.com/office/officeart/2005/8/layout/hList6"/>
    <dgm:cxn modelId="{FDDCE641-1731-4E1A-8909-39A70DDFBF1B}" type="presOf" srcId="{ED76E43C-D7C9-5249-9F39-344EA33BC197}" destId="{BA44AB4A-F424-224E-8A52-C751EE72D868}" srcOrd="0" destOrd="3" presId="urn:microsoft.com/office/officeart/2005/8/layout/hList6"/>
    <dgm:cxn modelId="{5AA0B13B-26B0-4436-9B75-CA3EB1321E9B}" type="presOf" srcId="{43EFEEC7-DA6B-FA48-9758-FA8A7124A529}" destId="{935A60FD-C4EC-6644-9462-352B9BEEAF56}" srcOrd="0" destOrd="1" presId="urn:microsoft.com/office/officeart/2005/8/layout/hList6"/>
    <dgm:cxn modelId="{F00293A0-7760-054C-B3AC-E2AF42EE5286}" srcId="{CB619E3C-0847-5247-BCB2-9F3A5903A280}" destId="{3C565D53-7AD6-5F4B-809C-86B89FD42D3C}" srcOrd="1" destOrd="0" parTransId="{F05F957B-210F-F143-AABB-E7637DBF6DC9}" sibTransId="{D27A220A-F829-5F4F-A283-E801957A5378}"/>
    <dgm:cxn modelId="{B48BF4BB-C3DF-C149-9C9F-2F4A588664B5}" srcId="{CB619E3C-0847-5247-BCB2-9F3A5903A280}" destId="{630DDFD4-653F-7746-9BE8-AAE933B7A918}" srcOrd="4" destOrd="0" parTransId="{B1D04262-2C18-1A4C-AF87-9C7EC172106D}" sibTransId="{CC34255A-3C8D-E546-95DF-C441CA39394F}"/>
    <dgm:cxn modelId="{D934A951-41BD-4FBE-A5BF-03CC282F72E7}" type="presOf" srcId="{F431F037-D94E-4746-8D31-97A59F287ADB}" destId="{3984563F-7758-AC4D-9403-483F69B1F96E}" srcOrd="0" destOrd="0" presId="urn:microsoft.com/office/officeart/2005/8/layout/hList6"/>
    <dgm:cxn modelId="{D4D5A09A-EE64-47DB-ADED-DD97C0133979}" type="presOf" srcId="{CB619E3C-0847-5247-BCB2-9F3A5903A280}" destId="{BA44AB4A-F424-224E-8A52-C751EE72D868}" srcOrd="0" destOrd="0" presId="urn:microsoft.com/office/officeart/2005/8/layout/hList6"/>
    <dgm:cxn modelId="{BEC7CB78-F315-CC42-8CA3-DDB708225430}" srcId="{CB619E3C-0847-5247-BCB2-9F3A5903A280}" destId="{37010A55-262C-8E4F-9094-BAE3852220B5}" srcOrd="3" destOrd="0" parTransId="{98E7D4F7-C2C6-244E-B174-428E65B5558F}" sibTransId="{F575A100-473C-9346-B3C1-5808E1BBD898}"/>
    <dgm:cxn modelId="{E948EBDC-62E7-4D32-B9F8-4841C82A827F}" type="presOf" srcId="{94B7AFF8-1068-5048-B18B-C13E4E5F2F45}" destId="{F7AF74A3-1C75-964F-A8A2-C9663AB961BE}" srcOrd="0" destOrd="1" presId="urn:microsoft.com/office/officeart/2005/8/layout/hList6"/>
    <dgm:cxn modelId="{4AC164AF-E873-2A4D-A3FC-4B8B7D02DF4E}" srcId="{C208BE17-1D8A-8D49-8FA4-A866F8299C22}" destId="{AC29FEE0-70C4-4D46-BFAB-F1E60D95E8C9}" srcOrd="1" destOrd="0" parTransId="{085BFCE1-E999-DE43-BC5E-7FC5DB370A16}" sibTransId="{1861A015-5F43-3242-8B49-C6FBDAE2EC5A}"/>
    <dgm:cxn modelId="{C3C98DF7-0F44-4084-8D3E-4061AFC48D9A}" type="presOf" srcId="{421F6B24-AE59-C24D-8273-D3097B82285C}" destId="{F7AF74A3-1C75-964F-A8A2-C9663AB961BE}" srcOrd="0" destOrd="3" presId="urn:microsoft.com/office/officeart/2005/8/layout/hList6"/>
    <dgm:cxn modelId="{3F59A9FE-7B48-4973-BDBF-1CD02AA6F8F1}" srcId="{E20C6A0E-1C0B-E249-B4BB-AA87EF252C2E}" destId="{51EEB94D-0E86-4D2B-8AAF-5E4FE8AB70A9}" srcOrd="1" destOrd="0" parTransId="{25179D4A-E26E-418B-BE4F-5920CDC7DD73}" sibTransId="{8CEACC0D-F822-456B-B2C0-7EB29651344C}"/>
    <dgm:cxn modelId="{37812670-12CD-B742-B53A-0671CA2D3F36}" srcId="{E20C6A0E-1C0B-E249-B4BB-AA87EF252C2E}" destId="{E120B3F0-6135-A24D-A73A-67C96DBCFCA4}" srcOrd="2" destOrd="0" parTransId="{104A96A8-8A92-7A4F-A140-3F209E5A104F}" sibTransId="{2CB5CB6D-09B0-5A46-A993-9B7AB72EEBDF}"/>
    <dgm:cxn modelId="{6A993F58-87F8-1C41-BED6-54C624D7B4A1}" srcId="{CB619E3C-0847-5247-BCB2-9F3A5903A280}" destId="{ED76E43C-D7C9-5249-9F39-344EA33BC197}" srcOrd="2" destOrd="0" parTransId="{FAFE0575-3E5C-1243-9702-9285A9B8CD06}" sibTransId="{5F1860A5-0063-A143-8DF6-07CF782AEA13}"/>
    <dgm:cxn modelId="{6238648E-1F77-4B65-A1CF-7B484A404D08}" type="presOf" srcId="{C208BE17-1D8A-8D49-8FA4-A866F8299C22}" destId="{F7AF74A3-1C75-964F-A8A2-C9663AB961BE}" srcOrd="0" destOrd="0" presId="urn:microsoft.com/office/officeart/2005/8/layout/hList6"/>
    <dgm:cxn modelId="{BA8910B9-7E2D-450E-8C3E-437ACAADFFD4}" type="presOf" srcId="{5A6EAD26-BCE8-C145-94DB-CE74F416AC92}" destId="{BA44AB4A-F424-224E-8A52-C751EE72D868}" srcOrd="0" destOrd="1" presId="urn:microsoft.com/office/officeart/2005/8/layout/hList6"/>
    <dgm:cxn modelId="{916B1B80-EB29-2545-A29E-6DE71BD2B672}" srcId="{C208BE17-1D8A-8D49-8FA4-A866F8299C22}" destId="{421F6B24-AE59-C24D-8273-D3097B82285C}" srcOrd="2" destOrd="0" parTransId="{B540247E-C5FF-7B4C-9E04-DC545519503A}" sibTransId="{C43EC741-E7A5-ED4D-BBAE-D4050528D2C7}"/>
    <dgm:cxn modelId="{422D5C05-1FD2-B74B-9339-6EC004867E6C}" srcId="{F431F037-D94E-4746-8D31-97A59F287ADB}" destId="{C208BE17-1D8A-8D49-8FA4-A866F8299C22}" srcOrd="1" destOrd="0" parTransId="{04E108C7-D75F-E34C-B63E-0BAF536F1A00}" sibTransId="{DB676970-BC8F-DC4D-B513-24D34CD3CE12}"/>
    <dgm:cxn modelId="{84EF415A-F3E5-6545-B0E0-5832D10966C6}" srcId="{CB619E3C-0847-5247-BCB2-9F3A5903A280}" destId="{5A6EAD26-BCE8-C145-94DB-CE74F416AC92}" srcOrd="0" destOrd="0" parTransId="{3252AD9D-D727-8044-BC37-9779A4535778}" sibTransId="{2CF5E799-369B-F242-AFD6-176D1BA03426}"/>
    <dgm:cxn modelId="{4701773D-656F-4B38-882E-A8CF064AF12C}" type="presOf" srcId="{37010A55-262C-8E4F-9094-BAE3852220B5}" destId="{BA44AB4A-F424-224E-8A52-C751EE72D868}" srcOrd="0" destOrd="4" presId="urn:microsoft.com/office/officeart/2005/8/layout/hList6"/>
    <dgm:cxn modelId="{FCA46A67-E64C-3049-A004-DB3CAB55A7B7}" srcId="{E20C6A0E-1C0B-E249-B4BB-AA87EF252C2E}" destId="{43EFEEC7-DA6B-FA48-9758-FA8A7124A529}" srcOrd="0" destOrd="0" parTransId="{3EFEEC1A-E400-4647-A421-D4ED9D702458}" sibTransId="{901B23AA-F336-7B4E-94F7-D94C7B536553}"/>
    <dgm:cxn modelId="{EB931BDF-823C-4F20-ABFD-4515A674ABB5}" type="presOf" srcId="{51EEB94D-0E86-4D2B-8AAF-5E4FE8AB70A9}" destId="{935A60FD-C4EC-6644-9462-352B9BEEAF56}" srcOrd="0" destOrd="2" presId="urn:microsoft.com/office/officeart/2005/8/layout/hList6"/>
    <dgm:cxn modelId="{DFCD5130-389F-B745-87C5-AC5A2F5A3B0A}" srcId="{C208BE17-1D8A-8D49-8FA4-A866F8299C22}" destId="{94B7AFF8-1068-5048-B18B-C13E4E5F2F45}" srcOrd="0" destOrd="0" parTransId="{7C94C1C6-1370-7C4C-AD3D-02F9F6BB9A1A}" sibTransId="{248E9FCD-DB24-D84E-8DB8-E6BE60A94112}"/>
    <dgm:cxn modelId="{CE2DEDDC-B19D-49BF-B712-399AA6860219}" type="presOf" srcId="{AC29FEE0-70C4-4D46-BFAB-F1E60D95E8C9}" destId="{F7AF74A3-1C75-964F-A8A2-C9663AB961BE}" srcOrd="0" destOrd="2" presId="urn:microsoft.com/office/officeart/2005/8/layout/hList6"/>
    <dgm:cxn modelId="{CA0FBA4D-6703-4250-8ADD-D1CFFD2EEF06}" type="presOf" srcId="{E20C6A0E-1C0B-E249-B4BB-AA87EF252C2E}" destId="{935A60FD-C4EC-6644-9462-352B9BEEAF56}" srcOrd="0" destOrd="0" presId="urn:microsoft.com/office/officeart/2005/8/layout/hList6"/>
    <dgm:cxn modelId="{DA29B485-B147-4B98-830E-5319BDD86BD3}" type="presOf" srcId="{3C565D53-7AD6-5F4B-809C-86B89FD42D3C}" destId="{BA44AB4A-F424-224E-8A52-C751EE72D868}" srcOrd="0" destOrd="2" presId="urn:microsoft.com/office/officeart/2005/8/layout/hList6"/>
    <dgm:cxn modelId="{C2D6BF45-8733-4BF1-A1DF-578107847D14}" type="presParOf" srcId="{3984563F-7758-AC4D-9403-483F69B1F96E}" destId="{935A60FD-C4EC-6644-9462-352B9BEEAF56}" srcOrd="0" destOrd="0" presId="urn:microsoft.com/office/officeart/2005/8/layout/hList6"/>
    <dgm:cxn modelId="{827C9B36-0AED-413A-953A-AD1252EF43A5}" type="presParOf" srcId="{3984563F-7758-AC4D-9403-483F69B1F96E}" destId="{465E40CD-51BE-2D42-8CEF-A6119EE1E907}" srcOrd="1" destOrd="0" presId="urn:microsoft.com/office/officeart/2005/8/layout/hList6"/>
    <dgm:cxn modelId="{06928F46-0295-44E9-9DA3-D6BD1E78F9F2}" type="presParOf" srcId="{3984563F-7758-AC4D-9403-483F69B1F96E}" destId="{F7AF74A3-1C75-964F-A8A2-C9663AB961BE}" srcOrd="2" destOrd="0" presId="urn:microsoft.com/office/officeart/2005/8/layout/hList6"/>
    <dgm:cxn modelId="{3C63FB8C-11D1-482A-8B11-4DCE72F5AE98}" type="presParOf" srcId="{3984563F-7758-AC4D-9403-483F69B1F96E}" destId="{C81DCC73-746C-CB4B-90B6-3E7E68A7A399}" srcOrd="3" destOrd="0" presId="urn:microsoft.com/office/officeart/2005/8/layout/hList6"/>
    <dgm:cxn modelId="{46ABAAC2-E8D0-4B56-9433-761C03AFFE10}" type="presParOf" srcId="{3984563F-7758-AC4D-9403-483F69B1F96E}" destId="{BA44AB4A-F424-224E-8A52-C751EE72D868}"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FE197C-797D-C74A-A800-526CE42C226C}" type="doc">
      <dgm:prSet loTypeId="urn:microsoft.com/office/officeart/2005/8/layout/radial4" loCatId="" qsTypeId="urn:microsoft.com/office/officeart/2005/8/quickstyle/3D1" qsCatId="3D" csTypeId="urn:microsoft.com/office/officeart/2005/8/colors/accent1_4" csCatId="accent1" phldr="1"/>
      <dgm:spPr/>
      <dgm:t>
        <a:bodyPr/>
        <a:lstStyle/>
        <a:p>
          <a:endParaRPr lang="en-US"/>
        </a:p>
      </dgm:t>
    </dgm:pt>
    <dgm:pt modelId="{7E277A03-914C-584E-B9D6-2C617A9AD8EB}">
      <dgm:prSet phldrT="[Text]" custT="1"/>
      <dgm:spPr/>
      <dgm:t>
        <a:bodyPr/>
        <a:lstStyle/>
        <a:p>
          <a:r>
            <a:rPr lang="en-US" sz="1600" b="1" dirty="0">
              <a:solidFill>
                <a:schemeClr val="tx1"/>
              </a:solidFill>
              <a:latin typeface="Calibri"/>
              <a:cs typeface="Calibri"/>
            </a:rPr>
            <a:t>Issue of Privacy Rights</a:t>
          </a:r>
        </a:p>
      </dgm:t>
    </dgm:pt>
    <dgm:pt modelId="{5CCBE371-5C4E-4A41-BD14-45728025ACD4}" type="parTrans" cxnId="{97D82506-A545-E04E-9779-1FEED46B0B44}">
      <dgm:prSet/>
      <dgm:spPr/>
      <dgm:t>
        <a:bodyPr/>
        <a:lstStyle/>
        <a:p>
          <a:endParaRPr lang="en-US"/>
        </a:p>
      </dgm:t>
    </dgm:pt>
    <dgm:pt modelId="{173E2E3A-95AB-D043-A7C9-7030AD923A84}" type="sibTrans" cxnId="{97D82506-A545-E04E-9779-1FEED46B0B44}">
      <dgm:prSet/>
      <dgm:spPr/>
      <dgm:t>
        <a:bodyPr/>
        <a:lstStyle/>
        <a:p>
          <a:endParaRPr lang="en-US"/>
        </a:p>
      </dgm:t>
    </dgm:pt>
    <dgm:pt modelId="{0F84879C-AA8D-5344-A87B-1775E428C8D5}">
      <dgm:prSet phldrT="[Text]" custT="1"/>
      <dgm:spPr/>
      <dgm:t>
        <a:bodyPr/>
        <a:lstStyle/>
        <a:p>
          <a:pPr algn="ctr"/>
          <a:r>
            <a:rPr lang="en-US" sz="1800" dirty="0">
              <a:solidFill>
                <a:schemeClr val="tx1"/>
              </a:solidFill>
              <a:latin typeface="Calibri"/>
              <a:cs typeface="Calibri"/>
            </a:rPr>
            <a:t>Did the management of the aged care facility breach the privacy rights of Valarie </a:t>
          </a:r>
          <a:r>
            <a:rPr lang="en-US" sz="1800" dirty="0" smtClean="0">
              <a:solidFill>
                <a:schemeClr val="tx1"/>
              </a:solidFill>
              <a:latin typeface="Calibri"/>
              <a:cs typeface="Calibri"/>
            </a:rPr>
            <a:t>&amp; </a:t>
          </a:r>
          <a:r>
            <a:rPr lang="en-US" sz="1800" dirty="0">
              <a:solidFill>
                <a:schemeClr val="tx1"/>
              </a:solidFill>
              <a:latin typeface="Calibri"/>
              <a:cs typeface="Calibri"/>
            </a:rPr>
            <a:t>Linda by contacting their families</a:t>
          </a:r>
          <a:r>
            <a:rPr lang="en-US" sz="1800" dirty="0" smtClean="0">
              <a:solidFill>
                <a:schemeClr val="tx1"/>
              </a:solidFill>
              <a:latin typeface="Calibri"/>
              <a:cs typeface="Calibri"/>
            </a:rPr>
            <a:t>? </a:t>
          </a:r>
        </a:p>
        <a:p>
          <a:pPr algn="ctr"/>
          <a:r>
            <a:rPr lang="en-US" sz="800" b="1" i="1" dirty="0" smtClean="0"/>
            <a:t>Adapted from Sokolowski </a:t>
          </a:r>
        </a:p>
        <a:p>
          <a:pPr algn="ctr"/>
          <a:r>
            <a:rPr lang="en-US" sz="800" b="1" i="1" dirty="0" smtClean="0"/>
            <a:t>(2010 &amp; 2011)</a:t>
          </a:r>
          <a:endParaRPr lang="en-US" sz="800" dirty="0">
            <a:solidFill>
              <a:schemeClr val="tx1"/>
            </a:solidFill>
            <a:latin typeface="Calibri"/>
            <a:cs typeface="Calibri"/>
          </a:endParaRPr>
        </a:p>
      </dgm:t>
    </dgm:pt>
    <dgm:pt modelId="{ACADD14A-7D09-AB42-B911-C879B344CFC0}" type="parTrans" cxnId="{C61D2A40-6BF5-F543-81DC-627D33749F46}">
      <dgm:prSet/>
      <dgm:spPr/>
      <dgm:t>
        <a:bodyPr/>
        <a:lstStyle/>
        <a:p>
          <a:endParaRPr lang="en-US" sz="1000">
            <a:solidFill>
              <a:schemeClr val="tx1"/>
            </a:solidFill>
            <a:latin typeface="Calibri"/>
            <a:cs typeface="Calibri"/>
          </a:endParaRPr>
        </a:p>
      </dgm:t>
    </dgm:pt>
    <dgm:pt modelId="{4E2177A4-4E26-7E4C-9B3D-63D83DDA0405}" type="sibTrans" cxnId="{C61D2A40-6BF5-F543-81DC-627D33749F46}">
      <dgm:prSet/>
      <dgm:spPr/>
      <dgm:t>
        <a:bodyPr/>
        <a:lstStyle/>
        <a:p>
          <a:endParaRPr lang="en-US"/>
        </a:p>
      </dgm:t>
    </dgm:pt>
    <dgm:pt modelId="{C3AC30A7-B031-0F4D-B87B-6BEBA4727626}">
      <dgm:prSet phldrT="[Text]" custT="1"/>
      <dgm:spPr/>
      <dgm:t>
        <a:bodyPr/>
        <a:lstStyle/>
        <a:p>
          <a:pPr algn="ctr"/>
          <a:r>
            <a:rPr lang="en-US" sz="1600" dirty="0">
              <a:solidFill>
                <a:schemeClr val="tx1"/>
              </a:solidFill>
              <a:latin typeface="Calibri"/>
              <a:cs typeface="Calibri"/>
            </a:rPr>
            <a:t>Under the amended Charter of Resident’s Right </a:t>
          </a:r>
          <a:r>
            <a:rPr lang="en-US" sz="1600" dirty="0" smtClean="0">
              <a:solidFill>
                <a:schemeClr val="tx1"/>
              </a:solidFill>
              <a:latin typeface="Calibri"/>
              <a:cs typeface="Calibri"/>
            </a:rPr>
            <a:t>&amp; </a:t>
          </a:r>
          <a:r>
            <a:rPr lang="en-US" sz="1600" dirty="0">
              <a:solidFill>
                <a:schemeClr val="tx1"/>
              </a:solidFill>
              <a:latin typeface="Calibri"/>
              <a:cs typeface="Calibri"/>
            </a:rPr>
            <a:t>Responsibilities, the User Rights Principles, of the Aged Care Act (1997), shouldn’t Valarie </a:t>
          </a:r>
          <a:r>
            <a:rPr lang="en-US" sz="1600" dirty="0" smtClean="0">
              <a:solidFill>
                <a:schemeClr val="tx1"/>
              </a:solidFill>
              <a:latin typeface="Calibri"/>
              <a:cs typeface="Calibri"/>
            </a:rPr>
            <a:t>&amp; </a:t>
          </a:r>
          <a:r>
            <a:rPr lang="en-US" sz="1600" dirty="0">
              <a:solidFill>
                <a:schemeClr val="tx1"/>
              </a:solidFill>
              <a:latin typeface="Calibri"/>
              <a:cs typeface="Calibri"/>
            </a:rPr>
            <a:t>Linda be entitled to:</a:t>
          </a:r>
        </a:p>
      </dgm:t>
    </dgm:pt>
    <dgm:pt modelId="{D004469B-B645-294F-9495-69343253044A}" type="parTrans" cxnId="{866F2F1B-8887-4340-9EB8-6844F70DEB83}">
      <dgm:prSet/>
      <dgm:spPr/>
      <dgm:t>
        <a:bodyPr/>
        <a:lstStyle/>
        <a:p>
          <a:endParaRPr lang="en-US" sz="1000">
            <a:solidFill>
              <a:schemeClr val="tx1"/>
            </a:solidFill>
            <a:latin typeface="Calibri"/>
            <a:cs typeface="Calibri"/>
          </a:endParaRPr>
        </a:p>
      </dgm:t>
    </dgm:pt>
    <dgm:pt modelId="{628956FC-2EA5-1942-B533-617307F771B7}" type="sibTrans" cxnId="{866F2F1B-8887-4340-9EB8-6844F70DEB83}">
      <dgm:prSet/>
      <dgm:spPr/>
      <dgm:t>
        <a:bodyPr/>
        <a:lstStyle/>
        <a:p>
          <a:endParaRPr lang="en-US"/>
        </a:p>
      </dgm:t>
    </dgm:pt>
    <dgm:pt modelId="{77D59F68-BB1F-2547-9EBA-E7FEDC8082CC}">
      <dgm:prSet phldrT="[Text]" custT="1"/>
      <dgm:spPr/>
      <dgm:t>
        <a:bodyPr/>
        <a:lstStyle/>
        <a:p>
          <a:r>
            <a:rPr lang="en-US" sz="1800" dirty="0" smtClean="0">
              <a:solidFill>
                <a:schemeClr val="tx1"/>
              </a:solidFill>
              <a:latin typeface="Calibri"/>
              <a:cs typeface="Calibri"/>
            </a:rPr>
            <a:t>Do you think the staff &amp; management of the aged care facility have responded too quickly &amp; emotionally &amp; are likely to inject their own personal values on the same-sex relationship? </a:t>
          </a:r>
        </a:p>
        <a:p>
          <a:r>
            <a:rPr lang="en-US" sz="800" b="1" i="1" dirty="0" smtClean="0"/>
            <a:t>Adapted from Sokolowski</a:t>
          </a:r>
        </a:p>
        <a:p>
          <a:r>
            <a:rPr lang="en-US" sz="800" b="1" i="1" dirty="0" smtClean="0"/>
            <a:t>(2010 &amp; 2011)</a:t>
          </a:r>
          <a:endParaRPr lang="en-US" sz="800" dirty="0">
            <a:solidFill>
              <a:schemeClr val="tx1"/>
            </a:solidFill>
            <a:latin typeface="Calibri"/>
            <a:cs typeface="Calibri"/>
          </a:endParaRPr>
        </a:p>
      </dgm:t>
    </dgm:pt>
    <dgm:pt modelId="{019DAC2A-DE7C-014F-8693-B5A9FF523DA3}" type="parTrans" cxnId="{6842F012-A2F1-7044-8366-9948B85B289E}">
      <dgm:prSet/>
      <dgm:spPr/>
      <dgm:t>
        <a:bodyPr/>
        <a:lstStyle/>
        <a:p>
          <a:endParaRPr lang="en-US" sz="1000">
            <a:solidFill>
              <a:schemeClr val="tx1"/>
            </a:solidFill>
            <a:latin typeface="Calibri"/>
            <a:cs typeface="Calibri"/>
          </a:endParaRPr>
        </a:p>
      </dgm:t>
    </dgm:pt>
    <dgm:pt modelId="{4616C6B5-4F11-2E49-B444-19DD52275D04}" type="sibTrans" cxnId="{6842F012-A2F1-7044-8366-9948B85B289E}">
      <dgm:prSet/>
      <dgm:spPr/>
      <dgm:t>
        <a:bodyPr/>
        <a:lstStyle/>
        <a:p>
          <a:endParaRPr lang="en-US"/>
        </a:p>
      </dgm:t>
    </dgm:pt>
    <dgm:pt modelId="{28D9E614-D945-614C-9C77-89A7D9B38572}">
      <dgm:prSet custT="1"/>
      <dgm:spPr/>
      <dgm:t>
        <a:bodyPr/>
        <a:lstStyle/>
        <a:p>
          <a:pPr algn="ctr"/>
          <a:r>
            <a:rPr lang="en-US" sz="1600" dirty="0" smtClean="0">
              <a:solidFill>
                <a:schemeClr val="tx1"/>
              </a:solidFill>
              <a:latin typeface="Calibri"/>
              <a:cs typeface="Calibri"/>
            </a:rPr>
            <a:t> personal </a:t>
          </a:r>
          <a:r>
            <a:rPr lang="en-US" sz="1600" dirty="0">
              <a:solidFill>
                <a:schemeClr val="tx1"/>
              </a:solidFill>
              <a:latin typeface="Calibri"/>
              <a:cs typeface="Calibri"/>
            </a:rPr>
            <a:t>privacy?</a:t>
          </a:r>
        </a:p>
      </dgm:t>
    </dgm:pt>
    <dgm:pt modelId="{F43386B3-ACB4-564C-9C66-6F416628DB8D}" type="parTrans" cxnId="{B93F2281-BC22-B64D-A08E-1A96E4C30C02}">
      <dgm:prSet/>
      <dgm:spPr/>
      <dgm:t>
        <a:bodyPr/>
        <a:lstStyle/>
        <a:p>
          <a:endParaRPr lang="en-US"/>
        </a:p>
      </dgm:t>
    </dgm:pt>
    <dgm:pt modelId="{DA95CA0B-1EEE-1043-867C-F1ED395FE956}" type="sibTrans" cxnId="{B93F2281-BC22-B64D-A08E-1A96E4C30C02}">
      <dgm:prSet/>
      <dgm:spPr/>
      <dgm:t>
        <a:bodyPr/>
        <a:lstStyle/>
        <a:p>
          <a:endParaRPr lang="en-US"/>
        </a:p>
      </dgm:t>
    </dgm:pt>
    <dgm:pt modelId="{3796B468-558F-E545-8A80-9C14DAE4C45A}">
      <dgm:prSet custT="1"/>
      <dgm:spPr/>
      <dgm:t>
        <a:bodyPr/>
        <a:lstStyle/>
        <a:p>
          <a:pPr algn="ctr"/>
          <a:r>
            <a:rPr lang="en-US" sz="1600" dirty="0" smtClean="0">
              <a:solidFill>
                <a:schemeClr val="tx1"/>
              </a:solidFill>
              <a:latin typeface="Calibri"/>
              <a:cs typeface="Calibri"/>
            </a:rPr>
            <a:t> personal </a:t>
          </a:r>
          <a:r>
            <a:rPr lang="en-US" sz="1600" dirty="0">
              <a:solidFill>
                <a:schemeClr val="tx1"/>
              </a:solidFill>
              <a:latin typeface="Calibri"/>
              <a:cs typeface="Calibri"/>
            </a:rPr>
            <a:t>relationships without fear, criticism or restriction?</a:t>
          </a:r>
        </a:p>
      </dgm:t>
    </dgm:pt>
    <dgm:pt modelId="{AAA07DB8-CA78-F24C-99DA-51D254D5DC0C}" type="parTrans" cxnId="{B314EF17-66FE-334E-812A-943BA8671CA2}">
      <dgm:prSet/>
      <dgm:spPr/>
      <dgm:t>
        <a:bodyPr/>
        <a:lstStyle/>
        <a:p>
          <a:endParaRPr lang="en-US"/>
        </a:p>
      </dgm:t>
    </dgm:pt>
    <dgm:pt modelId="{19C0AE85-DC4D-C340-B274-65DCB81C9FF3}" type="sibTrans" cxnId="{B314EF17-66FE-334E-812A-943BA8671CA2}">
      <dgm:prSet/>
      <dgm:spPr/>
      <dgm:t>
        <a:bodyPr/>
        <a:lstStyle/>
        <a:p>
          <a:endParaRPr lang="en-US"/>
        </a:p>
      </dgm:t>
    </dgm:pt>
    <dgm:pt modelId="{2BB25021-8356-AB4E-8391-9CA6FB661CC8}" type="pres">
      <dgm:prSet presAssocID="{BFFE197C-797D-C74A-A800-526CE42C226C}" presName="cycle" presStyleCnt="0">
        <dgm:presLayoutVars>
          <dgm:chMax val="1"/>
          <dgm:dir/>
          <dgm:animLvl val="ctr"/>
          <dgm:resizeHandles val="exact"/>
        </dgm:presLayoutVars>
      </dgm:prSet>
      <dgm:spPr/>
      <dgm:t>
        <a:bodyPr/>
        <a:lstStyle/>
        <a:p>
          <a:endParaRPr lang="en-US"/>
        </a:p>
      </dgm:t>
    </dgm:pt>
    <dgm:pt modelId="{8BE71D49-CF63-434C-B1D4-A11719380C07}" type="pres">
      <dgm:prSet presAssocID="{7E277A03-914C-584E-B9D6-2C617A9AD8EB}" presName="centerShape" presStyleLbl="node0" presStyleIdx="0" presStyleCnt="1" custAng="0" custScaleX="82529" custScaleY="73309" custLinFactNeighborX="543" custLinFactNeighborY="9099"/>
      <dgm:spPr/>
      <dgm:t>
        <a:bodyPr/>
        <a:lstStyle/>
        <a:p>
          <a:endParaRPr lang="en-US"/>
        </a:p>
      </dgm:t>
    </dgm:pt>
    <dgm:pt modelId="{9D112F0B-C203-9647-8DFC-1FED34E462BD}" type="pres">
      <dgm:prSet presAssocID="{ACADD14A-7D09-AB42-B911-C879B344CFC0}" presName="parTrans" presStyleLbl="bgSibTrans2D1" presStyleIdx="0" presStyleCnt="3"/>
      <dgm:spPr/>
      <dgm:t>
        <a:bodyPr/>
        <a:lstStyle/>
        <a:p>
          <a:endParaRPr lang="en-US"/>
        </a:p>
      </dgm:t>
    </dgm:pt>
    <dgm:pt modelId="{BAB3ED74-3888-834D-B699-DEBCB13E5CBC}" type="pres">
      <dgm:prSet presAssocID="{0F84879C-AA8D-5344-A87B-1775E428C8D5}" presName="node" presStyleLbl="node1" presStyleIdx="0" presStyleCnt="3" custScaleX="92730" custScaleY="181475">
        <dgm:presLayoutVars>
          <dgm:bulletEnabled val="1"/>
        </dgm:presLayoutVars>
      </dgm:prSet>
      <dgm:spPr/>
      <dgm:t>
        <a:bodyPr/>
        <a:lstStyle/>
        <a:p>
          <a:endParaRPr lang="en-US"/>
        </a:p>
      </dgm:t>
    </dgm:pt>
    <dgm:pt modelId="{84DBD7A9-66AB-5945-8888-DF97B98E0EFE}" type="pres">
      <dgm:prSet presAssocID="{D004469B-B645-294F-9495-69343253044A}" presName="parTrans" presStyleLbl="bgSibTrans2D1" presStyleIdx="1" presStyleCnt="3"/>
      <dgm:spPr/>
      <dgm:t>
        <a:bodyPr/>
        <a:lstStyle/>
        <a:p>
          <a:endParaRPr lang="en-US"/>
        </a:p>
      </dgm:t>
    </dgm:pt>
    <dgm:pt modelId="{46B328E7-EAE4-6D42-ABF2-C38B458CE89D}" type="pres">
      <dgm:prSet presAssocID="{C3AC30A7-B031-0F4D-B87B-6BEBA4727626}" presName="node" presStyleLbl="node1" presStyleIdx="1" presStyleCnt="3" custScaleX="128646" custScaleY="184371" custRadScaleRad="101055" custRadScaleInc="-421">
        <dgm:presLayoutVars>
          <dgm:bulletEnabled val="1"/>
        </dgm:presLayoutVars>
      </dgm:prSet>
      <dgm:spPr/>
      <dgm:t>
        <a:bodyPr/>
        <a:lstStyle/>
        <a:p>
          <a:endParaRPr lang="en-US"/>
        </a:p>
      </dgm:t>
    </dgm:pt>
    <dgm:pt modelId="{8D2827E0-1295-EE41-BF65-9BD80B6B4BBB}" type="pres">
      <dgm:prSet presAssocID="{019DAC2A-DE7C-014F-8693-B5A9FF523DA3}" presName="parTrans" presStyleLbl="bgSibTrans2D1" presStyleIdx="2" presStyleCnt="3"/>
      <dgm:spPr/>
      <dgm:t>
        <a:bodyPr/>
        <a:lstStyle/>
        <a:p>
          <a:endParaRPr lang="en-US"/>
        </a:p>
      </dgm:t>
    </dgm:pt>
    <dgm:pt modelId="{F7BD560F-B355-814F-AFFF-D89D0864DCC8}" type="pres">
      <dgm:prSet presAssocID="{77D59F68-BB1F-2547-9EBA-E7FEDC8082CC}" presName="node" presStyleLbl="node1" presStyleIdx="2" presStyleCnt="3" custScaleX="102504" custScaleY="253968" custRadScaleRad="102642" custRadScaleInc="955">
        <dgm:presLayoutVars>
          <dgm:bulletEnabled val="1"/>
        </dgm:presLayoutVars>
      </dgm:prSet>
      <dgm:spPr/>
      <dgm:t>
        <a:bodyPr/>
        <a:lstStyle/>
        <a:p>
          <a:endParaRPr lang="en-US"/>
        </a:p>
      </dgm:t>
    </dgm:pt>
  </dgm:ptLst>
  <dgm:cxnLst>
    <dgm:cxn modelId="{6842F012-A2F1-7044-8366-9948B85B289E}" srcId="{7E277A03-914C-584E-B9D6-2C617A9AD8EB}" destId="{77D59F68-BB1F-2547-9EBA-E7FEDC8082CC}" srcOrd="2" destOrd="0" parTransId="{019DAC2A-DE7C-014F-8693-B5A9FF523DA3}" sibTransId="{4616C6B5-4F11-2E49-B444-19DD52275D04}"/>
    <dgm:cxn modelId="{D0835496-B13B-4DFF-9C61-79B70B22FA35}" type="presOf" srcId="{0F84879C-AA8D-5344-A87B-1775E428C8D5}" destId="{BAB3ED74-3888-834D-B699-DEBCB13E5CBC}" srcOrd="0" destOrd="0" presId="urn:microsoft.com/office/officeart/2005/8/layout/radial4"/>
    <dgm:cxn modelId="{2D25FE4F-63A3-46E1-B9EC-31515430EB2E}" type="presOf" srcId="{C3AC30A7-B031-0F4D-B87B-6BEBA4727626}" destId="{46B328E7-EAE4-6D42-ABF2-C38B458CE89D}" srcOrd="0" destOrd="0" presId="urn:microsoft.com/office/officeart/2005/8/layout/radial4"/>
    <dgm:cxn modelId="{1808880B-5C63-4C1C-9D4E-0ABE77B3F2E4}" type="presOf" srcId="{7E277A03-914C-584E-B9D6-2C617A9AD8EB}" destId="{8BE71D49-CF63-434C-B1D4-A11719380C07}" srcOrd="0" destOrd="0" presId="urn:microsoft.com/office/officeart/2005/8/layout/radial4"/>
    <dgm:cxn modelId="{FE829235-B2AB-47F0-A7A1-851A2D8D012E}" type="presOf" srcId="{ACADD14A-7D09-AB42-B911-C879B344CFC0}" destId="{9D112F0B-C203-9647-8DFC-1FED34E462BD}" srcOrd="0" destOrd="0" presId="urn:microsoft.com/office/officeart/2005/8/layout/radial4"/>
    <dgm:cxn modelId="{C61D2A40-6BF5-F543-81DC-627D33749F46}" srcId="{7E277A03-914C-584E-B9D6-2C617A9AD8EB}" destId="{0F84879C-AA8D-5344-A87B-1775E428C8D5}" srcOrd="0" destOrd="0" parTransId="{ACADD14A-7D09-AB42-B911-C879B344CFC0}" sibTransId="{4E2177A4-4E26-7E4C-9B3D-63D83DDA0405}"/>
    <dgm:cxn modelId="{97D82506-A545-E04E-9779-1FEED46B0B44}" srcId="{BFFE197C-797D-C74A-A800-526CE42C226C}" destId="{7E277A03-914C-584E-B9D6-2C617A9AD8EB}" srcOrd="0" destOrd="0" parTransId="{5CCBE371-5C4E-4A41-BD14-45728025ACD4}" sibTransId="{173E2E3A-95AB-D043-A7C9-7030AD923A84}"/>
    <dgm:cxn modelId="{19216A85-2B6B-4CD7-BECF-56EBCF9CA867}" type="presOf" srcId="{77D59F68-BB1F-2547-9EBA-E7FEDC8082CC}" destId="{F7BD560F-B355-814F-AFFF-D89D0864DCC8}" srcOrd="0" destOrd="0" presId="urn:microsoft.com/office/officeart/2005/8/layout/radial4"/>
    <dgm:cxn modelId="{063D9D3F-89E0-4EB7-802F-58EE7CED6C03}" type="presOf" srcId="{28D9E614-D945-614C-9C77-89A7D9B38572}" destId="{46B328E7-EAE4-6D42-ABF2-C38B458CE89D}" srcOrd="0" destOrd="1" presId="urn:microsoft.com/office/officeart/2005/8/layout/radial4"/>
    <dgm:cxn modelId="{47A6B122-FEF8-412D-955D-A358567A673D}" type="presOf" srcId="{BFFE197C-797D-C74A-A800-526CE42C226C}" destId="{2BB25021-8356-AB4E-8391-9CA6FB661CC8}" srcOrd="0" destOrd="0" presId="urn:microsoft.com/office/officeart/2005/8/layout/radial4"/>
    <dgm:cxn modelId="{592B29B9-9195-4B23-B18E-2FFE0DD1578F}" type="presOf" srcId="{D004469B-B645-294F-9495-69343253044A}" destId="{84DBD7A9-66AB-5945-8888-DF97B98E0EFE}" srcOrd="0" destOrd="0" presId="urn:microsoft.com/office/officeart/2005/8/layout/radial4"/>
    <dgm:cxn modelId="{866F2F1B-8887-4340-9EB8-6844F70DEB83}" srcId="{7E277A03-914C-584E-B9D6-2C617A9AD8EB}" destId="{C3AC30A7-B031-0F4D-B87B-6BEBA4727626}" srcOrd="1" destOrd="0" parTransId="{D004469B-B645-294F-9495-69343253044A}" sibTransId="{628956FC-2EA5-1942-B533-617307F771B7}"/>
    <dgm:cxn modelId="{B93F2281-BC22-B64D-A08E-1A96E4C30C02}" srcId="{C3AC30A7-B031-0F4D-B87B-6BEBA4727626}" destId="{28D9E614-D945-614C-9C77-89A7D9B38572}" srcOrd="0" destOrd="0" parTransId="{F43386B3-ACB4-564C-9C66-6F416628DB8D}" sibTransId="{DA95CA0B-1EEE-1043-867C-F1ED395FE956}"/>
    <dgm:cxn modelId="{E8970B40-6D7D-4C5C-9BD2-71F5F1E3207D}" type="presOf" srcId="{3796B468-558F-E545-8A80-9C14DAE4C45A}" destId="{46B328E7-EAE4-6D42-ABF2-C38B458CE89D}" srcOrd="0" destOrd="2" presId="urn:microsoft.com/office/officeart/2005/8/layout/radial4"/>
    <dgm:cxn modelId="{0422A201-7D57-42D5-92EC-58C771C949EE}" type="presOf" srcId="{019DAC2A-DE7C-014F-8693-B5A9FF523DA3}" destId="{8D2827E0-1295-EE41-BF65-9BD80B6B4BBB}" srcOrd="0" destOrd="0" presId="urn:microsoft.com/office/officeart/2005/8/layout/radial4"/>
    <dgm:cxn modelId="{B314EF17-66FE-334E-812A-943BA8671CA2}" srcId="{C3AC30A7-B031-0F4D-B87B-6BEBA4727626}" destId="{3796B468-558F-E545-8A80-9C14DAE4C45A}" srcOrd="1" destOrd="0" parTransId="{AAA07DB8-CA78-F24C-99DA-51D254D5DC0C}" sibTransId="{19C0AE85-DC4D-C340-B274-65DCB81C9FF3}"/>
    <dgm:cxn modelId="{12EED271-319A-4AF8-AC8A-AC6E3CE3A213}" type="presParOf" srcId="{2BB25021-8356-AB4E-8391-9CA6FB661CC8}" destId="{8BE71D49-CF63-434C-B1D4-A11719380C07}" srcOrd="0" destOrd="0" presId="urn:microsoft.com/office/officeart/2005/8/layout/radial4"/>
    <dgm:cxn modelId="{28770D2D-B4CF-4391-99FA-A161CDF74C14}" type="presParOf" srcId="{2BB25021-8356-AB4E-8391-9CA6FB661CC8}" destId="{9D112F0B-C203-9647-8DFC-1FED34E462BD}" srcOrd="1" destOrd="0" presId="urn:microsoft.com/office/officeart/2005/8/layout/radial4"/>
    <dgm:cxn modelId="{DB9E3E03-6363-4AA2-9298-56E9782D48C5}" type="presParOf" srcId="{2BB25021-8356-AB4E-8391-9CA6FB661CC8}" destId="{BAB3ED74-3888-834D-B699-DEBCB13E5CBC}" srcOrd="2" destOrd="0" presId="urn:microsoft.com/office/officeart/2005/8/layout/radial4"/>
    <dgm:cxn modelId="{C67A13EB-1F17-480B-8AFE-C2CDD7D87A65}" type="presParOf" srcId="{2BB25021-8356-AB4E-8391-9CA6FB661CC8}" destId="{84DBD7A9-66AB-5945-8888-DF97B98E0EFE}" srcOrd="3" destOrd="0" presId="urn:microsoft.com/office/officeart/2005/8/layout/radial4"/>
    <dgm:cxn modelId="{7AAB0476-88E4-4553-995B-6D13947F5E23}" type="presParOf" srcId="{2BB25021-8356-AB4E-8391-9CA6FB661CC8}" destId="{46B328E7-EAE4-6D42-ABF2-C38B458CE89D}" srcOrd="4" destOrd="0" presId="urn:microsoft.com/office/officeart/2005/8/layout/radial4"/>
    <dgm:cxn modelId="{7A03FB25-AD59-4788-BA2C-AE898CB6895A}" type="presParOf" srcId="{2BB25021-8356-AB4E-8391-9CA6FB661CC8}" destId="{8D2827E0-1295-EE41-BF65-9BD80B6B4BBB}" srcOrd="5" destOrd="0" presId="urn:microsoft.com/office/officeart/2005/8/layout/radial4"/>
    <dgm:cxn modelId="{A60C556B-414B-4AAE-AF6A-D6E8DFE85742}" type="presParOf" srcId="{2BB25021-8356-AB4E-8391-9CA6FB661CC8}" destId="{F7BD560F-B355-814F-AFFF-D89D0864DCC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3296A0-2E41-4C4A-AF8B-E975F7310FA6}" type="doc">
      <dgm:prSet loTypeId="urn:microsoft.com/office/officeart/2005/8/layout/gear1" loCatId="" qsTypeId="urn:microsoft.com/office/officeart/2005/8/quickstyle/3D1" qsCatId="3D" csTypeId="urn:microsoft.com/office/officeart/2005/8/colors/colorful3" csCatId="colorful" phldr="1"/>
      <dgm:spPr/>
    </dgm:pt>
    <dgm:pt modelId="{AB9B4379-D467-F64B-B5CE-6EBE5C154073}">
      <dgm:prSet phldrT="[Text]" custT="1"/>
      <dgm:spPr/>
      <dgm:t>
        <a:bodyPr/>
        <a:lstStyle/>
        <a:p>
          <a:r>
            <a:rPr lang="en-US" sz="1200" b="1" dirty="0">
              <a:solidFill>
                <a:schemeClr val="tx1"/>
              </a:solidFill>
              <a:latin typeface="Calibri"/>
              <a:cs typeface="Calibri"/>
            </a:rPr>
            <a:t>Do you think it is probable that Valarie’s values can authentically change? If yes, it is possible to view her behaviour differently, perhaps as a healthy way to connect with others?</a:t>
          </a:r>
        </a:p>
      </dgm:t>
    </dgm:pt>
    <dgm:pt modelId="{3FFDF2B6-A8B9-E24D-BED0-904182087845}" type="parTrans" cxnId="{596993F7-6EB5-1440-97E0-819C968E4060}">
      <dgm:prSet/>
      <dgm:spPr/>
      <dgm:t>
        <a:bodyPr/>
        <a:lstStyle/>
        <a:p>
          <a:endParaRPr lang="en-US"/>
        </a:p>
      </dgm:t>
    </dgm:pt>
    <dgm:pt modelId="{B67C6FA9-D668-B847-9609-134A5FF0BB27}" type="sibTrans" cxnId="{596993F7-6EB5-1440-97E0-819C968E4060}">
      <dgm:prSet/>
      <dgm:spPr/>
      <dgm:t>
        <a:bodyPr/>
        <a:lstStyle/>
        <a:p>
          <a:endParaRPr lang="en-US" sz="1200">
            <a:latin typeface="Calibri"/>
            <a:cs typeface="Calibri"/>
          </a:endParaRPr>
        </a:p>
      </dgm:t>
    </dgm:pt>
    <dgm:pt modelId="{CDBF5466-B5CE-D746-BC5B-86EABB664B13}">
      <dgm:prSet phldrT="[Text]" custT="1"/>
      <dgm:spPr/>
      <dgm:t>
        <a:bodyPr/>
        <a:lstStyle/>
        <a:p>
          <a:r>
            <a:rPr lang="en-US" sz="1200" b="1" dirty="0" smtClean="0">
              <a:latin typeface="Calibri"/>
              <a:cs typeface="Calibri"/>
            </a:rPr>
            <a:t>While some may view Valarie’s behaviour to be pathological &amp; should be stopped, is it possible that personhood is not fixed? </a:t>
          </a:r>
          <a:endParaRPr lang="en-US" sz="1200" b="1" dirty="0">
            <a:latin typeface="Calibri"/>
            <a:cs typeface="Calibri"/>
          </a:endParaRPr>
        </a:p>
      </dgm:t>
    </dgm:pt>
    <dgm:pt modelId="{9254FF85-191D-444B-A692-5527EF559BE6}" type="parTrans" cxnId="{69DEEAA5-1204-524D-BBEE-EDC48141CFE1}">
      <dgm:prSet/>
      <dgm:spPr/>
      <dgm:t>
        <a:bodyPr/>
        <a:lstStyle/>
        <a:p>
          <a:endParaRPr lang="en-US"/>
        </a:p>
      </dgm:t>
    </dgm:pt>
    <dgm:pt modelId="{C1C25139-FF0D-6447-9FFD-257A35B93DD5}" type="sibTrans" cxnId="{69DEEAA5-1204-524D-BBEE-EDC48141CFE1}">
      <dgm:prSet/>
      <dgm:spPr/>
      <dgm:t>
        <a:bodyPr/>
        <a:lstStyle/>
        <a:p>
          <a:endParaRPr lang="en-US" sz="1200">
            <a:latin typeface="Calibri"/>
            <a:cs typeface="Calibri"/>
          </a:endParaRPr>
        </a:p>
      </dgm:t>
    </dgm:pt>
    <dgm:pt modelId="{D84CD516-8C9E-D940-899E-DB037B57C1EF}" type="pres">
      <dgm:prSet presAssocID="{413296A0-2E41-4C4A-AF8B-E975F7310FA6}" presName="composite" presStyleCnt="0">
        <dgm:presLayoutVars>
          <dgm:chMax val="3"/>
          <dgm:animLvl val="lvl"/>
          <dgm:resizeHandles val="exact"/>
        </dgm:presLayoutVars>
      </dgm:prSet>
      <dgm:spPr/>
    </dgm:pt>
    <dgm:pt modelId="{758375B0-903B-AA4C-8693-EE9EE79945A5}" type="pres">
      <dgm:prSet presAssocID="{AB9B4379-D467-F64B-B5CE-6EBE5C154073}" presName="gear1" presStyleLbl="node1" presStyleIdx="0" presStyleCnt="2">
        <dgm:presLayoutVars>
          <dgm:chMax val="1"/>
          <dgm:bulletEnabled val="1"/>
        </dgm:presLayoutVars>
      </dgm:prSet>
      <dgm:spPr/>
      <dgm:t>
        <a:bodyPr/>
        <a:lstStyle/>
        <a:p>
          <a:endParaRPr lang="en-US"/>
        </a:p>
      </dgm:t>
    </dgm:pt>
    <dgm:pt modelId="{12B6C12F-1BD3-8B4C-8794-647A0AD06CCD}" type="pres">
      <dgm:prSet presAssocID="{AB9B4379-D467-F64B-B5CE-6EBE5C154073}" presName="gear1srcNode" presStyleLbl="node1" presStyleIdx="0" presStyleCnt="2"/>
      <dgm:spPr/>
      <dgm:t>
        <a:bodyPr/>
        <a:lstStyle/>
        <a:p>
          <a:endParaRPr lang="en-US"/>
        </a:p>
      </dgm:t>
    </dgm:pt>
    <dgm:pt modelId="{4E16F4C5-5104-774A-96C2-DF17E2A97E3A}" type="pres">
      <dgm:prSet presAssocID="{AB9B4379-D467-F64B-B5CE-6EBE5C154073}" presName="gear1dstNode" presStyleLbl="node1" presStyleIdx="0" presStyleCnt="2"/>
      <dgm:spPr/>
      <dgm:t>
        <a:bodyPr/>
        <a:lstStyle/>
        <a:p>
          <a:endParaRPr lang="en-US"/>
        </a:p>
      </dgm:t>
    </dgm:pt>
    <dgm:pt modelId="{AC7175A6-A445-9049-BEF0-1A46EAD54E4E}" type="pres">
      <dgm:prSet presAssocID="{CDBF5466-B5CE-D746-BC5B-86EABB664B13}" presName="gear2" presStyleLbl="node1" presStyleIdx="1" presStyleCnt="2" custScaleX="148120" custScaleY="131039" custLinFactNeighborX="-14161" custLinFactNeighborY="-11380">
        <dgm:presLayoutVars>
          <dgm:chMax val="1"/>
          <dgm:bulletEnabled val="1"/>
        </dgm:presLayoutVars>
      </dgm:prSet>
      <dgm:spPr/>
      <dgm:t>
        <a:bodyPr/>
        <a:lstStyle/>
        <a:p>
          <a:endParaRPr lang="en-US"/>
        </a:p>
      </dgm:t>
    </dgm:pt>
    <dgm:pt modelId="{771EE66B-16D9-2B47-9893-05A4A28B844A}" type="pres">
      <dgm:prSet presAssocID="{CDBF5466-B5CE-D746-BC5B-86EABB664B13}" presName="gear2srcNode" presStyleLbl="node1" presStyleIdx="1" presStyleCnt="2"/>
      <dgm:spPr/>
      <dgm:t>
        <a:bodyPr/>
        <a:lstStyle/>
        <a:p>
          <a:endParaRPr lang="en-US"/>
        </a:p>
      </dgm:t>
    </dgm:pt>
    <dgm:pt modelId="{69639E8B-61F6-E94A-8B0E-8C1C7B006C00}" type="pres">
      <dgm:prSet presAssocID="{CDBF5466-B5CE-D746-BC5B-86EABB664B13}" presName="gear2dstNode" presStyleLbl="node1" presStyleIdx="1" presStyleCnt="2"/>
      <dgm:spPr/>
      <dgm:t>
        <a:bodyPr/>
        <a:lstStyle/>
        <a:p>
          <a:endParaRPr lang="en-US"/>
        </a:p>
      </dgm:t>
    </dgm:pt>
    <dgm:pt modelId="{DD581357-6CA5-C54E-9BA0-9AB26685C1BD}" type="pres">
      <dgm:prSet presAssocID="{B67C6FA9-D668-B847-9609-134A5FF0BB27}" presName="connector1" presStyleLbl="sibTrans2D1" presStyleIdx="0" presStyleCnt="2"/>
      <dgm:spPr/>
      <dgm:t>
        <a:bodyPr/>
        <a:lstStyle/>
        <a:p>
          <a:endParaRPr lang="en-US"/>
        </a:p>
      </dgm:t>
    </dgm:pt>
    <dgm:pt modelId="{F7C4B668-C2F3-6140-80EB-F7F898473A7D}" type="pres">
      <dgm:prSet presAssocID="{C1C25139-FF0D-6447-9FFD-257A35B93DD5}" presName="connector2" presStyleLbl="sibTrans2D1" presStyleIdx="1" presStyleCnt="2" custLinFactNeighborX="-24939" custLinFactNeighborY="-16942"/>
      <dgm:spPr/>
      <dgm:t>
        <a:bodyPr/>
        <a:lstStyle/>
        <a:p>
          <a:endParaRPr lang="en-US"/>
        </a:p>
      </dgm:t>
    </dgm:pt>
  </dgm:ptLst>
  <dgm:cxnLst>
    <dgm:cxn modelId="{69DEEAA5-1204-524D-BBEE-EDC48141CFE1}" srcId="{413296A0-2E41-4C4A-AF8B-E975F7310FA6}" destId="{CDBF5466-B5CE-D746-BC5B-86EABB664B13}" srcOrd="1" destOrd="0" parTransId="{9254FF85-191D-444B-A692-5527EF559BE6}" sibTransId="{C1C25139-FF0D-6447-9FFD-257A35B93DD5}"/>
    <dgm:cxn modelId="{BAACAF23-1997-4E8F-A230-E23F64018259}" type="presOf" srcId="{B67C6FA9-D668-B847-9609-134A5FF0BB27}" destId="{DD581357-6CA5-C54E-9BA0-9AB26685C1BD}" srcOrd="0" destOrd="0" presId="urn:microsoft.com/office/officeart/2005/8/layout/gear1"/>
    <dgm:cxn modelId="{EDD4F753-6D5E-4331-BD77-2704A2D6AF5F}" type="presOf" srcId="{AB9B4379-D467-F64B-B5CE-6EBE5C154073}" destId="{758375B0-903B-AA4C-8693-EE9EE79945A5}" srcOrd="0" destOrd="0" presId="urn:microsoft.com/office/officeart/2005/8/layout/gear1"/>
    <dgm:cxn modelId="{12033D00-1BBD-4F42-B03A-F852DE3F6735}" type="presOf" srcId="{AB9B4379-D467-F64B-B5CE-6EBE5C154073}" destId="{12B6C12F-1BD3-8B4C-8794-647A0AD06CCD}" srcOrd="1" destOrd="0" presId="urn:microsoft.com/office/officeart/2005/8/layout/gear1"/>
    <dgm:cxn modelId="{596993F7-6EB5-1440-97E0-819C968E4060}" srcId="{413296A0-2E41-4C4A-AF8B-E975F7310FA6}" destId="{AB9B4379-D467-F64B-B5CE-6EBE5C154073}" srcOrd="0" destOrd="0" parTransId="{3FFDF2B6-A8B9-E24D-BED0-904182087845}" sibTransId="{B67C6FA9-D668-B847-9609-134A5FF0BB27}"/>
    <dgm:cxn modelId="{AF720894-1B80-4D85-BFCC-708B581065FC}" type="presOf" srcId="{C1C25139-FF0D-6447-9FFD-257A35B93DD5}" destId="{F7C4B668-C2F3-6140-80EB-F7F898473A7D}" srcOrd="0" destOrd="0" presId="urn:microsoft.com/office/officeart/2005/8/layout/gear1"/>
    <dgm:cxn modelId="{DE8B916E-185B-4727-8DD6-D8677062A566}" type="presOf" srcId="{CDBF5466-B5CE-D746-BC5B-86EABB664B13}" destId="{AC7175A6-A445-9049-BEF0-1A46EAD54E4E}" srcOrd="0" destOrd="0" presId="urn:microsoft.com/office/officeart/2005/8/layout/gear1"/>
    <dgm:cxn modelId="{B700CFDF-A0B7-42FF-AB04-9EF7ABE00159}" type="presOf" srcId="{CDBF5466-B5CE-D746-BC5B-86EABB664B13}" destId="{69639E8B-61F6-E94A-8B0E-8C1C7B006C00}" srcOrd="2" destOrd="0" presId="urn:microsoft.com/office/officeart/2005/8/layout/gear1"/>
    <dgm:cxn modelId="{EDF278A5-0D1F-4040-AC52-6CD54589E265}" type="presOf" srcId="{413296A0-2E41-4C4A-AF8B-E975F7310FA6}" destId="{D84CD516-8C9E-D940-899E-DB037B57C1EF}" srcOrd="0" destOrd="0" presId="urn:microsoft.com/office/officeart/2005/8/layout/gear1"/>
    <dgm:cxn modelId="{F3B6DFBC-B0BE-48CF-812E-498CFCE09AB9}" type="presOf" srcId="{CDBF5466-B5CE-D746-BC5B-86EABB664B13}" destId="{771EE66B-16D9-2B47-9893-05A4A28B844A}" srcOrd="1" destOrd="0" presId="urn:microsoft.com/office/officeart/2005/8/layout/gear1"/>
    <dgm:cxn modelId="{69E8A99D-AA2A-4E02-AB0C-9C574D200236}" type="presOf" srcId="{AB9B4379-D467-F64B-B5CE-6EBE5C154073}" destId="{4E16F4C5-5104-774A-96C2-DF17E2A97E3A}" srcOrd="2" destOrd="0" presId="urn:microsoft.com/office/officeart/2005/8/layout/gear1"/>
    <dgm:cxn modelId="{ADEF3E0B-6E24-4D6D-AA75-8137BCA5698C}" type="presParOf" srcId="{D84CD516-8C9E-D940-899E-DB037B57C1EF}" destId="{758375B0-903B-AA4C-8693-EE9EE79945A5}" srcOrd="0" destOrd="0" presId="urn:microsoft.com/office/officeart/2005/8/layout/gear1"/>
    <dgm:cxn modelId="{5A7BBFEE-2D9D-4E34-9213-AF43DB23D453}" type="presParOf" srcId="{D84CD516-8C9E-D940-899E-DB037B57C1EF}" destId="{12B6C12F-1BD3-8B4C-8794-647A0AD06CCD}" srcOrd="1" destOrd="0" presId="urn:microsoft.com/office/officeart/2005/8/layout/gear1"/>
    <dgm:cxn modelId="{6D9B43FF-BD9D-42E4-9B51-B84E490F8852}" type="presParOf" srcId="{D84CD516-8C9E-D940-899E-DB037B57C1EF}" destId="{4E16F4C5-5104-774A-96C2-DF17E2A97E3A}" srcOrd="2" destOrd="0" presId="urn:microsoft.com/office/officeart/2005/8/layout/gear1"/>
    <dgm:cxn modelId="{C41EAAE7-4A1B-40BD-9B55-C835F13D7910}" type="presParOf" srcId="{D84CD516-8C9E-D940-899E-DB037B57C1EF}" destId="{AC7175A6-A445-9049-BEF0-1A46EAD54E4E}" srcOrd="3" destOrd="0" presId="urn:microsoft.com/office/officeart/2005/8/layout/gear1"/>
    <dgm:cxn modelId="{7BA09288-7268-401C-9DC8-FE2D53177F81}" type="presParOf" srcId="{D84CD516-8C9E-D940-899E-DB037B57C1EF}" destId="{771EE66B-16D9-2B47-9893-05A4A28B844A}" srcOrd="4" destOrd="0" presId="urn:microsoft.com/office/officeart/2005/8/layout/gear1"/>
    <dgm:cxn modelId="{1364A83E-3C58-48B7-8133-B2507A462349}" type="presParOf" srcId="{D84CD516-8C9E-D940-899E-DB037B57C1EF}" destId="{69639E8B-61F6-E94A-8B0E-8C1C7B006C00}" srcOrd="5" destOrd="0" presId="urn:microsoft.com/office/officeart/2005/8/layout/gear1"/>
    <dgm:cxn modelId="{6C49175A-EAE4-4691-A445-7421E8A0A4C0}" type="presParOf" srcId="{D84CD516-8C9E-D940-899E-DB037B57C1EF}" destId="{DD581357-6CA5-C54E-9BA0-9AB26685C1BD}" srcOrd="6" destOrd="0" presId="urn:microsoft.com/office/officeart/2005/8/layout/gear1"/>
    <dgm:cxn modelId="{EEE04974-E978-4AE4-B0B7-859992EE05D1}" type="presParOf" srcId="{D84CD516-8C9E-D940-899E-DB037B57C1EF}" destId="{F7C4B668-C2F3-6140-80EB-F7F898473A7D}" srcOrd="7"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90F78-7AD8-466D-A89C-F1F445D30DBC}">
      <dsp:nvSpPr>
        <dsp:cNvPr id="0" name=""/>
        <dsp:cNvSpPr/>
      </dsp:nvSpPr>
      <dsp:spPr>
        <a:xfrm rot="5400000">
          <a:off x="-104573" y="106738"/>
          <a:ext cx="697154" cy="488008"/>
        </a:xfrm>
        <a:prstGeom prst="chevron">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1</a:t>
          </a:r>
        </a:p>
      </dsp:txBody>
      <dsp:txXfrm rot="-5400000">
        <a:off x="0" y="246169"/>
        <a:ext cx="488008" cy="209146"/>
      </dsp:txXfrm>
    </dsp:sp>
    <dsp:sp modelId="{69CAB7DE-59DF-49B0-AEE4-440BE963609C}">
      <dsp:nvSpPr>
        <dsp:cNvPr id="0" name=""/>
        <dsp:cNvSpPr/>
      </dsp:nvSpPr>
      <dsp:spPr>
        <a:xfrm rot="5400000">
          <a:off x="3072731" y="-2582558"/>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0"/>
              <a:satOff val="0"/>
              <a:lumOff val="0"/>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ysClr val="windowText" lastClr="000000">
                  <a:hueOff val="0"/>
                  <a:satOff val="0"/>
                  <a:lumOff val="0"/>
                  <a:alphaOff val="0"/>
                </a:sysClr>
              </a:solidFill>
              <a:latin typeface="Century Schoolbook"/>
              <a:ea typeface="+mn-ea"/>
              <a:cs typeface="+mn-cs"/>
            </a:rPr>
            <a:t>Identifying the risk/ ‘problem’ behaviour</a:t>
          </a:r>
        </a:p>
      </dsp:txBody>
      <dsp:txXfrm rot="-5400000">
        <a:off x="488009" y="24285"/>
        <a:ext cx="5600475" cy="408908"/>
      </dsp:txXfrm>
    </dsp:sp>
    <dsp:sp modelId="{85E35006-854B-4F81-B68F-A00CFF911DB8}">
      <dsp:nvSpPr>
        <dsp:cNvPr id="0" name=""/>
        <dsp:cNvSpPr/>
      </dsp:nvSpPr>
      <dsp:spPr>
        <a:xfrm rot="5400000">
          <a:off x="-104573" y="702406"/>
          <a:ext cx="697154" cy="488008"/>
        </a:xfrm>
        <a:prstGeom prst="chevron">
          <a:avLst/>
        </a:prstGeom>
        <a:gradFill rotWithShape="0">
          <a:gsLst>
            <a:gs pos="0">
              <a:srgbClr val="C0504D">
                <a:hueOff val="936304"/>
                <a:satOff val="-1168"/>
                <a:lumOff val="275"/>
                <a:alphaOff val="0"/>
                <a:shade val="51000"/>
                <a:satMod val="130000"/>
              </a:srgbClr>
            </a:gs>
            <a:gs pos="80000">
              <a:srgbClr val="C0504D">
                <a:hueOff val="936304"/>
                <a:satOff val="-1168"/>
                <a:lumOff val="275"/>
                <a:alphaOff val="0"/>
                <a:shade val="93000"/>
                <a:satMod val="130000"/>
              </a:srgbClr>
            </a:gs>
            <a:gs pos="100000">
              <a:srgbClr val="C0504D">
                <a:hueOff val="936304"/>
                <a:satOff val="-1168"/>
                <a:lumOff val="275"/>
                <a:alphaOff val="0"/>
                <a:shade val="94000"/>
                <a:satMod val="135000"/>
              </a:srgbClr>
            </a:gs>
          </a:gsLst>
          <a:lin ang="16200000" scaled="0"/>
        </a:gradFill>
        <a:ln w="9525" cap="flat" cmpd="sng" algn="ctr">
          <a:solidFill>
            <a:srgbClr val="C0504D">
              <a:hueOff val="936304"/>
              <a:satOff val="-1168"/>
              <a:lumOff val="275"/>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2 </a:t>
          </a:r>
        </a:p>
      </dsp:txBody>
      <dsp:txXfrm rot="-5400000">
        <a:off x="0" y="841837"/>
        <a:ext cx="488008" cy="209146"/>
      </dsp:txXfrm>
    </dsp:sp>
    <dsp:sp modelId="{2B677956-8A08-41EF-A919-0745581B3ADA}">
      <dsp:nvSpPr>
        <dsp:cNvPr id="0" name=""/>
        <dsp:cNvSpPr/>
      </dsp:nvSpPr>
      <dsp:spPr>
        <a:xfrm rot="5400000">
          <a:off x="3072731" y="-1986890"/>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936304"/>
              <a:satOff val="-1168"/>
              <a:lumOff val="275"/>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AU" sz="1400" kern="1200" dirty="0">
              <a:solidFill>
                <a:sysClr val="windowText" lastClr="000000">
                  <a:hueOff val="0"/>
                  <a:satOff val="0"/>
                  <a:lumOff val="0"/>
                  <a:alphaOff val="0"/>
                </a:sysClr>
              </a:solidFill>
              <a:latin typeface="Century Schoolbook"/>
              <a:ea typeface="+mn-ea"/>
              <a:cs typeface="+mn-cs"/>
            </a:rPr>
            <a:t>Identify the unmet needs including internal (sexual desire) </a:t>
          </a:r>
          <a:r>
            <a:rPr lang="en-AU" sz="1400" kern="1200" dirty="0" smtClean="0">
              <a:solidFill>
                <a:sysClr val="windowText" lastClr="000000">
                  <a:hueOff val="0"/>
                  <a:satOff val="0"/>
                  <a:lumOff val="0"/>
                  <a:alphaOff val="0"/>
                </a:sysClr>
              </a:solidFill>
              <a:latin typeface="Century Schoolbook"/>
              <a:ea typeface="+mn-ea"/>
              <a:cs typeface="+mn-cs"/>
            </a:rPr>
            <a:t>&amp; </a:t>
          </a:r>
          <a:r>
            <a:rPr lang="en-AU" sz="1400" kern="1200" dirty="0">
              <a:solidFill>
                <a:sysClr val="windowText" lastClr="000000">
                  <a:hueOff val="0"/>
                  <a:satOff val="0"/>
                  <a:lumOff val="0"/>
                  <a:alphaOff val="0"/>
                </a:sysClr>
              </a:solidFill>
              <a:latin typeface="Century Schoolbook"/>
              <a:ea typeface="+mn-ea"/>
              <a:cs typeface="+mn-cs"/>
            </a:rPr>
            <a:t>external (environmental, sights, activities etc) triggers.</a:t>
          </a:r>
        </a:p>
      </dsp:txBody>
      <dsp:txXfrm rot="-5400000">
        <a:off x="488009" y="619953"/>
        <a:ext cx="5600475" cy="408908"/>
      </dsp:txXfrm>
    </dsp:sp>
    <dsp:sp modelId="{4FAC8A17-84FA-4393-B811-9F2EF1805222}">
      <dsp:nvSpPr>
        <dsp:cNvPr id="0" name=""/>
        <dsp:cNvSpPr/>
      </dsp:nvSpPr>
      <dsp:spPr>
        <a:xfrm rot="5400000">
          <a:off x="-104573" y="1298074"/>
          <a:ext cx="697154" cy="488008"/>
        </a:xfrm>
        <a:prstGeom prst="chevron">
          <a:avLst/>
        </a:prstGeom>
        <a:gradFill rotWithShape="0">
          <a:gsLst>
            <a:gs pos="0">
              <a:srgbClr val="C0504D">
                <a:hueOff val="1872608"/>
                <a:satOff val="-2336"/>
                <a:lumOff val="549"/>
                <a:alphaOff val="0"/>
                <a:shade val="51000"/>
                <a:satMod val="130000"/>
              </a:srgbClr>
            </a:gs>
            <a:gs pos="80000">
              <a:srgbClr val="C0504D">
                <a:hueOff val="1872608"/>
                <a:satOff val="-2336"/>
                <a:lumOff val="549"/>
                <a:alphaOff val="0"/>
                <a:shade val="93000"/>
                <a:satMod val="130000"/>
              </a:srgbClr>
            </a:gs>
            <a:gs pos="100000">
              <a:srgbClr val="C0504D">
                <a:hueOff val="1872608"/>
                <a:satOff val="-2336"/>
                <a:lumOff val="549"/>
                <a:alphaOff val="0"/>
                <a:shade val="94000"/>
                <a:satMod val="135000"/>
              </a:srgbClr>
            </a:gs>
          </a:gsLst>
          <a:lin ang="16200000" scaled="0"/>
        </a:gradFill>
        <a:ln w="9525" cap="flat" cmpd="sng" algn="ctr">
          <a:solidFill>
            <a:srgbClr val="C0504D">
              <a:hueOff val="1872608"/>
              <a:satOff val="-2336"/>
              <a:lumOff val="549"/>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3</a:t>
          </a:r>
        </a:p>
      </dsp:txBody>
      <dsp:txXfrm rot="-5400000">
        <a:off x="0" y="1437505"/>
        <a:ext cx="488008" cy="209146"/>
      </dsp:txXfrm>
    </dsp:sp>
    <dsp:sp modelId="{A9F44A6C-C136-4F1F-B6E0-F2F9C8DC1904}">
      <dsp:nvSpPr>
        <dsp:cNvPr id="0" name=""/>
        <dsp:cNvSpPr/>
      </dsp:nvSpPr>
      <dsp:spPr>
        <a:xfrm rot="5400000">
          <a:off x="3072731" y="-1391222"/>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1872608"/>
              <a:satOff val="-2336"/>
              <a:lumOff val="549"/>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Century Schoolbook"/>
              <a:ea typeface="+mn-ea"/>
              <a:cs typeface="+mn-cs"/>
            </a:rPr>
            <a:t>Plan action</a:t>
          </a:r>
          <a:endParaRPr lang="en-AU" sz="1400" kern="1200" dirty="0">
            <a:solidFill>
              <a:sysClr val="windowText" lastClr="000000">
                <a:hueOff val="0"/>
                <a:satOff val="0"/>
                <a:lumOff val="0"/>
                <a:alphaOff val="0"/>
              </a:sysClr>
            </a:solidFill>
            <a:latin typeface="Century Schoolbook"/>
            <a:ea typeface="+mn-ea"/>
            <a:cs typeface="+mn-cs"/>
          </a:endParaRPr>
        </a:p>
      </dsp:txBody>
      <dsp:txXfrm rot="-5400000">
        <a:off x="488009" y="1215621"/>
        <a:ext cx="5600475" cy="408908"/>
      </dsp:txXfrm>
    </dsp:sp>
    <dsp:sp modelId="{ED518DBD-D61F-4B86-910C-99C7856B3447}">
      <dsp:nvSpPr>
        <dsp:cNvPr id="0" name=""/>
        <dsp:cNvSpPr/>
      </dsp:nvSpPr>
      <dsp:spPr>
        <a:xfrm rot="5400000">
          <a:off x="-104573" y="1893742"/>
          <a:ext cx="697154" cy="488008"/>
        </a:xfrm>
        <a:prstGeom prst="chevron">
          <a:avLst/>
        </a:prstGeom>
        <a:gradFill rotWithShape="0">
          <a:gsLst>
            <a:gs pos="0">
              <a:srgbClr val="C0504D">
                <a:hueOff val="2808911"/>
                <a:satOff val="-3503"/>
                <a:lumOff val="824"/>
                <a:alphaOff val="0"/>
                <a:shade val="51000"/>
                <a:satMod val="130000"/>
              </a:srgbClr>
            </a:gs>
            <a:gs pos="80000">
              <a:srgbClr val="C0504D">
                <a:hueOff val="2808911"/>
                <a:satOff val="-3503"/>
                <a:lumOff val="824"/>
                <a:alphaOff val="0"/>
                <a:shade val="93000"/>
                <a:satMod val="130000"/>
              </a:srgbClr>
            </a:gs>
            <a:gs pos="100000">
              <a:srgbClr val="C0504D">
                <a:hueOff val="2808911"/>
                <a:satOff val="-3503"/>
                <a:lumOff val="824"/>
                <a:alphaOff val="0"/>
                <a:shade val="94000"/>
                <a:satMod val="135000"/>
              </a:srgbClr>
            </a:gs>
          </a:gsLst>
          <a:lin ang="16200000" scaled="0"/>
        </a:gradFill>
        <a:ln w="9525" cap="flat" cmpd="sng" algn="ctr">
          <a:solidFill>
            <a:srgbClr val="C0504D">
              <a:hueOff val="2808911"/>
              <a:satOff val="-3503"/>
              <a:lumOff val="824"/>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4</a:t>
          </a:r>
        </a:p>
      </dsp:txBody>
      <dsp:txXfrm rot="-5400000">
        <a:off x="0" y="2033173"/>
        <a:ext cx="488008" cy="209146"/>
      </dsp:txXfrm>
    </dsp:sp>
    <dsp:sp modelId="{6A39B23E-495F-4642-AADC-7FC521B7BCF1}">
      <dsp:nvSpPr>
        <dsp:cNvPr id="0" name=""/>
        <dsp:cNvSpPr/>
      </dsp:nvSpPr>
      <dsp:spPr>
        <a:xfrm rot="5400000">
          <a:off x="3072731" y="-795553"/>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2808911"/>
              <a:satOff val="-3503"/>
              <a:lumOff val="824"/>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Century Schoolbook"/>
              <a:ea typeface="+mn-ea"/>
              <a:cs typeface="+mn-cs"/>
            </a:rPr>
            <a:t>Implement the plan</a:t>
          </a:r>
          <a:endParaRPr lang="en-AU" sz="1400" kern="1200" dirty="0">
            <a:solidFill>
              <a:sysClr val="windowText" lastClr="000000">
                <a:hueOff val="0"/>
                <a:satOff val="0"/>
                <a:lumOff val="0"/>
                <a:alphaOff val="0"/>
              </a:sysClr>
            </a:solidFill>
            <a:latin typeface="Century Schoolbook"/>
            <a:ea typeface="+mn-ea"/>
            <a:cs typeface="+mn-cs"/>
          </a:endParaRPr>
        </a:p>
      </dsp:txBody>
      <dsp:txXfrm rot="-5400000">
        <a:off x="488009" y="1811290"/>
        <a:ext cx="5600475" cy="408908"/>
      </dsp:txXfrm>
    </dsp:sp>
    <dsp:sp modelId="{46B542E0-CBFC-45DF-9289-D76422CAE0CB}">
      <dsp:nvSpPr>
        <dsp:cNvPr id="0" name=""/>
        <dsp:cNvSpPr/>
      </dsp:nvSpPr>
      <dsp:spPr>
        <a:xfrm rot="5400000">
          <a:off x="-104573" y="2489410"/>
          <a:ext cx="697154" cy="488008"/>
        </a:xfrm>
        <a:prstGeom prst="chevron">
          <a:avLst/>
        </a:prstGeom>
        <a:gradFill rotWithShape="0">
          <a:gsLst>
            <a:gs pos="0">
              <a:srgbClr val="C0504D">
                <a:hueOff val="3745215"/>
                <a:satOff val="-4671"/>
                <a:lumOff val="1098"/>
                <a:alphaOff val="0"/>
                <a:shade val="51000"/>
                <a:satMod val="130000"/>
              </a:srgbClr>
            </a:gs>
            <a:gs pos="80000">
              <a:srgbClr val="C0504D">
                <a:hueOff val="3745215"/>
                <a:satOff val="-4671"/>
                <a:lumOff val="1098"/>
                <a:alphaOff val="0"/>
                <a:shade val="93000"/>
                <a:satMod val="130000"/>
              </a:srgbClr>
            </a:gs>
            <a:gs pos="100000">
              <a:srgbClr val="C0504D">
                <a:hueOff val="3745215"/>
                <a:satOff val="-4671"/>
                <a:lumOff val="1098"/>
                <a:alphaOff val="0"/>
                <a:shade val="94000"/>
                <a:satMod val="135000"/>
              </a:srgbClr>
            </a:gs>
          </a:gsLst>
          <a:lin ang="16200000" scaled="0"/>
        </a:gradFill>
        <a:ln w="9525" cap="flat" cmpd="sng" algn="ctr">
          <a:solidFill>
            <a:srgbClr val="C0504D">
              <a:hueOff val="3745215"/>
              <a:satOff val="-4671"/>
              <a:lumOff val="1098"/>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5</a:t>
          </a:r>
        </a:p>
      </dsp:txBody>
      <dsp:txXfrm rot="-5400000">
        <a:off x="0" y="2628841"/>
        <a:ext cx="488008" cy="209146"/>
      </dsp:txXfrm>
    </dsp:sp>
    <dsp:sp modelId="{E5EBBFCF-D07F-4276-A3D0-FD38A84D67AE}">
      <dsp:nvSpPr>
        <dsp:cNvPr id="0" name=""/>
        <dsp:cNvSpPr/>
      </dsp:nvSpPr>
      <dsp:spPr>
        <a:xfrm rot="5400000">
          <a:off x="3072731" y="-199885"/>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3745215"/>
              <a:satOff val="-4671"/>
              <a:lumOff val="1098"/>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Century Schoolbook"/>
              <a:ea typeface="+mn-ea"/>
              <a:cs typeface="+mn-cs"/>
            </a:rPr>
            <a:t>Addressing the education needs of staff, residents or family regarding sexual behaviour as they arise    </a:t>
          </a:r>
          <a:endParaRPr lang="en-AU" sz="1400" kern="1200" dirty="0">
            <a:solidFill>
              <a:sysClr val="windowText" lastClr="000000">
                <a:hueOff val="0"/>
                <a:satOff val="0"/>
                <a:lumOff val="0"/>
                <a:alphaOff val="0"/>
              </a:sysClr>
            </a:solidFill>
            <a:latin typeface="Century Schoolbook"/>
            <a:ea typeface="+mn-ea"/>
            <a:cs typeface="+mn-cs"/>
          </a:endParaRPr>
        </a:p>
      </dsp:txBody>
      <dsp:txXfrm rot="-5400000">
        <a:off x="488009" y="2406958"/>
        <a:ext cx="5600475" cy="408908"/>
      </dsp:txXfrm>
    </dsp:sp>
    <dsp:sp modelId="{354116F2-0903-4C7E-A68C-4A5163E63281}">
      <dsp:nvSpPr>
        <dsp:cNvPr id="0" name=""/>
        <dsp:cNvSpPr/>
      </dsp:nvSpPr>
      <dsp:spPr>
        <a:xfrm rot="5400000">
          <a:off x="-104573" y="3085078"/>
          <a:ext cx="697154" cy="488008"/>
        </a:xfrm>
        <a:prstGeom prst="chevron">
          <a:avLst/>
        </a:prstGeom>
        <a:gradFill rotWithShape="0">
          <a:gsLst>
            <a:gs pos="0">
              <a:srgbClr val="C0504D">
                <a:hueOff val="4681519"/>
                <a:satOff val="-5839"/>
                <a:lumOff val="1373"/>
                <a:alphaOff val="0"/>
                <a:shade val="51000"/>
                <a:satMod val="130000"/>
              </a:srgbClr>
            </a:gs>
            <a:gs pos="80000">
              <a:srgbClr val="C0504D">
                <a:hueOff val="4681519"/>
                <a:satOff val="-5839"/>
                <a:lumOff val="1373"/>
                <a:alphaOff val="0"/>
                <a:shade val="93000"/>
                <a:satMod val="130000"/>
              </a:srgbClr>
            </a:gs>
            <a:gs pos="100000">
              <a:srgbClr val="C0504D">
                <a:hueOff val="4681519"/>
                <a:satOff val="-5839"/>
                <a:lumOff val="1373"/>
                <a:alphaOff val="0"/>
                <a:shade val="94000"/>
                <a:satMod val="135000"/>
              </a:srgbClr>
            </a:gs>
          </a:gsLst>
          <a:lin ang="16200000" scaled="0"/>
        </a:gradFill>
        <a:ln w="9525" cap="flat" cmpd="sng" algn="ctr">
          <a:solidFill>
            <a:srgbClr val="C0504D">
              <a:hueOff val="4681519"/>
              <a:satOff val="-5839"/>
              <a:lumOff val="1373"/>
              <a:alphaOff val="0"/>
            </a:srgb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AU" sz="1200" kern="1200" dirty="0">
              <a:solidFill>
                <a:sysClr val="window" lastClr="FFFFFF"/>
              </a:solidFill>
              <a:latin typeface="Century Schoolbook"/>
              <a:ea typeface="+mn-ea"/>
              <a:cs typeface="+mn-cs"/>
            </a:rPr>
            <a:t>Step 6</a:t>
          </a:r>
        </a:p>
      </dsp:txBody>
      <dsp:txXfrm rot="-5400000">
        <a:off x="0" y="3224509"/>
        <a:ext cx="488008" cy="209146"/>
      </dsp:txXfrm>
    </dsp:sp>
    <dsp:sp modelId="{A4683B5A-5610-49A9-9B79-9900167E4845}">
      <dsp:nvSpPr>
        <dsp:cNvPr id="0" name=""/>
        <dsp:cNvSpPr/>
      </dsp:nvSpPr>
      <dsp:spPr>
        <a:xfrm rot="5400000">
          <a:off x="3072731" y="395782"/>
          <a:ext cx="453150" cy="5622596"/>
        </a:xfrm>
        <a:prstGeom prst="round2SameRect">
          <a:avLst/>
        </a:prstGeom>
        <a:solidFill>
          <a:sysClr val="window" lastClr="FFFFFF">
            <a:alpha val="90000"/>
            <a:hueOff val="0"/>
            <a:satOff val="0"/>
            <a:lumOff val="0"/>
            <a:alphaOff val="0"/>
          </a:sysClr>
        </a:solidFill>
        <a:ln w="9525" cap="flat" cmpd="sng" algn="ctr">
          <a:solidFill>
            <a:srgbClr val="C0504D">
              <a:hueOff val="4681519"/>
              <a:satOff val="-5839"/>
              <a:lumOff val="1373"/>
              <a:alphaOff val="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ysClr val="windowText" lastClr="000000">
                  <a:hueOff val="0"/>
                  <a:satOff val="0"/>
                  <a:lumOff val="0"/>
                  <a:alphaOff val="0"/>
                </a:sysClr>
              </a:solidFill>
              <a:latin typeface="Century Schoolbook"/>
              <a:ea typeface="+mn-ea"/>
              <a:cs typeface="+mn-cs"/>
            </a:rPr>
            <a:t>Evaluate the effectiveness of the intervention</a:t>
          </a:r>
          <a:endParaRPr lang="en-AU" sz="1400" kern="1200" dirty="0">
            <a:solidFill>
              <a:sysClr val="windowText" lastClr="000000">
                <a:hueOff val="0"/>
                <a:satOff val="0"/>
                <a:lumOff val="0"/>
                <a:alphaOff val="0"/>
              </a:sysClr>
            </a:solidFill>
            <a:latin typeface="Century Schoolbook"/>
            <a:ea typeface="+mn-ea"/>
            <a:cs typeface="+mn-cs"/>
          </a:endParaRPr>
        </a:p>
      </dsp:txBody>
      <dsp:txXfrm rot="-5400000">
        <a:off x="488009" y="3002626"/>
        <a:ext cx="5600475" cy="408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5A60FD-C4EC-6644-9462-352B9BEEAF56}">
      <dsp:nvSpPr>
        <dsp:cNvPr id="0" name=""/>
        <dsp:cNvSpPr/>
      </dsp:nvSpPr>
      <dsp:spPr>
        <a:xfrm rot="16200000">
          <a:off x="-818853" y="819829"/>
          <a:ext cx="4176464" cy="2536805"/>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n-US" sz="1800" b="1" kern="1200" dirty="0">
              <a:solidFill>
                <a:sysClr val="window" lastClr="FFFFFF"/>
              </a:solidFill>
              <a:latin typeface="Century Schoolbook"/>
              <a:ea typeface="+mn-ea"/>
              <a:cs typeface="+mn-cs"/>
            </a:rPr>
            <a:t>Impact on Family</a:t>
          </a:r>
        </a:p>
        <a:p>
          <a:pPr marL="57150" lvl="1" indent="-57150" algn="l" defTabSz="511175">
            <a:lnSpc>
              <a:spcPct val="90000"/>
            </a:lnSpc>
            <a:spcBef>
              <a:spcPct val="0"/>
            </a:spcBef>
            <a:spcAft>
              <a:spcPct val="15000"/>
            </a:spcAft>
            <a:buChar char="••"/>
          </a:pPr>
          <a:r>
            <a:rPr lang="en-US" sz="1150" i="1" kern="1200" dirty="0">
              <a:solidFill>
                <a:sysClr val="window" lastClr="FFFFFF"/>
              </a:solidFill>
              <a:latin typeface="Century Schoolbook"/>
              <a:ea typeface="+mn-ea"/>
              <a:cs typeface="+mn-cs"/>
            </a:rPr>
            <a:t>What impact does this relationship have on both Valarie </a:t>
          </a:r>
          <a:r>
            <a:rPr lang="en-US" sz="1150" i="1" kern="1200" dirty="0" smtClean="0">
              <a:solidFill>
                <a:sysClr val="window" lastClr="FFFFFF"/>
              </a:solidFill>
              <a:latin typeface="Century Schoolbook"/>
              <a:ea typeface="+mn-ea"/>
              <a:cs typeface="+mn-cs"/>
            </a:rPr>
            <a:t>&amp; </a:t>
          </a:r>
          <a:r>
            <a:rPr lang="en-US" sz="1150" i="1" kern="1200" dirty="0">
              <a:solidFill>
                <a:sysClr val="window" lastClr="FFFFFF"/>
              </a:solidFill>
              <a:latin typeface="Century Schoolbook"/>
              <a:ea typeface="+mn-ea"/>
              <a:cs typeface="+mn-cs"/>
            </a:rPr>
            <a:t>Linda’s families?</a:t>
          </a:r>
          <a:endParaRPr lang="en-US" sz="1150" kern="1200" dirty="0">
            <a:solidFill>
              <a:sysClr val="window" lastClr="FFFFFF"/>
            </a:solidFill>
            <a:latin typeface="Century Schoolbook"/>
            <a:ea typeface="+mn-ea"/>
            <a:cs typeface="+mn-cs"/>
          </a:endParaRPr>
        </a:p>
        <a:p>
          <a:pPr marL="57150" lvl="1" indent="-57150" algn="l" defTabSz="511175">
            <a:lnSpc>
              <a:spcPct val="90000"/>
            </a:lnSpc>
            <a:spcBef>
              <a:spcPct val="0"/>
            </a:spcBef>
            <a:spcAft>
              <a:spcPct val="15000"/>
            </a:spcAft>
            <a:buChar char="••"/>
          </a:pPr>
          <a:endParaRPr lang="en-US" sz="1150" kern="1200" dirty="0">
            <a:solidFill>
              <a:sysClr val="window" lastClr="FFFFFF"/>
            </a:solidFill>
            <a:latin typeface="Century Schoolbook"/>
            <a:ea typeface="+mn-ea"/>
            <a:cs typeface="+mn-cs"/>
          </a:endParaRPr>
        </a:p>
        <a:p>
          <a:pPr marL="57150" lvl="1" indent="-57150" algn="l" defTabSz="511175">
            <a:lnSpc>
              <a:spcPct val="90000"/>
            </a:lnSpc>
            <a:spcBef>
              <a:spcPct val="0"/>
            </a:spcBef>
            <a:spcAft>
              <a:spcPct val="15000"/>
            </a:spcAft>
            <a:buChar char="••"/>
          </a:pPr>
          <a:r>
            <a:rPr lang="en-CA" sz="1150" i="1" kern="1200" dirty="0">
              <a:solidFill>
                <a:sysClr val="window" lastClr="FFFFFF"/>
              </a:solidFill>
              <a:latin typeface="Century Schoolbook"/>
              <a:ea typeface="+mn-ea"/>
              <a:cs typeface="+mn-cs"/>
            </a:rPr>
            <a:t>Valarie’s daughter is negatively affected by this relationship as her reactions include concerns about her mother’s safety </a:t>
          </a:r>
          <a:r>
            <a:rPr lang="en-CA" sz="1150" i="1" kern="1200" dirty="0" smtClean="0">
              <a:solidFill>
                <a:sysClr val="window" lastClr="FFFFFF"/>
              </a:solidFill>
              <a:latin typeface="Century Schoolbook"/>
              <a:ea typeface="+mn-ea"/>
              <a:cs typeface="+mn-cs"/>
            </a:rPr>
            <a:t>&amp; </a:t>
          </a:r>
          <a:r>
            <a:rPr lang="en-CA" sz="1150" i="1" kern="1200" dirty="0">
              <a:solidFill>
                <a:sysClr val="window" lastClr="FFFFFF"/>
              </a:solidFill>
              <a:latin typeface="Century Schoolbook"/>
              <a:ea typeface="+mn-ea"/>
              <a:cs typeface="+mn-cs"/>
            </a:rPr>
            <a:t>values. While Valarie’s needs ought to be privileged, is there also a need to mitigate </a:t>
          </a:r>
          <a:r>
            <a:rPr lang="en-CA" sz="1150" i="1" kern="1200" dirty="0" smtClean="0">
              <a:solidFill>
                <a:sysClr val="window" lastClr="FFFFFF"/>
              </a:solidFill>
              <a:latin typeface="Century Schoolbook"/>
              <a:ea typeface="+mn-ea"/>
              <a:cs typeface="+mn-cs"/>
            </a:rPr>
            <a:t>&amp; </a:t>
          </a:r>
          <a:r>
            <a:rPr lang="en-CA" sz="1150" i="1" kern="1200" dirty="0">
              <a:solidFill>
                <a:sysClr val="window" lastClr="FFFFFF"/>
              </a:solidFill>
              <a:latin typeface="Century Schoolbook"/>
              <a:ea typeface="+mn-ea"/>
              <a:cs typeface="+mn-cs"/>
            </a:rPr>
            <a:t>significantly reduce her daughter’s concerns? </a:t>
          </a:r>
          <a:endParaRPr lang="en-US" sz="1150" kern="1200" dirty="0">
            <a:solidFill>
              <a:sysClr val="window" lastClr="FFFFFF"/>
            </a:solidFill>
            <a:latin typeface="Century Schoolbook"/>
            <a:ea typeface="+mn-ea"/>
            <a:cs typeface="+mn-cs"/>
          </a:endParaRPr>
        </a:p>
      </dsp:txBody>
      <dsp:txXfrm rot="5400000">
        <a:off x="977" y="835292"/>
        <a:ext cx="2536805" cy="2505878"/>
      </dsp:txXfrm>
    </dsp:sp>
    <dsp:sp modelId="{F7AF74A3-1C75-964F-A8A2-C9663AB961BE}">
      <dsp:nvSpPr>
        <dsp:cNvPr id="0" name=""/>
        <dsp:cNvSpPr/>
      </dsp:nvSpPr>
      <dsp:spPr>
        <a:xfrm rot="16200000">
          <a:off x="1908212" y="819829"/>
          <a:ext cx="4176464" cy="2536805"/>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n-US" sz="1800" b="1" kern="1200" dirty="0">
              <a:solidFill>
                <a:sysClr val="window" lastClr="FFFFFF"/>
              </a:solidFill>
              <a:latin typeface="Century Schoolbook"/>
              <a:ea typeface="+mn-ea"/>
              <a:cs typeface="+mn-cs"/>
            </a:rPr>
            <a:t>Impact on Others</a:t>
          </a:r>
        </a:p>
        <a:p>
          <a:pPr marL="114300" lvl="1" indent="-114300" algn="l" defTabSz="533400">
            <a:lnSpc>
              <a:spcPct val="90000"/>
            </a:lnSpc>
            <a:spcBef>
              <a:spcPct val="0"/>
            </a:spcBef>
            <a:spcAft>
              <a:spcPct val="15000"/>
            </a:spcAft>
            <a:buChar char="••"/>
          </a:pPr>
          <a:r>
            <a:rPr lang="en-CA" sz="1200" i="1" kern="1200" dirty="0">
              <a:solidFill>
                <a:sysClr val="window" lastClr="FFFFFF"/>
              </a:solidFill>
              <a:latin typeface="Century Schoolbook"/>
              <a:ea typeface="+mn-ea"/>
              <a:cs typeface="+mn-cs"/>
            </a:rPr>
            <a:t>Is the privacy of other residents being invaded? Are other residents being negatively affected in other ways?</a:t>
          </a: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r>
            <a:rPr lang="en-CA" sz="1200" i="1" kern="1200" dirty="0">
              <a:solidFill>
                <a:sysClr val="window" lastClr="FFFFFF"/>
              </a:solidFill>
              <a:latin typeface="Century Schoolbook"/>
              <a:ea typeface="+mn-ea"/>
              <a:cs typeface="+mn-cs"/>
            </a:rPr>
            <a:t>What impact does this have on staff? Are they equipped to deal with this? Do they require additional supports to deal with their own competing values?</a:t>
          </a:r>
          <a:endParaRPr lang="en-US" sz="1200" kern="1200" dirty="0">
            <a:solidFill>
              <a:sysClr val="window" lastClr="FFFFFF"/>
            </a:solidFill>
            <a:latin typeface="Century Schoolbook"/>
            <a:ea typeface="+mn-ea"/>
            <a:cs typeface="+mn-cs"/>
          </a:endParaRPr>
        </a:p>
      </dsp:txBody>
      <dsp:txXfrm rot="5400000">
        <a:off x="2728042" y="835292"/>
        <a:ext cx="2536805" cy="2505878"/>
      </dsp:txXfrm>
    </dsp:sp>
    <dsp:sp modelId="{BA44AB4A-F424-224E-8A52-C751EE72D868}">
      <dsp:nvSpPr>
        <dsp:cNvPr id="0" name=""/>
        <dsp:cNvSpPr/>
      </dsp:nvSpPr>
      <dsp:spPr>
        <a:xfrm rot="16200000">
          <a:off x="4595810" y="819829"/>
          <a:ext cx="4176464" cy="2536805"/>
        </a:xfrm>
        <a:prstGeom prst="flowChartManualOperation">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t" anchorCtr="0">
          <a:noAutofit/>
        </a:bodyPr>
        <a:lstStyle/>
        <a:p>
          <a:pPr lvl="0" algn="l" defTabSz="800100">
            <a:lnSpc>
              <a:spcPct val="90000"/>
            </a:lnSpc>
            <a:spcBef>
              <a:spcPct val="0"/>
            </a:spcBef>
            <a:spcAft>
              <a:spcPct val="35000"/>
            </a:spcAft>
          </a:pPr>
          <a:r>
            <a:rPr lang="en-US" sz="1800" b="1" kern="1200" dirty="0">
              <a:solidFill>
                <a:sysClr val="window" lastClr="FFFFFF"/>
              </a:solidFill>
              <a:latin typeface="Century Schoolbook"/>
              <a:ea typeface="+mn-ea"/>
              <a:cs typeface="+mn-cs"/>
            </a:rPr>
            <a:t>Impact to Organisations</a:t>
          </a:r>
        </a:p>
        <a:p>
          <a:pPr marL="114300" lvl="1" indent="-114300" algn="l" defTabSz="533400">
            <a:lnSpc>
              <a:spcPct val="90000"/>
            </a:lnSpc>
            <a:spcBef>
              <a:spcPct val="0"/>
            </a:spcBef>
            <a:spcAft>
              <a:spcPct val="15000"/>
            </a:spcAft>
            <a:buChar char="••"/>
          </a:pPr>
          <a:r>
            <a:rPr lang="en-CA" sz="1200" i="1" kern="1200" dirty="0">
              <a:solidFill>
                <a:sysClr val="window" lastClr="FFFFFF"/>
              </a:solidFill>
              <a:latin typeface="Century Schoolbook"/>
              <a:ea typeface="+mn-ea"/>
              <a:cs typeface="+mn-cs"/>
            </a:rPr>
            <a:t>Is there the possibility of a lawsuit from Valarie’s family?</a:t>
          </a: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r>
            <a:rPr lang="en-CA" sz="1200" i="1" kern="1200" dirty="0">
              <a:solidFill>
                <a:sysClr val="window" lastClr="FFFFFF"/>
              </a:solidFill>
              <a:latin typeface="Century Schoolbook"/>
              <a:ea typeface="+mn-ea"/>
              <a:cs typeface="+mn-cs"/>
            </a:rPr>
            <a:t>Could such a relationship tarnish the organisation’s reputation?</a:t>
          </a: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endParaRPr lang="en-US" sz="1200" kern="1200" dirty="0">
            <a:solidFill>
              <a:sysClr val="window" lastClr="FFFFFF"/>
            </a:solidFill>
            <a:latin typeface="Century Schoolbook"/>
            <a:ea typeface="+mn-ea"/>
            <a:cs typeface="+mn-cs"/>
          </a:endParaRPr>
        </a:p>
        <a:p>
          <a:pPr marL="114300" lvl="1" indent="-114300" algn="l" defTabSz="533400">
            <a:lnSpc>
              <a:spcPct val="90000"/>
            </a:lnSpc>
            <a:spcBef>
              <a:spcPct val="0"/>
            </a:spcBef>
            <a:spcAft>
              <a:spcPct val="15000"/>
            </a:spcAft>
            <a:buChar char="••"/>
          </a:pPr>
          <a:r>
            <a:rPr lang="en-CA" sz="1200" i="1" kern="1200" dirty="0">
              <a:solidFill>
                <a:sysClr val="window" lastClr="FFFFFF"/>
              </a:solidFill>
              <a:latin typeface="Century Schoolbook"/>
              <a:ea typeface="+mn-ea"/>
              <a:cs typeface="+mn-cs"/>
            </a:rPr>
            <a:t>Does the disclosure of the relationship impose a breach of trust of residents, staff, family </a:t>
          </a:r>
          <a:r>
            <a:rPr lang="en-CA" sz="1200" i="1" kern="1200" dirty="0" smtClean="0">
              <a:solidFill>
                <a:sysClr val="window" lastClr="FFFFFF"/>
              </a:solidFill>
              <a:latin typeface="Century Schoolbook"/>
              <a:ea typeface="+mn-ea"/>
              <a:cs typeface="+mn-cs"/>
            </a:rPr>
            <a:t>&amp; </a:t>
          </a:r>
          <a:r>
            <a:rPr lang="en-CA" sz="1200" i="1" kern="1200" dirty="0">
              <a:solidFill>
                <a:sysClr val="window" lastClr="FFFFFF"/>
              </a:solidFill>
              <a:latin typeface="Century Schoolbook"/>
              <a:ea typeface="+mn-ea"/>
              <a:cs typeface="+mn-cs"/>
            </a:rPr>
            <a:t>community?</a:t>
          </a:r>
          <a:endParaRPr lang="en-US" sz="1200" kern="1200" dirty="0">
            <a:solidFill>
              <a:sysClr val="window" lastClr="FFFFFF"/>
            </a:solidFill>
            <a:latin typeface="Century Schoolbook"/>
            <a:ea typeface="+mn-ea"/>
            <a:cs typeface="+mn-cs"/>
          </a:endParaRPr>
        </a:p>
      </dsp:txBody>
      <dsp:txXfrm rot="5400000">
        <a:off x="5415640" y="835292"/>
        <a:ext cx="2536805" cy="25058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1D49-CF63-434C-B1D4-A11719380C07}">
      <dsp:nvSpPr>
        <dsp:cNvPr id="0" name=""/>
        <dsp:cNvSpPr/>
      </dsp:nvSpPr>
      <dsp:spPr>
        <a:xfrm>
          <a:off x="2604014" y="3239663"/>
          <a:ext cx="1670506" cy="1483880"/>
        </a:xfrm>
        <a:prstGeom prst="ellipse">
          <a:avLst/>
        </a:prstGeom>
        <a:gradFill rotWithShape="0">
          <a:gsLst>
            <a:gs pos="0">
              <a:schemeClr val="accent1">
                <a:shade val="60000"/>
                <a:hueOff val="0"/>
                <a:satOff val="0"/>
                <a:lumOff val="0"/>
                <a:alphaOff val="0"/>
                <a:tint val="100000"/>
                <a:shade val="100000"/>
                <a:satMod val="130000"/>
              </a:schemeClr>
            </a:gs>
            <a:gs pos="100000">
              <a:schemeClr val="accent1">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latin typeface="Calibri"/>
              <a:cs typeface="Calibri"/>
            </a:rPr>
            <a:t>Issue of Privacy Rights</a:t>
          </a:r>
        </a:p>
      </dsp:txBody>
      <dsp:txXfrm>
        <a:off x="2848654" y="3456972"/>
        <a:ext cx="1181226" cy="1049262"/>
      </dsp:txXfrm>
    </dsp:sp>
    <dsp:sp modelId="{9D112F0B-C203-9647-8DFC-1FED34E462BD}">
      <dsp:nvSpPr>
        <dsp:cNvPr id="0" name=""/>
        <dsp:cNvSpPr/>
      </dsp:nvSpPr>
      <dsp:spPr>
        <a:xfrm rot="12878775">
          <a:off x="990947" y="2645707"/>
          <a:ext cx="1865129" cy="576881"/>
        </a:xfrm>
        <a:prstGeom prst="leftArrow">
          <a:avLst>
            <a:gd name="adj1" fmla="val 60000"/>
            <a:gd name="adj2" fmla="val 50000"/>
          </a:avLst>
        </a:prstGeom>
        <a:gradFill rotWithShape="0">
          <a:gsLst>
            <a:gs pos="0">
              <a:schemeClr val="accent1">
                <a:shade val="90000"/>
                <a:hueOff val="0"/>
                <a:satOff val="0"/>
                <a:lumOff val="0"/>
                <a:alphaOff val="0"/>
                <a:tint val="100000"/>
                <a:shade val="100000"/>
                <a:satMod val="130000"/>
              </a:schemeClr>
            </a:gs>
            <a:gs pos="100000">
              <a:schemeClr val="accent1">
                <a:shade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AB3ED74-3888-834D-B699-DEBCB13E5CBC}">
      <dsp:nvSpPr>
        <dsp:cNvPr id="0" name=""/>
        <dsp:cNvSpPr/>
      </dsp:nvSpPr>
      <dsp:spPr>
        <a:xfrm>
          <a:off x="264742" y="1008116"/>
          <a:ext cx="1783140" cy="2791720"/>
        </a:xfrm>
        <a:prstGeom prst="roundRect">
          <a:avLst>
            <a:gd name="adj" fmla="val 10000"/>
          </a:avLst>
        </a:prstGeom>
        <a:gradFill rotWithShape="0">
          <a:gsLst>
            <a:gs pos="0">
              <a:schemeClr val="accent1">
                <a:shade val="50000"/>
                <a:hueOff val="0"/>
                <a:satOff val="0"/>
                <a:lumOff val="0"/>
                <a:alphaOff val="0"/>
                <a:tint val="100000"/>
                <a:shade val="100000"/>
                <a:satMod val="130000"/>
              </a:schemeClr>
            </a:gs>
            <a:gs pos="100000">
              <a:schemeClr val="accent1">
                <a:shade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a:solidFill>
                <a:schemeClr val="tx1"/>
              </a:solidFill>
              <a:latin typeface="Calibri"/>
              <a:cs typeface="Calibri"/>
            </a:rPr>
            <a:t>Did the management of the aged care facility breach the privacy rights of Valarie </a:t>
          </a:r>
          <a:r>
            <a:rPr lang="en-US" sz="1800" kern="1200" dirty="0" smtClean="0">
              <a:solidFill>
                <a:schemeClr val="tx1"/>
              </a:solidFill>
              <a:latin typeface="Calibri"/>
              <a:cs typeface="Calibri"/>
            </a:rPr>
            <a:t>&amp; </a:t>
          </a:r>
          <a:r>
            <a:rPr lang="en-US" sz="1800" kern="1200" dirty="0">
              <a:solidFill>
                <a:schemeClr val="tx1"/>
              </a:solidFill>
              <a:latin typeface="Calibri"/>
              <a:cs typeface="Calibri"/>
            </a:rPr>
            <a:t>Linda by contacting their families</a:t>
          </a:r>
          <a:r>
            <a:rPr lang="en-US" sz="1800" kern="1200" dirty="0" smtClean="0">
              <a:solidFill>
                <a:schemeClr val="tx1"/>
              </a:solidFill>
              <a:latin typeface="Calibri"/>
              <a:cs typeface="Calibri"/>
            </a:rPr>
            <a:t>? </a:t>
          </a:r>
        </a:p>
        <a:p>
          <a:pPr lvl="0" algn="ctr" defTabSz="800100">
            <a:lnSpc>
              <a:spcPct val="90000"/>
            </a:lnSpc>
            <a:spcBef>
              <a:spcPct val="0"/>
            </a:spcBef>
            <a:spcAft>
              <a:spcPct val="35000"/>
            </a:spcAft>
          </a:pPr>
          <a:r>
            <a:rPr lang="en-US" sz="800" b="1" i="1" kern="1200" dirty="0" smtClean="0"/>
            <a:t>Adapted from Sokolowski </a:t>
          </a:r>
        </a:p>
        <a:p>
          <a:pPr lvl="0" algn="ctr" defTabSz="800100">
            <a:lnSpc>
              <a:spcPct val="90000"/>
            </a:lnSpc>
            <a:spcBef>
              <a:spcPct val="0"/>
            </a:spcBef>
            <a:spcAft>
              <a:spcPct val="35000"/>
            </a:spcAft>
          </a:pPr>
          <a:r>
            <a:rPr lang="en-US" sz="800" b="1" i="1" kern="1200" dirty="0" smtClean="0"/>
            <a:t>(2010 &amp; 2011)</a:t>
          </a:r>
          <a:endParaRPr lang="en-US" sz="800" kern="1200" dirty="0">
            <a:solidFill>
              <a:schemeClr val="tx1"/>
            </a:solidFill>
            <a:latin typeface="Calibri"/>
            <a:cs typeface="Calibri"/>
          </a:endParaRPr>
        </a:p>
      </dsp:txBody>
      <dsp:txXfrm>
        <a:off x="316968" y="1060342"/>
        <a:ext cx="1678688" cy="2687268"/>
      </dsp:txXfrm>
    </dsp:sp>
    <dsp:sp modelId="{84DBD7A9-66AB-5945-8888-DF97B98E0EFE}">
      <dsp:nvSpPr>
        <dsp:cNvPr id="0" name=""/>
        <dsp:cNvSpPr/>
      </dsp:nvSpPr>
      <dsp:spPr>
        <a:xfrm rot="16147354">
          <a:off x="2462485" y="1891735"/>
          <a:ext cx="1898384" cy="576881"/>
        </a:xfrm>
        <a:prstGeom prst="leftArrow">
          <a:avLst>
            <a:gd name="adj1" fmla="val 60000"/>
            <a:gd name="adj2" fmla="val 50000"/>
          </a:avLst>
        </a:prstGeom>
        <a:gradFill rotWithShape="0">
          <a:gsLst>
            <a:gs pos="0">
              <a:schemeClr val="accent1">
                <a:shade val="90000"/>
                <a:hueOff val="12621"/>
                <a:satOff val="3725"/>
                <a:lumOff val="9272"/>
                <a:alphaOff val="0"/>
                <a:tint val="100000"/>
                <a:shade val="100000"/>
                <a:satMod val="130000"/>
              </a:schemeClr>
            </a:gs>
            <a:gs pos="100000">
              <a:schemeClr val="accent1">
                <a:shade val="90000"/>
                <a:hueOff val="12621"/>
                <a:satOff val="3725"/>
                <a:lumOff val="92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6B328E7-EAE4-6D42-ABF2-C38B458CE89D}">
      <dsp:nvSpPr>
        <dsp:cNvPr id="0" name=""/>
        <dsp:cNvSpPr/>
      </dsp:nvSpPr>
      <dsp:spPr>
        <a:xfrm>
          <a:off x="2160251" y="-187040"/>
          <a:ext cx="2473782" cy="2836271"/>
        </a:xfrm>
        <a:prstGeom prst="roundRect">
          <a:avLst>
            <a:gd name="adj" fmla="val 10000"/>
          </a:avLst>
        </a:prstGeom>
        <a:gradFill rotWithShape="0">
          <a:gsLst>
            <a:gs pos="0">
              <a:schemeClr val="accent1">
                <a:shade val="50000"/>
                <a:hueOff val="11637"/>
                <a:satOff val="16422"/>
                <a:lumOff val="20661"/>
                <a:alphaOff val="0"/>
                <a:tint val="100000"/>
                <a:shade val="100000"/>
                <a:satMod val="130000"/>
              </a:schemeClr>
            </a:gs>
            <a:gs pos="100000">
              <a:schemeClr val="accent1">
                <a:shade val="50000"/>
                <a:hueOff val="11637"/>
                <a:satOff val="16422"/>
                <a:lumOff val="2066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t" anchorCtr="0">
          <a:noAutofit/>
        </a:bodyPr>
        <a:lstStyle/>
        <a:p>
          <a:pPr lvl="0" algn="ctr" defTabSz="711200">
            <a:lnSpc>
              <a:spcPct val="90000"/>
            </a:lnSpc>
            <a:spcBef>
              <a:spcPct val="0"/>
            </a:spcBef>
            <a:spcAft>
              <a:spcPct val="35000"/>
            </a:spcAft>
          </a:pPr>
          <a:r>
            <a:rPr lang="en-US" sz="1600" kern="1200" dirty="0">
              <a:solidFill>
                <a:schemeClr val="tx1"/>
              </a:solidFill>
              <a:latin typeface="Calibri"/>
              <a:cs typeface="Calibri"/>
            </a:rPr>
            <a:t>Under the amended Charter of Resident’s Right </a:t>
          </a:r>
          <a:r>
            <a:rPr lang="en-US" sz="1600" kern="1200" dirty="0" smtClean="0">
              <a:solidFill>
                <a:schemeClr val="tx1"/>
              </a:solidFill>
              <a:latin typeface="Calibri"/>
              <a:cs typeface="Calibri"/>
            </a:rPr>
            <a:t>&amp; </a:t>
          </a:r>
          <a:r>
            <a:rPr lang="en-US" sz="1600" kern="1200" dirty="0">
              <a:solidFill>
                <a:schemeClr val="tx1"/>
              </a:solidFill>
              <a:latin typeface="Calibri"/>
              <a:cs typeface="Calibri"/>
            </a:rPr>
            <a:t>Responsibilities, the User Rights Principles, of the Aged Care Act (1997), shouldn’t Valarie </a:t>
          </a:r>
          <a:r>
            <a:rPr lang="en-US" sz="1600" kern="1200" dirty="0" smtClean="0">
              <a:solidFill>
                <a:schemeClr val="tx1"/>
              </a:solidFill>
              <a:latin typeface="Calibri"/>
              <a:cs typeface="Calibri"/>
            </a:rPr>
            <a:t>&amp; </a:t>
          </a:r>
          <a:r>
            <a:rPr lang="en-US" sz="1600" kern="1200" dirty="0">
              <a:solidFill>
                <a:schemeClr val="tx1"/>
              </a:solidFill>
              <a:latin typeface="Calibri"/>
              <a:cs typeface="Calibri"/>
            </a:rPr>
            <a:t>Linda be entitled to:</a:t>
          </a:r>
        </a:p>
        <a:p>
          <a:pPr marL="171450" lvl="1" indent="-171450" algn="ctr" defTabSz="711200">
            <a:lnSpc>
              <a:spcPct val="90000"/>
            </a:lnSpc>
            <a:spcBef>
              <a:spcPct val="0"/>
            </a:spcBef>
            <a:spcAft>
              <a:spcPct val="15000"/>
            </a:spcAft>
            <a:buChar char="••"/>
          </a:pPr>
          <a:r>
            <a:rPr lang="en-US" sz="1600" kern="1200" dirty="0" smtClean="0">
              <a:solidFill>
                <a:schemeClr val="tx1"/>
              </a:solidFill>
              <a:latin typeface="Calibri"/>
              <a:cs typeface="Calibri"/>
            </a:rPr>
            <a:t> personal </a:t>
          </a:r>
          <a:r>
            <a:rPr lang="en-US" sz="1600" kern="1200" dirty="0">
              <a:solidFill>
                <a:schemeClr val="tx1"/>
              </a:solidFill>
              <a:latin typeface="Calibri"/>
              <a:cs typeface="Calibri"/>
            </a:rPr>
            <a:t>privacy?</a:t>
          </a:r>
        </a:p>
        <a:p>
          <a:pPr marL="171450" lvl="1" indent="-171450" algn="ctr" defTabSz="711200">
            <a:lnSpc>
              <a:spcPct val="90000"/>
            </a:lnSpc>
            <a:spcBef>
              <a:spcPct val="0"/>
            </a:spcBef>
            <a:spcAft>
              <a:spcPct val="15000"/>
            </a:spcAft>
            <a:buChar char="••"/>
          </a:pPr>
          <a:r>
            <a:rPr lang="en-US" sz="1600" kern="1200" dirty="0" smtClean="0">
              <a:solidFill>
                <a:schemeClr val="tx1"/>
              </a:solidFill>
              <a:latin typeface="Calibri"/>
              <a:cs typeface="Calibri"/>
            </a:rPr>
            <a:t> personal </a:t>
          </a:r>
          <a:r>
            <a:rPr lang="en-US" sz="1600" kern="1200" dirty="0">
              <a:solidFill>
                <a:schemeClr val="tx1"/>
              </a:solidFill>
              <a:latin typeface="Calibri"/>
              <a:cs typeface="Calibri"/>
            </a:rPr>
            <a:t>relationships without fear, criticism or restriction?</a:t>
          </a:r>
        </a:p>
      </dsp:txBody>
      <dsp:txXfrm>
        <a:off x="2232706" y="-114585"/>
        <a:ext cx="2328872" cy="2691361"/>
      </dsp:txXfrm>
    </dsp:sp>
    <dsp:sp modelId="{8D2827E0-1295-EE41-BF65-9BD80B6B4BBB}">
      <dsp:nvSpPr>
        <dsp:cNvPr id="0" name=""/>
        <dsp:cNvSpPr/>
      </dsp:nvSpPr>
      <dsp:spPr>
        <a:xfrm rot="19513636">
          <a:off x="4019043" y="2635330"/>
          <a:ext cx="1887585" cy="576881"/>
        </a:xfrm>
        <a:prstGeom prst="leftArrow">
          <a:avLst>
            <a:gd name="adj1" fmla="val 60000"/>
            <a:gd name="adj2" fmla="val 50000"/>
          </a:avLst>
        </a:prstGeom>
        <a:gradFill rotWithShape="0">
          <a:gsLst>
            <a:gs pos="0">
              <a:schemeClr val="accent1">
                <a:shade val="90000"/>
                <a:hueOff val="12621"/>
                <a:satOff val="3725"/>
                <a:lumOff val="9272"/>
                <a:alphaOff val="0"/>
                <a:tint val="100000"/>
                <a:shade val="100000"/>
                <a:satMod val="130000"/>
              </a:schemeClr>
            </a:gs>
            <a:gs pos="100000">
              <a:schemeClr val="accent1">
                <a:shade val="90000"/>
                <a:hueOff val="12621"/>
                <a:satOff val="3725"/>
                <a:lumOff val="9272"/>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7BD560F-B355-814F-AFFF-D89D0864DCC8}">
      <dsp:nvSpPr>
        <dsp:cNvPr id="0" name=""/>
        <dsp:cNvSpPr/>
      </dsp:nvSpPr>
      <dsp:spPr>
        <a:xfrm>
          <a:off x="4752542" y="432046"/>
          <a:ext cx="1971087" cy="3906917"/>
        </a:xfrm>
        <a:prstGeom prst="roundRect">
          <a:avLst>
            <a:gd name="adj" fmla="val 10000"/>
          </a:avLst>
        </a:prstGeom>
        <a:gradFill rotWithShape="0">
          <a:gsLst>
            <a:gs pos="0">
              <a:schemeClr val="accent1">
                <a:shade val="50000"/>
                <a:hueOff val="11637"/>
                <a:satOff val="16422"/>
                <a:lumOff val="20661"/>
                <a:alphaOff val="0"/>
                <a:tint val="100000"/>
                <a:shade val="100000"/>
                <a:satMod val="130000"/>
              </a:schemeClr>
            </a:gs>
            <a:gs pos="100000">
              <a:schemeClr val="accent1">
                <a:shade val="50000"/>
                <a:hueOff val="11637"/>
                <a:satOff val="16422"/>
                <a:lumOff val="20661"/>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tx1"/>
              </a:solidFill>
              <a:latin typeface="Calibri"/>
              <a:cs typeface="Calibri"/>
            </a:rPr>
            <a:t>Do you think the staff &amp; management of the aged care facility have responded too quickly &amp; emotionally &amp; are likely to inject their own personal values on the same-sex relationship? </a:t>
          </a:r>
        </a:p>
        <a:p>
          <a:pPr lvl="0" algn="ctr" defTabSz="800100">
            <a:lnSpc>
              <a:spcPct val="90000"/>
            </a:lnSpc>
            <a:spcBef>
              <a:spcPct val="0"/>
            </a:spcBef>
            <a:spcAft>
              <a:spcPct val="35000"/>
            </a:spcAft>
          </a:pPr>
          <a:r>
            <a:rPr lang="en-US" sz="800" b="1" i="1" kern="1200" dirty="0" smtClean="0"/>
            <a:t>Adapted from Sokolowski</a:t>
          </a:r>
        </a:p>
        <a:p>
          <a:pPr lvl="0" algn="ctr" defTabSz="800100">
            <a:lnSpc>
              <a:spcPct val="90000"/>
            </a:lnSpc>
            <a:spcBef>
              <a:spcPct val="0"/>
            </a:spcBef>
            <a:spcAft>
              <a:spcPct val="35000"/>
            </a:spcAft>
          </a:pPr>
          <a:r>
            <a:rPr lang="en-US" sz="800" b="1" i="1" kern="1200" dirty="0" smtClean="0"/>
            <a:t>(2010 &amp; 2011)</a:t>
          </a:r>
          <a:endParaRPr lang="en-US" sz="800" kern="1200" dirty="0">
            <a:solidFill>
              <a:schemeClr val="tx1"/>
            </a:solidFill>
            <a:latin typeface="Calibri"/>
            <a:cs typeface="Calibri"/>
          </a:endParaRPr>
        </a:p>
      </dsp:txBody>
      <dsp:txXfrm>
        <a:off x="4810273" y="489777"/>
        <a:ext cx="1855625" cy="37914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375B0-903B-AA4C-8693-EE9EE79945A5}">
      <dsp:nvSpPr>
        <dsp:cNvPr id="0" name=""/>
        <dsp:cNvSpPr/>
      </dsp:nvSpPr>
      <dsp:spPr>
        <a:xfrm>
          <a:off x="2203444" y="2313856"/>
          <a:ext cx="2693099" cy="2693099"/>
        </a:xfrm>
        <a:prstGeom prst="gear9">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a:solidFill>
                <a:schemeClr val="tx1"/>
              </a:solidFill>
              <a:latin typeface="Calibri"/>
              <a:cs typeface="Calibri"/>
            </a:rPr>
            <a:t>Do you think it is probable that Valarie’s values can authentically change? If yes, it is possible to view her behaviour differently, perhaps as a healthy way to connect with others?</a:t>
          </a:r>
        </a:p>
      </dsp:txBody>
      <dsp:txXfrm>
        <a:off x="2744877" y="2944702"/>
        <a:ext cx="1610233" cy="1384308"/>
      </dsp:txXfrm>
    </dsp:sp>
    <dsp:sp modelId="{AC7175A6-A445-9049-BEF0-1A46EAD54E4E}">
      <dsp:nvSpPr>
        <dsp:cNvPr id="0" name=""/>
        <dsp:cNvSpPr/>
      </dsp:nvSpPr>
      <dsp:spPr>
        <a:xfrm>
          <a:off x="0" y="1150447"/>
          <a:ext cx="2901104" cy="2566552"/>
        </a:xfrm>
        <a:prstGeom prst="gear6">
          <a:avLst/>
        </a:prstGeom>
        <a:gradFill rotWithShape="0">
          <a:gsLst>
            <a:gs pos="0">
              <a:schemeClr val="accent3">
                <a:hueOff val="0"/>
                <a:satOff val="0"/>
                <a:lumOff val="-100000"/>
                <a:alphaOff val="0"/>
                <a:tint val="100000"/>
                <a:shade val="100000"/>
                <a:satMod val="130000"/>
              </a:schemeClr>
            </a:gs>
            <a:gs pos="100000">
              <a:schemeClr val="accent3">
                <a:hueOff val="0"/>
                <a:satOff val="0"/>
                <a:lumOff val="-10000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latin typeface="Calibri"/>
              <a:cs typeface="Calibri"/>
            </a:rPr>
            <a:t>While some may view Valarie’s behaviour to be pathological &amp; should be stopped, is it possible that personhood is not fixed? </a:t>
          </a:r>
          <a:endParaRPr lang="en-US" sz="1200" b="1" kern="1200" dirty="0">
            <a:latin typeface="Calibri"/>
            <a:cs typeface="Calibri"/>
          </a:endParaRPr>
        </a:p>
      </dsp:txBody>
      <dsp:txXfrm>
        <a:off x="694768" y="1800489"/>
        <a:ext cx="1511568" cy="1266468"/>
      </dsp:txXfrm>
    </dsp:sp>
    <dsp:sp modelId="{DD581357-6CA5-C54E-9BA0-9AB26685C1BD}">
      <dsp:nvSpPr>
        <dsp:cNvPr id="0" name=""/>
        <dsp:cNvSpPr/>
      </dsp:nvSpPr>
      <dsp:spPr>
        <a:xfrm>
          <a:off x="2348564" y="1844083"/>
          <a:ext cx="3312512" cy="3312512"/>
        </a:xfrm>
        <a:prstGeom prst="circularArrow">
          <a:avLst>
            <a:gd name="adj1" fmla="val 4878"/>
            <a:gd name="adj2" fmla="val 312630"/>
            <a:gd name="adj3" fmla="val 3192290"/>
            <a:gd name="adj4" fmla="val 15155104"/>
            <a:gd name="adj5" fmla="val 5691"/>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7C4B668-C2F3-6140-80EB-F7F898473A7D}">
      <dsp:nvSpPr>
        <dsp:cNvPr id="0" name=""/>
        <dsp:cNvSpPr/>
      </dsp:nvSpPr>
      <dsp:spPr>
        <a:xfrm>
          <a:off x="-334934" y="816598"/>
          <a:ext cx="2504582" cy="2504582"/>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100000"/>
                <a:alphaOff val="0"/>
                <a:tint val="100000"/>
                <a:shade val="100000"/>
                <a:satMod val="130000"/>
              </a:schemeClr>
            </a:gs>
            <a:gs pos="100000">
              <a:schemeClr val="accent3">
                <a:hueOff val="0"/>
                <a:satOff val="0"/>
                <a:lumOff val="-10000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98AB1E5-CC10-4D3B-B561-D723B87365FE}" type="datetimeFigureOut">
              <a:rPr lang="en-AU" smtClean="0"/>
              <a:pPr/>
              <a:t>6/04/2017</a:t>
            </a:fld>
            <a:endParaRPr lang="en-AU"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D73F5FB-40E9-4FD7-866A-E072BC7C111B}" type="slidenum">
              <a:rPr lang="en-AU" smtClean="0"/>
              <a:pPr/>
              <a:t>‹#›</a:t>
            </a:fld>
            <a:endParaRPr lang="en-AU" dirty="0"/>
          </a:p>
        </p:txBody>
      </p:sp>
    </p:spTree>
    <p:extLst>
      <p:ext uri="{BB962C8B-B14F-4D97-AF65-F5344CB8AC3E}">
        <p14:creationId xmlns:p14="http://schemas.microsoft.com/office/powerpoint/2010/main" val="420584866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2574224-CB69-4EC4-A4FE-5BA7127591F3}" type="datetimeFigureOut">
              <a:rPr lang="en-AU" smtClean="0"/>
              <a:pPr/>
              <a:t>6/04/2017</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2907733-2F41-4C81-A684-477FDD2E1A78}" type="slidenum">
              <a:rPr lang="en-AU" smtClean="0"/>
              <a:pPr/>
              <a:t>‹#›</a:t>
            </a:fld>
            <a:endParaRPr lang="en-AU" dirty="0"/>
          </a:p>
        </p:txBody>
      </p:sp>
    </p:spTree>
    <p:extLst>
      <p:ext uri="{BB962C8B-B14F-4D97-AF65-F5344CB8AC3E}">
        <p14:creationId xmlns:p14="http://schemas.microsoft.com/office/powerpoint/2010/main" val="1930268566"/>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AU" dirty="0"/>
          </a:p>
        </p:txBody>
      </p:sp>
      <p:sp>
        <p:nvSpPr>
          <p:cNvPr id="5" name="Date Placeholder 4"/>
          <p:cNvSpPr>
            <a:spLocks noGrp="1"/>
          </p:cNvSpPr>
          <p:nvPr>
            <p:ph type="dt" idx="10"/>
          </p:nvPr>
        </p:nvSpPr>
        <p:spPr/>
        <p:txBody>
          <a:bodyPr/>
          <a:lstStyle/>
          <a:p>
            <a:fld id="{71DCAEB5-F307-40EF-923D-11DAF0FE303C}"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1</a:t>
            </a:fld>
            <a:endParaRPr lang="en-A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000" kern="1200" dirty="0" smtClean="0">
              <a:solidFill>
                <a:srgbClr val="000000"/>
              </a:solidFill>
              <a:effectLst/>
              <a:latin typeface="Calibri"/>
              <a:ea typeface="+mn-ea"/>
              <a:cs typeface="Calibri"/>
            </a:endParaRPr>
          </a:p>
        </p:txBody>
      </p:sp>
      <p:sp>
        <p:nvSpPr>
          <p:cNvPr id="5" name="Date Placeholder 4"/>
          <p:cNvSpPr>
            <a:spLocks noGrp="1"/>
          </p:cNvSpPr>
          <p:nvPr>
            <p:ph type="dt" idx="10"/>
          </p:nvPr>
        </p:nvSpPr>
        <p:spPr/>
        <p:txBody>
          <a:bodyPr/>
          <a:lstStyle/>
          <a:p>
            <a:fld id="{EA719795-0189-4D3D-B7DC-D030C1A96F68}"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90</a:t>
            </a:fld>
            <a:endParaRPr lang="en-AU" dirty="0"/>
          </a:p>
        </p:txBody>
      </p:sp>
    </p:spTree>
    <p:extLst>
      <p:ext uri="{BB962C8B-B14F-4D97-AF65-F5344CB8AC3E}">
        <p14:creationId xmlns:p14="http://schemas.microsoft.com/office/powerpoint/2010/main" val="4242668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51C96A1-4A80-48A2-B587-B8319A60039C}"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92</a:t>
            </a:fld>
            <a:endParaRPr lang="en-AU" dirty="0"/>
          </a:p>
        </p:txBody>
      </p:sp>
    </p:spTree>
    <p:extLst>
      <p:ext uri="{BB962C8B-B14F-4D97-AF65-F5344CB8AC3E}">
        <p14:creationId xmlns:p14="http://schemas.microsoft.com/office/powerpoint/2010/main" val="3878248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39AE0B7D-B16E-4F67-A56F-62EDCF829B66}"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96</a:t>
            </a:fld>
            <a:endParaRPr lang="en-AU" dirty="0"/>
          </a:p>
        </p:txBody>
      </p:sp>
    </p:spTree>
    <p:extLst>
      <p:ext uri="{BB962C8B-B14F-4D97-AF65-F5344CB8AC3E}">
        <p14:creationId xmlns:p14="http://schemas.microsoft.com/office/powerpoint/2010/main" val="465094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0"/>
          </p:nvPr>
        </p:nvSpPr>
        <p:spPr/>
        <p:txBody>
          <a:bodyPr/>
          <a:lstStyle/>
          <a:p>
            <a:fld id="{F4831CB0-F651-43C9-B3A8-2CA7AE39F1CE}"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100</a:t>
            </a:fld>
            <a:endParaRPr lang="en-AU" dirty="0"/>
          </a:p>
        </p:txBody>
      </p:sp>
    </p:spTree>
    <p:extLst>
      <p:ext uri="{BB962C8B-B14F-4D97-AF65-F5344CB8AC3E}">
        <p14:creationId xmlns:p14="http://schemas.microsoft.com/office/powerpoint/2010/main" val="4202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6C2FC62-43CF-4EFF-8412-E533608D089A}"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102</a:t>
            </a:fld>
            <a:endParaRPr lang="en-AU" dirty="0"/>
          </a:p>
        </p:txBody>
      </p:sp>
    </p:spTree>
    <p:extLst>
      <p:ext uri="{BB962C8B-B14F-4D97-AF65-F5344CB8AC3E}">
        <p14:creationId xmlns:p14="http://schemas.microsoft.com/office/powerpoint/2010/main" val="1180478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7C321800-283E-4618-94B9-AF2E887F64F2}"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107</a:t>
            </a:fld>
            <a:endParaRPr lang="en-AU" dirty="0"/>
          </a:p>
        </p:txBody>
      </p:sp>
    </p:spTree>
    <p:extLst>
      <p:ext uri="{BB962C8B-B14F-4D97-AF65-F5344CB8AC3E}">
        <p14:creationId xmlns:p14="http://schemas.microsoft.com/office/powerpoint/2010/main" val="168511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4E715CC-F6BF-46D2-B3B2-654296B7B118}" type="slidenum">
              <a:rPr lang="en-AU" smtClean="0"/>
              <a:pPr/>
              <a:t>109</a:t>
            </a:fld>
            <a:endParaRPr lang="en-AU" dirty="0"/>
          </a:p>
        </p:txBody>
      </p:sp>
      <p:sp>
        <p:nvSpPr>
          <p:cNvPr id="5" name="Date Placeholder 4"/>
          <p:cNvSpPr>
            <a:spLocks noGrp="1"/>
          </p:cNvSpPr>
          <p:nvPr>
            <p:ph type="dt" idx="11"/>
          </p:nvPr>
        </p:nvSpPr>
        <p:spPr/>
        <p:txBody>
          <a:bodyPr/>
          <a:lstStyle/>
          <a:p>
            <a:fld id="{C666A2C8-0410-4DFC-B75C-BE0343323D31}" type="datetime1">
              <a:rPr lang="en-AU" smtClean="0"/>
              <a:pPr/>
              <a:t>6/04/2017</a:t>
            </a:fld>
            <a:endParaRPr lang="en-AU" dirty="0"/>
          </a:p>
        </p:txBody>
      </p:sp>
    </p:spTree>
    <p:extLst>
      <p:ext uri="{BB962C8B-B14F-4D97-AF65-F5344CB8AC3E}">
        <p14:creationId xmlns:p14="http://schemas.microsoft.com/office/powerpoint/2010/main" val="3897691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defRPr/>
            </a:pPr>
            <a:r>
              <a:rPr lang="en-AU" dirty="0" smtClean="0">
                <a:solidFill>
                  <a:srgbClr val="000000"/>
                </a:solidFill>
                <a:latin typeface="Calibri"/>
                <a:cs typeface="Calibri"/>
              </a:rPr>
              <a:t>Prevailing conventional ageism views older people as asexual and therefore without sexual needs. On the contrary, older people, including those with dementia, continue to be sexual beings with the capacity and need for expression of sexualities. Research literature indicates that the sexual rights of older people are not always supported in long-term care settings. </a:t>
            </a:r>
            <a:r>
              <a:rPr lang="en-US" dirty="0" smtClean="0">
                <a:solidFill>
                  <a:srgbClr val="000000"/>
                </a:solidFill>
                <a:latin typeface="Calibri"/>
                <a:cs typeface="Calibri"/>
              </a:rPr>
              <a:t>In fact, consultations with older people regarding their sexual needs, desires and concerns are minimal, if they happen at all, as the conventional ageist views about sexualities see care staff and families regarding sexual expression as an activity that should be discouraged.</a:t>
            </a:r>
          </a:p>
          <a:p>
            <a:pPr marL="185700" indent="-185700">
              <a:defRPr/>
            </a:pPr>
            <a:endParaRPr lang="en-AU" dirty="0" smtClean="0">
              <a:solidFill>
                <a:srgbClr val="000000"/>
              </a:solidFill>
              <a:latin typeface="Calibri"/>
              <a:cs typeface="Calibri"/>
            </a:endParaRPr>
          </a:p>
          <a:p>
            <a:pPr marL="185700" indent="-185700">
              <a:defRPr/>
            </a:pPr>
            <a:r>
              <a:rPr lang="en-US" dirty="0" smtClean="0">
                <a:solidFill>
                  <a:srgbClr val="000000"/>
                </a:solidFill>
                <a:latin typeface="Calibri"/>
                <a:cs typeface="Calibri"/>
              </a:rPr>
              <a:t>Staff Attitudes</a:t>
            </a:r>
          </a:p>
          <a:p>
            <a:pPr marL="185700" indent="-185700">
              <a:buFontTx/>
              <a:buChar char="•"/>
              <a:defRPr/>
            </a:pPr>
            <a:r>
              <a:rPr lang="en-US" dirty="0" smtClean="0">
                <a:solidFill>
                  <a:srgbClr val="000000"/>
                </a:solidFill>
                <a:latin typeface="Calibri"/>
                <a:cs typeface="Calibri"/>
              </a:rPr>
              <a:t>sexual behaviours are a problem not an expression of a need / uncomfortable with displays of affection/sexual behaviours / become paternalistic / concerned about competency of older people involved / may feel disgusted / level of comfort with GLBTI relationships / uncertain what to do or say</a:t>
            </a:r>
          </a:p>
        </p:txBody>
      </p:sp>
      <p:sp>
        <p:nvSpPr>
          <p:cNvPr id="5" name="Date Placeholder 4"/>
          <p:cNvSpPr>
            <a:spLocks noGrp="1"/>
          </p:cNvSpPr>
          <p:nvPr>
            <p:ph type="dt" idx="10"/>
          </p:nvPr>
        </p:nvSpPr>
        <p:spPr/>
        <p:txBody>
          <a:bodyPr/>
          <a:lstStyle/>
          <a:p>
            <a:fld id="{A2206B8F-9033-4924-A73D-374024C780DC}"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20</a:t>
            </a:fld>
            <a:endParaRPr lang="en-A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dirty="0"/>
          </a:p>
        </p:txBody>
      </p:sp>
      <p:sp>
        <p:nvSpPr>
          <p:cNvPr id="5" name="Date Placeholder 4"/>
          <p:cNvSpPr>
            <a:spLocks noGrp="1"/>
          </p:cNvSpPr>
          <p:nvPr>
            <p:ph type="dt" idx="10"/>
          </p:nvPr>
        </p:nvSpPr>
        <p:spPr/>
        <p:txBody>
          <a:bodyPr/>
          <a:lstStyle/>
          <a:p>
            <a:fld id="{344EF85C-762B-4EE8-B739-D3587BF461EF}"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21</a:t>
            </a:fld>
            <a:endParaRPr lang="en-AU" dirty="0"/>
          </a:p>
        </p:txBody>
      </p:sp>
    </p:spTree>
    <p:extLst>
      <p:ext uri="{BB962C8B-B14F-4D97-AF65-F5344CB8AC3E}">
        <p14:creationId xmlns:p14="http://schemas.microsoft.com/office/powerpoint/2010/main" val="379899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defRPr/>
            </a:pPr>
            <a:r>
              <a:rPr lang="en-AU" altLang="zh-CN" dirty="0" smtClean="0">
                <a:solidFill>
                  <a:srgbClr val="000000"/>
                </a:solidFill>
                <a:latin typeface="Calibri" charset="0"/>
                <a:ea typeface="宋体" charset="0"/>
                <a:cs typeface="宋体" charset="0"/>
              </a:rPr>
              <a:t>Expression of sexuality is important as it is a key attribute to quality of life as well as a significant component of identity and personhood in older people. Furthermore, sexuality is imperative in maintaining healthy interpersonal relationships, positive self-concept and a sense of integrity. If deprived, can have detrimental effects on social relationships, self-image and mental well-being for older people</a:t>
            </a:r>
          </a:p>
          <a:p>
            <a:pPr>
              <a:defRPr/>
            </a:pPr>
            <a:endParaRPr lang="en-AU" dirty="0"/>
          </a:p>
        </p:txBody>
      </p:sp>
      <p:sp>
        <p:nvSpPr>
          <p:cNvPr id="5" name="Date Placeholder 4"/>
          <p:cNvSpPr>
            <a:spLocks noGrp="1"/>
          </p:cNvSpPr>
          <p:nvPr>
            <p:ph type="dt" idx="10"/>
          </p:nvPr>
        </p:nvSpPr>
        <p:spPr/>
        <p:txBody>
          <a:bodyPr/>
          <a:lstStyle/>
          <a:p>
            <a:fld id="{8CFEBE0F-AE5F-4BDE-BC46-855C28AB4FB3}"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23</a:t>
            </a:fld>
            <a:endParaRPr lang="en-A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AU"/>
          </a:p>
        </p:txBody>
      </p:sp>
      <p:sp>
        <p:nvSpPr>
          <p:cNvPr id="5" name="Date Placeholder 4"/>
          <p:cNvSpPr>
            <a:spLocks noGrp="1"/>
          </p:cNvSpPr>
          <p:nvPr>
            <p:ph type="dt" idx="10"/>
          </p:nvPr>
        </p:nvSpPr>
        <p:spPr/>
        <p:txBody>
          <a:bodyPr/>
          <a:lstStyle/>
          <a:p>
            <a:fld id="{2C000BCF-FB75-44D6-840F-4F4D45DAE568}"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25</a:t>
            </a:fld>
            <a:endParaRPr lang="en-AU" dirty="0"/>
          </a:p>
        </p:txBody>
      </p:sp>
    </p:spTree>
    <p:extLst>
      <p:ext uri="{BB962C8B-B14F-4D97-AF65-F5344CB8AC3E}">
        <p14:creationId xmlns:p14="http://schemas.microsoft.com/office/powerpoint/2010/main" val="4183387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06C30BCA-2387-490B-843A-5C8B9710A1E9}"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80</a:t>
            </a:fld>
            <a:endParaRPr lang="en-AU" dirty="0"/>
          </a:p>
        </p:txBody>
      </p:sp>
    </p:spTree>
    <p:extLst>
      <p:ext uri="{BB962C8B-B14F-4D97-AF65-F5344CB8AC3E}">
        <p14:creationId xmlns:p14="http://schemas.microsoft.com/office/powerpoint/2010/main" val="41379529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3970402-0EDA-47C6-8132-0619B18CDD2C}"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82</a:t>
            </a:fld>
            <a:endParaRPr lang="en-AU" dirty="0"/>
          </a:p>
        </p:txBody>
      </p:sp>
    </p:spTree>
    <p:extLst>
      <p:ext uri="{BB962C8B-B14F-4D97-AF65-F5344CB8AC3E}">
        <p14:creationId xmlns:p14="http://schemas.microsoft.com/office/powerpoint/2010/main" val="3605750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2FAE4A5B-8CBF-424A-8E29-BC23F68CB4CD}"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83</a:t>
            </a:fld>
            <a:endParaRPr lang="en-AU" dirty="0"/>
          </a:p>
        </p:txBody>
      </p:sp>
    </p:spTree>
    <p:extLst>
      <p:ext uri="{BB962C8B-B14F-4D97-AF65-F5344CB8AC3E}">
        <p14:creationId xmlns:p14="http://schemas.microsoft.com/office/powerpoint/2010/main" val="674238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0"/>
          </p:nvPr>
        </p:nvSpPr>
        <p:spPr/>
        <p:txBody>
          <a:bodyPr/>
          <a:lstStyle/>
          <a:p>
            <a:fld id="{6C0A622E-A2F9-4EFF-A2BB-83EE5C150E74}" type="datetime1">
              <a:rPr lang="en-AU" smtClean="0"/>
              <a:pPr/>
              <a:t>6/04/2017</a:t>
            </a:fld>
            <a:endParaRPr lang="en-AU" dirty="0"/>
          </a:p>
        </p:txBody>
      </p:sp>
      <p:sp>
        <p:nvSpPr>
          <p:cNvPr id="6" name="Slide Number Placeholder 5"/>
          <p:cNvSpPr>
            <a:spLocks noGrp="1"/>
          </p:cNvSpPr>
          <p:nvPr>
            <p:ph type="sldNum" sz="quarter" idx="11"/>
          </p:nvPr>
        </p:nvSpPr>
        <p:spPr/>
        <p:txBody>
          <a:bodyPr/>
          <a:lstStyle/>
          <a:p>
            <a:fld id="{E2907733-2F41-4C81-A684-477FDD2E1A78}" type="slidenum">
              <a:rPr lang="en-AU" smtClean="0"/>
              <a:pPr/>
              <a:t>84</a:t>
            </a:fld>
            <a:endParaRPr lang="en-AU" dirty="0"/>
          </a:p>
        </p:txBody>
      </p:sp>
    </p:spTree>
    <p:extLst>
      <p:ext uri="{BB962C8B-B14F-4D97-AF65-F5344CB8AC3E}">
        <p14:creationId xmlns:p14="http://schemas.microsoft.com/office/powerpoint/2010/main" val="3661343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50"/>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659577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3351141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2852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762000" y="1295401"/>
            <a:ext cx="7373938" cy="820739"/>
          </a:xfrm>
          <a:prstGeom prst="rect">
            <a:avLst/>
          </a:prstGeo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46"/>
            <a:ext cx="7924800" cy="4224337"/>
          </a:xfrm>
          <a:prstGeom prst="rect">
            <a:avLst/>
          </a:prstGeo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a:xfrm>
            <a:off x="827090" y="6481765"/>
            <a:ext cx="7921625" cy="331787"/>
          </a:xfrm>
          <a:prstGeom prst="rect">
            <a:avLst/>
          </a:prstGeom>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0482616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125539"/>
            <a:ext cx="7373938" cy="4572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838200" y="1733552"/>
            <a:ext cx="7924800" cy="4657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a:xfrm>
            <a:off x="827090" y="6481765"/>
            <a:ext cx="7921625" cy="331787"/>
          </a:xfrm>
          <a:prstGeom prst="rect">
            <a:avLst/>
          </a:prstGeom>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5297754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a:xfrm>
            <a:off x="827090" y="6481765"/>
            <a:ext cx="7921625" cy="331787"/>
          </a:xfrm>
          <a:prstGeom prst="rect">
            <a:avLst/>
          </a:prstGeom>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8122318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62000" y="1125539"/>
            <a:ext cx="7373938" cy="457200"/>
          </a:xfrm>
          <a:prstGeom prst="rect">
            <a:avLst/>
          </a:prstGeom>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p>
        </p:txBody>
      </p:sp>
      <p:sp>
        <p:nvSpPr>
          <p:cNvPr id="4" name="Footer Placeholder 3"/>
          <p:cNvSpPr>
            <a:spLocks noGrp="1"/>
          </p:cNvSpPr>
          <p:nvPr>
            <p:ph type="ftr" sz="quarter" idx="11"/>
          </p:nvPr>
        </p:nvSpPr>
        <p:spPr>
          <a:xfrm>
            <a:off x="827090" y="6481765"/>
            <a:ext cx="7921625" cy="331787"/>
          </a:xfrm>
          <a:prstGeom prst="rect">
            <a:avLst/>
          </a:prstGeom>
        </p:spPr>
        <p:txBody>
          <a:bodyPr/>
          <a:lstStyle/>
          <a:p>
            <a:endParaRPr lang="en-AU"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pPr/>
              <a:t>‹#›</a:t>
            </a:fld>
            <a:endParaRPr lang="en-AU"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solidFill>
                <a:prstClr val="black">
                  <a:tint val="75000"/>
                </a:prstClr>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AU" dirty="0">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15042458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solidFill>
                <a:prstClr val="black">
                  <a:tint val="75000"/>
                </a:prstClr>
              </a:solidFill>
            </a:endParaRP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AU" dirty="0">
              <a:solidFill>
                <a:prstClr val="black">
                  <a:tint val="75000"/>
                </a:prstClr>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solidFill>
                  <a:prstClr val="black">
                    <a:tint val="75000"/>
                  </a:prstClr>
                </a:solidFill>
              </a:rPr>
              <a:pPr/>
              <a:t>‹#›</a:t>
            </a:fld>
            <a:endParaRPr lang="en-AU" dirty="0">
              <a:solidFill>
                <a:prstClr val="black">
                  <a:tint val="75000"/>
                </a:prstClr>
              </a:solidFill>
            </a:endParaRPr>
          </a:p>
        </p:txBody>
      </p:sp>
    </p:spTree>
    <p:extLst>
      <p:ext uri="{BB962C8B-B14F-4D97-AF65-F5344CB8AC3E}">
        <p14:creationId xmlns:p14="http://schemas.microsoft.com/office/powerpoint/2010/main" val="31697955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59"/>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59"/>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13820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pPr/>
              <a:t>‹#›</a:t>
            </a:fld>
            <a:endParaRPr lang="en-AU"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235297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2901745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605884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63670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27261112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517232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131193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841126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3922744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239821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42720143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242979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49"/>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2212608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8443152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6577909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620101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31548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5974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8571274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317939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044406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7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216856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572428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59"/>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59"/>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497443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46"/>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4048261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529775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935400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9223574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812231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329029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92225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190497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713724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70"/>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774996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761423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59"/>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59"/>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645864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pPr/>
              <a:t>‹#›</a:t>
            </a:fld>
            <a:endParaRPr lang="en-AU"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34"/>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11128687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402865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743429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266183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441427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075061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4600337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3358948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657586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5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9588371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321749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59"/>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59"/>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6851310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pPr/>
              <a:t>‹#›</a:t>
            </a:fld>
            <a:endParaRPr lang="en-AU"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29"/>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840741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6349525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29887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3098378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7291154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434666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38490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718001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880320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9410669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651506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54"/>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54"/>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129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723860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65289479-B919-48E1-9387-876B4271FB0B}" type="slidenum">
              <a:rPr lang="en-AU" smtClean="0"/>
              <a:pPr/>
              <a:t>‹#›</a:t>
            </a:fld>
            <a:endParaRPr lang="en-AU"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2"/>
            <a:ext cx="9144000" cy="1079500"/>
          </a:xfrm>
          <a:prstGeom prst="rect">
            <a:avLst/>
          </a:prstGeom>
          <a:noFill/>
        </p:spPr>
      </p:pic>
      <p:sp>
        <p:nvSpPr>
          <p:cNvPr id="9218" name="Rectangle 2"/>
          <p:cNvSpPr>
            <a:spLocks noGrp="1" noChangeArrowheads="1"/>
          </p:cNvSpPr>
          <p:nvPr>
            <p:ph type="ctrTitle"/>
          </p:nvPr>
        </p:nvSpPr>
        <p:spPr>
          <a:xfrm>
            <a:off x="762000" y="1295401"/>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22"/>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3409338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6818378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220015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2"/>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4083000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5831323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2717141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8036749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36787703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331556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537800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024899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48"/>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48"/>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621787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361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441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223" name="Picture 7" descr="ppt-header"/>
          <p:cNvPicPr>
            <a:picLocks noChangeAspect="1" noChangeArrowheads="1"/>
          </p:cNvPicPr>
          <p:nvPr/>
        </p:nvPicPr>
        <p:blipFill>
          <a:blip r:embed="rId2" cstate="print"/>
          <a:srcRect/>
          <a:stretch>
            <a:fillRect/>
          </a:stretch>
        </p:blipFill>
        <p:spPr bwMode="auto">
          <a:xfrm>
            <a:off x="0" y="1"/>
            <a:ext cx="9144000" cy="1079500"/>
          </a:xfrm>
          <a:prstGeom prst="rect">
            <a:avLst/>
          </a:prstGeom>
          <a:noFill/>
        </p:spPr>
      </p:pic>
      <p:sp>
        <p:nvSpPr>
          <p:cNvPr id="9218" name="Rectangle 2"/>
          <p:cNvSpPr>
            <a:spLocks noGrp="1" noChangeArrowheads="1"/>
          </p:cNvSpPr>
          <p:nvPr>
            <p:ph type="ctrTitle"/>
          </p:nvPr>
        </p:nvSpPr>
        <p:spPr>
          <a:xfrm>
            <a:off x="762000" y="1295400"/>
            <a:ext cx="7373938" cy="820739"/>
          </a:xfrm>
        </p:spPr>
        <p:txBody>
          <a:bodyPr/>
          <a:lstStyle>
            <a:lvl1pPr>
              <a:defRPr sz="4400"/>
            </a:lvl1pPr>
          </a:lstStyle>
          <a:p>
            <a:r>
              <a:rPr lang="en-US" smtClean="0"/>
              <a:t>Click to edit Master title style</a:t>
            </a:r>
            <a:endParaRPr lang="en-AU"/>
          </a:p>
        </p:txBody>
      </p:sp>
      <p:sp>
        <p:nvSpPr>
          <p:cNvPr id="9219" name="Rectangle 3"/>
          <p:cNvSpPr>
            <a:spLocks noGrp="1" noChangeArrowheads="1"/>
          </p:cNvSpPr>
          <p:nvPr>
            <p:ph type="subTitle" idx="1"/>
          </p:nvPr>
        </p:nvSpPr>
        <p:spPr>
          <a:xfrm>
            <a:off x="838200" y="2208214"/>
            <a:ext cx="7924800" cy="4224337"/>
          </a:xfrm>
        </p:spPr>
        <p:txBody>
          <a:bodyPr tIns="45720" bIns="45720"/>
          <a:lstStyle>
            <a:lvl1pPr marL="0" indent="0">
              <a:buFont typeface="Wingdings" pitchFamily="2" charset="2"/>
              <a:buNone/>
              <a:defRPr sz="3200"/>
            </a:lvl1pPr>
          </a:lstStyle>
          <a:p>
            <a:r>
              <a:rPr lang="en-US" smtClean="0"/>
              <a:t>Click to edit Master subtitle style</a:t>
            </a:r>
            <a:endParaRPr lang="en-AU"/>
          </a:p>
        </p:txBody>
      </p:sp>
      <p:sp>
        <p:nvSpPr>
          <p:cNvPr id="9221" name="Rectangle 5"/>
          <p:cNvSpPr>
            <a:spLocks noGrp="1" noChangeArrowheads="1"/>
          </p:cNvSpPr>
          <p:nvPr>
            <p:ph type="ftr" sz="quarter" idx="3"/>
          </p:nvPr>
        </p:nvSpPr>
        <p:spPr/>
        <p:txBody>
          <a:bodyPr/>
          <a:lstStyle>
            <a:lvl1pPr>
              <a:defRPr/>
            </a:lvl1pPr>
          </a:lstStyle>
          <a:p>
            <a:endParaRPr lang="en-AU" dirty="0">
              <a:solidFill>
                <a:srgbClr val="808080"/>
              </a:solidFill>
            </a:endParaRPr>
          </a:p>
        </p:txBody>
      </p:sp>
      <p:sp>
        <p:nvSpPr>
          <p:cNvPr id="9224" name="Line 8"/>
          <p:cNvSpPr>
            <a:spLocks noChangeShapeType="1"/>
          </p:cNvSpPr>
          <p:nvPr/>
        </p:nvSpPr>
        <p:spPr bwMode="auto">
          <a:xfrm>
            <a:off x="838200" y="2133600"/>
            <a:ext cx="7848600" cy="0"/>
          </a:xfrm>
          <a:prstGeom prst="line">
            <a:avLst/>
          </a:prstGeom>
          <a:noFill/>
          <a:ln w="3175">
            <a:solidFill>
              <a:srgbClr val="C02424"/>
            </a:solidFill>
            <a:round/>
            <a:headEnd/>
            <a:tailEnd/>
          </a:ln>
          <a:effectLst/>
        </p:spPr>
        <p:txBody>
          <a:bodyPr wrap="none" anchor="ctr"/>
          <a:lstStyle/>
          <a:p>
            <a:pPr fontAlgn="base">
              <a:spcBef>
                <a:spcPct val="20000"/>
              </a:spcBef>
              <a:spcAft>
                <a:spcPct val="0"/>
              </a:spcAft>
              <a:buFontTx/>
              <a:buChar char="•"/>
            </a:pPr>
            <a:endParaRPr lang="en-AU" sz="1500" dirty="0">
              <a:solidFill>
                <a:srgbClr val="000000"/>
              </a:solidFill>
            </a:endParaRPr>
          </a:p>
        </p:txBody>
      </p:sp>
    </p:spTree>
    <p:extLst>
      <p:ext uri="{BB962C8B-B14F-4D97-AF65-F5344CB8AC3E}">
        <p14:creationId xmlns:p14="http://schemas.microsoft.com/office/powerpoint/2010/main" val="3351952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930509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6263090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733551"/>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876800" y="1733551"/>
            <a:ext cx="3886200" cy="4657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705221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Footer Placeholder 6"/>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3352324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Footer Placeholder 2"/>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39453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74"/>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692037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41029557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8318128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AU" dirty="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5859932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2401161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1125539"/>
            <a:ext cx="2000250" cy="52657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62000" y="1125539"/>
            <a:ext cx="5848350" cy="52657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Footer Placeholder 3"/>
          <p:cNvSpPr>
            <a:spLocks noGrp="1"/>
          </p:cNvSpPr>
          <p:nvPr>
            <p:ph type="ftr" sz="quarter" idx="10"/>
          </p:nvPr>
        </p:nvSpPr>
        <p:spPr/>
        <p:txBody>
          <a:bodyPr/>
          <a:lstStyle>
            <a:lvl1pPr>
              <a:defRPr/>
            </a:lvl1pPr>
          </a:lstStyle>
          <a:p>
            <a:endParaRPr lang="en-AU" dirty="0">
              <a:solidFill>
                <a:srgbClr val="808080"/>
              </a:solidFill>
            </a:endParaRPr>
          </a:p>
        </p:txBody>
      </p:sp>
    </p:spTree>
    <p:extLst>
      <p:ext uri="{BB962C8B-B14F-4D97-AF65-F5344CB8AC3E}">
        <p14:creationId xmlns:p14="http://schemas.microsoft.com/office/powerpoint/2010/main" val="17201193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733550"/>
            <a:ext cx="7924800" cy="4657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23757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153089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33550"/>
            <a:ext cx="3886200" cy="4657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733550"/>
            <a:ext cx="3886200" cy="4657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47791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5833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651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1.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4.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3.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4"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23078694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785" r:id="rId12"/>
  </p:sldLayoutIdLst>
  <p:timing>
    <p:tnLst>
      <p:par>
        <p:cTn id="1" dur="indefinite" restart="never" nodeType="tmRoot"/>
      </p:par>
    </p:tnLst>
  </p:timing>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AU"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72415-50C5-4B87-AA89-779A3B9B3381}" type="slidenum">
              <a:rPr lang="en-AU" smtClean="0"/>
              <a:pPr/>
              <a:t>‹#›</a:t>
            </a:fld>
            <a:endParaRPr lang="en-AU" dirty="0"/>
          </a:p>
        </p:txBody>
      </p:sp>
    </p:spTree>
    <p:extLst>
      <p:ext uri="{BB962C8B-B14F-4D97-AF65-F5344CB8AC3E}">
        <p14:creationId xmlns:p14="http://schemas.microsoft.com/office/powerpoint/2010/main" val="377489132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3"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5232108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4"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320154380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88" r:id="rId12"/>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4"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340118237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87" r:id="rId12"/>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4"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425918208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86" r:id="rId12"/>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5" cstate="print"/>
          <a:srcRect/>
          <a:stretch>
            <a:fillRect/>
          </a:stretch>
        </p:blipFill>
        <p:spPr bwMode="auto">
          <a:xfrm>
            <a:off x="0" y="2"/>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2"/>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5"/>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85162370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83" r:id="rId12"/>
    <p:sldLayoutId id="2147483784" r:id="rId13"/>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31" name="Picture 7" descr="ppt-header"/>
          <p:cNvPicPr>
            <a:picLocks noChangeAspect="1" noChangeArrowheads="1"/>
          </p:cNvPicPr>
          <p:nvPr/>
        </p:nvPicPr>
        <p:blipFill>
          <a:blip r:embed="rId13" cstate="print"/>
          <a:srcRect/>
          <a:stretch>
            <a:fillRect/>
          </a:stretch>
        </p:blipFill>
        <p:spPr bwMode="auto">
          <a:xfrm>
            <a:off x="0" y="1"/>
            <a:ext cx="9144000" cy="1079500"/>
          </a:xfrm>
          <a:prstGeom prst="rect">
            <a:avLst/>
          </a:prstGeom>
          <a:noFill/>
        </p:spPr>
      </p:pic>
      <p:sp>
        <p:nvSpPr>
          <p:cNvPr id="1026" name="Rectangle 2"/>
          <p:cNvSpPr>
            <a:spLocks noGrp="1" noChangeArrowheads="1"/>
          </p:cNvSpPr>
          <p:nvPr>
            <p:ph type="title"/>
          </p:nvPr>
        </p:nvSpPr>
        <p:spPr bwMode="auto">
          <a:xfrm>
            <a:off x="762000" y="1125539"/>
            <a:ext cx="7373938"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1027" name="Rectangle 3"/>
          <p:cNvSpPr>
            <a:spLocks noGrp="1" noChangeArrowheads="1"/>
          </p:cNvSpPr>
          <p:nvPr>
            <p:ph type="body" idx="1"/>
          </p:nvPr>
        </p:nvSpPr>
        <p:spPr bwMode="auto">
          <a:xfrm>
            <a:off x="838200" y="1733551"/>
            <a:ext cx="7924800" cy="4657725"/>
          </a:xfrm>
          <a:prstGeom prst="rect">
            <a:avLst/>
          </a:prstGeom>
          <a:noFill/>
          <a:ln w="9525">
            <a:noFill/>
            <a:miter lim="800000"/>
            <a:headEnd/>
            <a:tailEnd/>
          </a:ln>
          <a:effectLst/>
        </p:spPr>
        <p:txBody>
          <a:bodyPr vert="horz" wrap="square" lIns="91440" tIns="0" rIns="91440" bIns="360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1029" name="Rectangle 5"/>
          <p:cNvSpPr>
            <a:spLocks noGrp="1" noChangeArrowheads="1"/>
          </p:cNvSpPr>
          <p:nvPr>
            <p:ph type="ftr" sz="quarter" idx="3"/>
          </p:nvPr>
        </p:nvSpPr>
        <p:spPr bwMode="auto">
          <a:xfrm>
            <a:off x="827090" y="6481764"/>
            <a:ext cx="7921625" cy="3317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000">
                <a:solidFill>
                  <a:schemeClr val="bg2"/>
                </a:solidFill>
              </a:defRPr>
            </a:lvl1pPr>
          </a:lstStyle>
          <a:p>
            <a:pPr fontAlgn="base">
              <a:spcAft>
                <a:spcPct val="0"/>
              </a:spcAft>
            </a:pPr>
            <a:endParaRPr lang="en-AU" dirty="0">
              <a:solidFill>
                <a:srgbClr val="808080"/>
              </a:solidFill>
            </a:endParaRPr>
          </a:p>
        </p:txBody>
      </p:sp>
    </p:spTree>
    <p:extLst>
      <p:ext uri="{BB962C8B-B14F-4D97-AF65-F5344CB8AC3E}">
        <p14:creationId xmlns:p14="http://schemas.microsoft.com/office/powerpoint/2010/main" val="13774802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rtl="0" eaLnBrk="1" fontAlgn="base" hangingPunct="1">
        <a:spcBef>
          <a:spcPct val="0"/>
        </a:spcBef>
        <a:spcAft>
          <a:spcPct val="0"/>
        </a:spcAft>
        <a:defRPr sz="2400">
          <a:solidFill>
            <a:schemeClr val="bg2"/>
          </a:solidFill>
          <a:latin typeface="+mj-lt"/>
          <a:ea typeface="+mj-ea"/>
          <a:cs typeface="+mj-cs"/>
        </a:defRPr>
      </a:lvl1pPr>
      <a:lvl2pPr algn="l" rtl="0" eaLnBrk="1" fontAlgn="base" hangingPunct="1">
        <a:spcBef>
          <a:spcPct val="0"/>
        </a:spcBef>
        <a:spcAft>
          <a:spcPct val="0"/>
        </a:spcAft>
        <a:defRPr sz="2400">
          <a:solidFill>
            <a:schemeClr val="bg2"/>
          </a:solidFill>
          <a:latin typeface="Arial" charset="0"/>
        </a:defRPr>
      </a:lvl2pPr>
      <a:lvl3pPr algn="l" rtl="0" eaLnBrk="1" fontAlgn="base" hangingPunct="1">
        <a:spcBef>
          <a:spcPct val="0"/>
        </a:spcBef>
        <a:spcAft>
          <a:spcPct val="0"/>
        </a:spcAft>
        <a:defRPr sz="2400">
          <a:solidFill>
            <a:schemeClr val="bg2"/>
          </a:solidFill>
          <a:latin typeface="Arial" charset="0"/>
        </a:defRPr>
      </a:lvl3pPr>
      <a:lvl4pPr algn="l" rtl="0" eaLnBrk="1" fontAlgn="base" hangingPunct="1">
        <a:spcBef>
          <a:spcPct val="0"/>
        </a:spcBef>
        <a:spcAft>
          <a:spcPct val="0"/>
        </a:spcAft>
        <a:defRPr sz="2400">
          <a:solidFill>
            <a:schemeClr val="bg2"/>
          </a:solidFill>
          <a:latin typeface="Arial" charset="0"/>
        </a:defRPr>
      </a:lvl4pPr>
      <a:lvl5pPr algn="l" rtl="0" eaLnBrk="1" fontAlgn="base" hangingPunct="1">
        <a:spcBef>
          <a:spcPct val="0"/>
        </a:spcBef>
        <a:spcAft>
          <a:spcPct val="0"/>
        </a:spcAft>
        <a:defRPr sz="2400">
          <a:solidFill>
            <a:schemeClr val="bg2"/>
          </a:solidFill>
          <a:latin typeface="Arial" charset="0"/>
        </a:defRPr>
      </a:lvl5pPr>
      <a:lvl6pPr marL="457200" algn="l" rtl="0" eaLnBrk="1" fontAlgn="base" hangingPunct="1">
        <a:spcBef>
          <a:spcPct val="0"/>
        </a:spcBef>
        <a:spcAft>
          <a:spcPct val="0"/>
        </a:spcAft>
        <a:defRPr sz="2400">
          <a:solidFill>
            <a:schemeClr val="bg2"/>
          </a:solidFill>
          <a:latin typeface="Arial" charset="0"/>
        </a:defRPr>
      </a:lvl6pPr>
      <a:lvl7pPr marL="914400" algn="l" rtl="0" eaLnBrk="1" fontAlgn="base" hangingPunct="1">
        <a:spcBef>
          <a:spcPct val="0"/>
        </a:spcBef>
        <a:spcAft>
          <a:spcPct val="0"/>
        </a:spcAft>
        <a:defRPr sz="2400">
          <a:solidFill>
            <a:schemeClr val="bg2"/>
          </a:solidFill>
          <a:latin typeface="Arial" charset="0"/>
        </a:defRPr>
      </a:lvl7pPr>
      <a:lvl8pPr marL="1371600" algn="l" rtl="0" eaLnBrk="1" fontAlgn="base" hangingPunct="1">
        <a:spcBef>
          <a:spcPct val="0"/>
        </a:spcBef>
        <a:spcAft>
          <a:spcPct val="0"/>
        </a:spcAft>
        <a:defRPr sz="2400">
          <a:solidFill>
            <a:schemeClr val="bg2"/>
          </a:solidFill>
          <a:latin typeface="Arial" charset="0"/>
        </a:defRPr>
      </a:lvl8pPr>
      <a:lvl9pPr marL="1828800" algn="l" rtl="0" eaLnBrk="1" fontAlgn="base" hangingPunct="1">
        <a:spcBef>
          <a:spcPct val="0"/>
        </a:spcBef>
        <a:spcAft>
          <a:spcPct val="0"/>
        </a:spcAft>
        <a:defRPr sz="2400">
          <a:solidFill>
            <a:schemeClr val="bg2"/>
          </a:solidFill>
          <a:latin typeface="Arial"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Parallelogram 7"/>
          <p:cNvSpPr>
            <a:spLocks noChangeArrowheads="1"/>
          </p:cNvSpPr>
          <p:nvPr/>
        </p:nvSpPr>
        <p:spPr bwMode="auto">
          <a:xfrm>
            <a:off x="4284663" y="188913"/>
            <a:ext cx="5040312" cy="476250"/>
          </a:xfrm>
          <a:prstGeom prst="parallelogram">
            <a:avLst>
              <a:gd name="adj" fmla="val 24988"/>
            </a:avLst>
          </a:prstGeom>
          <a:solidFill>
            <a:srgbClr val="C0242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pic>
        <p:nvPicPr>
          <p:cNvPr id="1027" name="Picture 2" descr="GHI Cluster clear background v2.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740650" y="-26988"/>
            <a:ext cx="1166813" cy="116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8" name="Group 6"/>
          <p:cNvGrpSpPr>
            <a:grpSpLocks/>
          </p:cNvGrpSpPr>
          <p:nvPr/>
        </p:nvGrpSpPr>
        <p:grpSpPr bwMode="auto">
          <a:xfrm>
            <a:off x="900113" y="188913"/>
            <a:ext cx="3154362" cy="495300"/>
            <a:chOff x="2052440" y="1266436"/>
            <a:chExt cx="8568952" cy="1346507"/>
          </a:xfrm>
        </p:grpSpPr>
        <p:pic>
          <p:nvPicPr>
            <p:cNvPr id="1030" name="Picture 3" descr="GRIFF1_STD clear.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52440" y="1266436"/>
              <a:ext cx="4933776" cy="126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4" descr="Menzies HIQ Logo_2015 CMYK.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41072" y="1314451"/>
              <a:ext cx="2880320" cy="129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Parallelogram 12"/>
          <p:cNvSpPr>
            <a:spLocks noChangeArrowheads="1"/>
          </p:cNvSpPr>
          <p:nvPr/>
        </p:nvSpPr>
        <p:spPr bwMode="auto">
          <a:xfrm>
            <a:off x="-180975" y="188913"/>
            <a:ext cx="849313" cy="476250"/>
          </a:xfrm>
          <a:prstGeom prst="parallelogram">
            <a:avLst>
              <a:gd name="adj" fmla="val 25000"/>
            </a:avLst>
          </a:prstGeom>
          <a:solidFill>
            <a:srgbClr val="C0242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endParaRP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675" r:id="rId11"/>
    <p:sldLayoutId id="2147483760" r:id="rId12"/>
  </p:sldLayoutIdLst>
  <p:hf hdr="0" ftr="0" dt="0"/>
  <p:txStyles>
    <p:titleStyle>
      <a:lvl1pPr algn="l" rtl="0" eaLnBrk="1" fontAlgn="base" hangingPunct="1">
        <a:spcBef>
          <a:spcPct val="0"/>
        </a:spcBef>
        <a:spcAft>
          <a:spcPct val="0"/>
        </a:spcAft>
        <a:defRPr sz="2400">
          <a:solidFill>
            <a:schemeClr val="bg2"/>
          </a:solidFill>
          <a:latin typeface="+mj-lt"/>
          <a:ea typeface="+mj-ea"/>
          <a:cs typeface="ＭＳ Ｐゴシック" charset="0"/>
        </a:defRPr>
      </a:lvl1pPr>
      <a:lvl2pPr algn="l" rtl="0" eaLnBrk="1" fontAlgn="base" hangingPunct="1">
        <a:spcBef>
          <a:spcPct val="0"/>
        </a:spcBef>
        <a:spcAft>
          <a:spcPct val="0"/>
        </a:spcAft>
        <a:defRPr sz="2400">
          <a:solidFill>
            <a:schemeClr val="bg2"/>
          </a:solidFill>
          <a:latin typeface="Arial" charset="0"/>
          <a:ea typeface="ＭＳ Ｐゴシック" charset="0"/>
          <a:cs typeface="ＭＳ Ｐゴシック" charset="0"/>
        </a:defRPr>
      </a:lvl2pPr>
      <a:lvl3pPr algn="l" rtl="0" eaLnBrk="1" fontAlgn="base" hangingPunct="1">
        <a:spcBef>
          <a:spcPct val="0"/>
        </a:spcBef>
        <a:spcAft>
          <a:spcPct val="0"/>
        </a:spcAft>
        <a:defRPr sz="2400">
          <a:solidFill>
            <a:schemeClr val="bg2"/>
          </a:solidFill>
          <a:latin typeface="Arial" charset="0"/>
          <a:ea typeface="ＭＳ Ｐゴシック" charset="0"/>
          <a:cs typeface="ＭＳ Ｐゴシック" charset="0"/>
        </a:defRPr>
      </a:lvl3pPr>
      <a:lvl4pPr algn="l" rtl="0" eaLnBrk="1" fontAlgn="base" hangingPunct="1">
        <a:spcBef>
          <a:spcPct val="0"/>
        </a:spcBef>
        <a:spcAft>
          <a:spcPct val="0"/>
        </a:spcAft>
        <a:defRPr sz="2400">
          <a:solidFill>
            <a:schemeClr val="bg2"/>
          </a:solidFill>
          <a:latin typeface="Arial" charset="0"/>
          <a:ea typeface="ＭＳ Ｐゴシック" charset="0"/>
          <a:cs typeface="ＭＳ Ｐゴシック" charset="0"/>
        </a:defRPr>
      </a:lvl4pPr>
      <a:lvl5pPr algn="l" rtl="0" eaLnBrk="1" fontAlgn="base" hangingPunct="1">
        <a:spcBef>
          <a:spcPct val="0"/>
        </a:spcBef>
        <a:spcAft>
          <a:spcPct val="0"/>
        </a:spcAft>
        <a:defRPr sz="2400">
          <a:solidFill>
            <a:schemeClr val="bg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400">
          <a:solidFill>
            <a:schemeClr val="bg2"/>
          </a:solidFill>
          <a:latin typeface="Arial" charset="0"/>
          <a:ea typeface="ＭＳ Ｐゴシック" charset="0"/>
        </a:defRPr>
      </a:lvl6pPr>
      <a:lvl7pPr marL="914400" algn="l" rtl="0" eaLnBrk="1" fontAlgn="base" hangingPunct="1">
        <a:spcBef>
          <a:spcPct val="0"/>
        </a:spcBef>
        <a:spcAft>
          <a:spcPct val="0"/>
        </a:spcAft>
        <a:defRPr sz="2400">
          <a:solidFill>
            <a:schemeClr val="bg2"/>
          </a:solidFill>
          <a:latin typeface="Arial" charset="0"/>
          <a:ea typeface="ＭＳ Ｐゴシック" charset="0"/>
        </a:defRPr>
      </a:lvl7pPr>
      <a:lvl8pPr marL="1371600" algn="l" rtl="0" eaLnBrk="1" fontAlgn="base" hangingPunct="1">
        <a:spcBef>
          <a:spcPct val="0"/>
        </a:spcBef>
        <a:spcAft>
          <a:spcPct val="0"/>
        </a:spcAft>
        <a:defRPr sz="2400">
          <a:solidFill>
            <a:schemeClr val="bg2"/>
          </a:solidFill>
          <a:latin typeface="Arial" charset="0"/>
          <a:ea typeface="ＭＳ Ｐゴシック" charset="0"/>
        </a:defRPr>
      </a:lvl8pPr>
      <a:lvl9pPr marL="1828800" algn="l" rtl="0" eaLnBrk="1" fontAlgn="base" hangingPunct="1">
        <a:spcBef>
          <a:spcPct val="0"/>
        </a:spcBef>
        <a:spcAft>
          <a:spcPct val="0"/>
        </a:spcAft>
        <a:defRPr sz="2400">
          <a:solidFill>
            <a:schemeClr val="bg2"/>
          </a:solidFill>
          <a:latin typeface="Arial" charset="0"/>
          <a:ea typeface="ＭＳ Ｐゴシック" charset="0"/>
        </a:defRPr>
      </a:lvl9pPr>
    </p:titleStyle>
    <p:body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Font typeface="Arial" pitchFamily="34" charset="0"/>
        <a:buChar char="»"/>
        <a:defRPr sz="1500">
          <a:solidFill>
            <a:schemeClr val="tx1"/>
          </a:solidFill>
          <a:latin typeface="+mn-lt"/>
          <a:ea typeface="+mn-ea"/>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ea typeface="+mn-ea"/>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ea typeface="+mn-ea"/>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ea typeface="+mn-ea"/>
        </a:defRPr>
      </a:lvl5pPr>
      <a:lvl6pPr marL="2514600" indent="-228600" algn="l" rtl="0" eaLnBrk="1" fontAlgn="base" hangingPunct="1">
        <a:spcBef>
          <a:spcPct val="20000"/>
        </a:spcBef>
        <a:spcAft>
          <a:spcPct val="0"/>
        </a:spcAft>
        <a:buFont typeface="Wingdings" charset="0"/>
        <a:buChar char="§"/>
        <a:defRPr sz="1500">
          <a:solidFill>
            <a:schemeClr val="tx1"/>
          </a:solidFill>
          <a:latin typeface="+mn-lt"/>
          <a:ea typeface="+mn-ea"/>
        </a:defRPr>
      </a:lvl6pPr>
      <a:lvl7pPr marL="2971800" indent="-228600" algn="l" rtl="0" eaLnBrk="1" fontAlgn="base" hangingPunct="1">
        <a:spcBef>
          <a:spcPct val="20000"/>
        </a:spcBef>
        <a:spcAft>
          <a:spcPct val="0"/>
        </a:spcAft>
        <a:buFont typeface="Wingdings" charset="0"/>
        <a:buChar char="§"/>
        <a:defRPr sz="1500">
          <a:solidFill>
            <a:schemeClr val="tx1"/>
          </a:solidFill>
          <a:latin typeface="+mn-lt"/>
          <a:ea typeface="+mn-ea"/>
        </a:defRPr>
      </a:lvl7pPr>
      <a:lvl8pPr marL="3429000" indent="-228600" algn="l" rtl="0" eaLnBrk="1" fontAlgn="base" hangingPunct="1">
        <a:spcBef>
          <a:spcPct val="20000"/>
        </a:spcBef>
        <a:spcAft>
          <a:spcPct val="0"/>
        </a:spcAft>
        <a:buFont typeface="Wingdings" charset="0"/>
        <a:buChar char="§"/>
        <a:defRPr sz="1500">
          <a:solidFill>
            <a:schemeClr val="tx1"/>
          </a:solidFill>
          <a:latin typeface="+mn-lt"/>
          <a:ea typeface="+mn-ea"/>
        </a:defRPr>
      </a:lvl8pPr>
      <a:lvl9pPr marL="3886200" indent="-228600" algn="l" rtl="0" eaLnBrk="1" fontAlgn="base" hangingPunct="1">
        <a:spcBef>
          <a:spcPct val="20000"/>
        </a:spcBef>
        <a:spcAft>
          <a:spcPct val="0"/>
        </a:spcAft>
        <a:buFont typeface="Wingdings" charset="0"/>
        <a:buChar char="§"/>
        <a:defRPr sz="15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eg"/><Relationship Id="rId1" Type="http://schemas.openxmlformats.org/officeDocument/2006/relationships/slideLayout" Target="../slideLayouts/slideLayout102.xml"/></Relationships>
</file>

<file path=ppt/slides/_rels/slide10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02.xml"/></Relationships>
</file>

<file path=ppt/slides/_rels/slide1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0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102.xml"/></Relationships>
</file>

<file path=ppt/slides/_rels/slide10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0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0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0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0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4.png"/><Relationship Id="rId7" Type="http://schemas.openxmlformats.org/officeDocument/2006/relationships/diagramQuickStyle" Target="../diagrams/quickStyle4.xml"/><Relationship Id="rId2" Type="http://schemas.openxmlformats.org/officeDocument/2006/relationships/notesSlide" Target="../notesSlides/notesSlide15.xml"/><Relationship Id="rId1" Type="http://schemas.openxmlformats.org/officeDocument/2006/relationships/slideLayout" Target="../slideLayouts/slideLayout10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6.jpeg"/><Relationship Id="rId4" Type="http://schemas.openxmlformats.org/officeDocument/2006/relationships/image" Target="../media/image45.png"/><Relationship Id="rId9" Type="http://schemas.microsoft.com/office/2007/relationships/diagramDrawing" Target="../diagrams/drawing4.xml"/></Relationships>
</file>

<file path=ppt/slides/_rels/slide108.xml.rels><?xml version="1.0" encoding="UTF-8" standalone="yes"?>
<Relationships xmlns="http://schemas.openxmlformats.org/package/2006/relationships"><Relationship Id="rId3" Type="http://schemas.openxmlformats.org/officeDocument/2006/relationships/hyperlink" Target="http://www.youtube.com/watch?v=YU7tGy_EMaw" TargetMode="External"/><Relationship Id="rId2" Type="http://schemas.openxmlformats.org/officeDocument/2006/relationships/image" Target="../media/image46.png"/><Relationship Id="rId1" Type="http://schemas.openxmlformats.org/officeDocument/2006/relationships/slideLayout" Target="../slideLayouts/slideLayout100.xml"/><Relationship Id="rId5" Type="http://schemas.openxmlformats.org/officeDocument/2006/relationships/image" Target="../media/image6.jpeg"/><Relationship Id="rId4" Type="http://schemas.openxmlformats.org/officeDocument/2006/relationships/image" Target="../media/image47.png"/></Relationships>
</file>

<file path=ppt/slides/_rels/slide109.xml.rels><?xml version="1.0" encoding="UTF-8" standalone="yes"?>
<Relationships xmlns="http://schemas.openxmlformats.org/package/2006/relationships"><Relationship Id="rId3" Type="http://schemas.openxmlformats.org/officeDocument/2006/relationships/hyperlink" Target="http://www.dailymail.co.uk/news/article-2599829/East-Neck-Nursing-Center-New-York-hired-male-STRIPPERS-entertain-residents-shocking-lawsuit-claims-alleging-perverse-pleasure-staff.html" TargetMode="External"/><Relationship Id="rId2" Type="http://schemas.openxmlformats.org/officeDocument/2006/relationships/notesSlide" Target="../notesSlides/notesSlide16.xml"/><Relationship Id="rId1" Type="http://schemas.openxmlformats.org/officeDocument/2006/relationships/slideLayout" Target="../slideLayouts/slideLayout96.xml"/><Relationship Id="rId5" Type="http://schemas.openxmlformats.org/officeDocument/2006/relationships/image" Target="../media/image6.jpe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0.xml"/><Relationship Id="rId5" Type="http://schemas.openxmlformats.org/officeDocument/2006/relationships/image" Target="../media/image6.jpeg"/><Relationship Id="rId4" Type="http://schemas.openxmlformats.org/officeDocument/2006/relationships/image" Target="../media/image51.png"/></Relationships>
</file>

<file path=ppt/slides/_rels/slide1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dailymotion.com/video/xs16mn_extreme-love-dementia_shortfilms" TargetMode="External"/><Relationship Id="rId1" Type="http://schemas.openxmlformats.org/officeDocument/2006/relationships/slideLayout" Target="../slideLayouts/slideLayout100.xml"/><Relationship Id="rId4" Type="http://schemas.openxmlformats.org/officeDocument/2006/relationships/image" Target="../media/image6.jpeg"/></Relationships>
</file>

<file path=ppt/slides/_rels/slide1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3.jpeg"/><Relationship Id="rId1" Type="http://schemas.openxmlformats.org/officeDocument/2006/relationships/slideLayout" Target="../slideLayouts/slideLayout102.xml"/></Relationships>
</file>

<file path=ppt/slides/_rels/slide1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4.png"/><Relationship Id="rId1" Type="http://schemas.openxmlformats.org/officeDocument/2006/relationships/slideLayout" Target="../slideLayouts/slideLayout102.xml"/></Relationships>
</file>

<file path=ppt/slides/_rels/slide1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5.wmf"/><Relationship Id="rId1" Type="http://schemas.openxmlformats.org/officeDocument/2006/relationships/slideLayout" Target="../slideLayouts/slideLayout10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0.jpeg"/><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renaldi.com/archive/" TargetMode="Externa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tumaddux.com/GEN_SILENT.html" TargetMode="Externa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00.xml"/><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96.xml"/><Relationship Id="rId5" Type="http://schemas.openxmlformats.org/officeDocument/2006/relationships/image" Target="../media/image6.jpeg"/><Relationship Id="rId4" Type="http://schemas.openxmlformats.org/officeDocument/2006/relationships/hyperlink" Target="http://www.agedcareinsite.com.au/pages/section/article.php?idArticle=15325"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vimeo.com/7584260" TargetMode="Externa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6.xml"/><Relationship Id="rId5" Type="http://schemas.openxmlformats.org/officeDocument/2006/relationships/image" Target="../media/image6.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issuu.com/bintphotobooks/docs/timelesslovebymarriebot" TargetMode="Externa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6.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6.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0.jpe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pn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2.jpeg"/><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jpeg"/><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10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02.xml"/></Relationships>
</file>

<file path=ppt/slides/_rels/slide5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5.png"/><Relationship Id="rId1" Type="http://schemas.openxmlformats.org/officeDocument/2006/relationships/slideLayout" Target="../slideLayouts/slideLayout10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10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02.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7.jpeg"/><Relationship Id="rId1" Type="http://schemas.openxmlformats.org/officeDocument/2006/relationships/slideLayout" Target="../slideLayouts/slideLayout102.xml"/></Relationships>
</file>

<file path=ppt/slides/_rels/slide8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102.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jpeg"/><Relationship Id="rId2" Type="http://schemas.openxmlformats.org/officeDocument/2006/relationships/diagramData" Target="../diagrams/data2.xml"/><Relationship Id="rId1" Type="http://schemas.openxmlformats.org/officeDocument/2006/relationships/slideLayout" Target="../slideLayouts/slideLayout10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8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8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102.xml"/></Relationships>
</file>

<file path=ppt/slides/_rels/slide9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102.xml"/><Relationship Id="rId4" Type="http://schemas.openxmlformats.org/officeDocument/2006/relationships/image" Target="../media/image6.jpeg"/></Relationships>
</file>

<file path=ppt/slides/_rels/slide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0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_rels/slide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483768" y="908720"/>
            <a:ext cx="3706813" cy="720725"/>
          </a:xfrm>
          <a:prstGeom prst="rect">
            <a:avLst/>
          </a:prstGeom>
        </p:spPr>
        <p:txBody>
          <a:bodyPr>
            <a:normAutofit/>
          </a:bodyPr>
          <a:lstStyle/>
          <a:p>
            <a:r>
              <a:rPr lang="x-none" b="1" dirty="0">
                <a:solidFill>
                  <a:schemeClr val="accent1">
                    <a:lumMod val="75000"/>
                  </a:schemeClr>
                </a:solidFill>
              </a:rPr>
              <a:t>Sexualities &amp; </a:t>
            </a:r>
            <a:r>
              <a:rPr lang="x-none" b="1" dirty="0" smtClean="0">
                <a:solidFill>
                  <a:schemeClr val="accent1">
                    <a:lumMod val="75000"/>
                  </a:schemeClr>
                </a:solidFill>
              </a:rPr>
              <a:t>Dementia</a:t>
            </a:r>
            <a:endParaRPr lang="en-AU" dirty="0">
              <a:solidFill>
                <a:schemeClr val="accent1">
                  <a:lumMod val="75000"/>
                </a:schemeClr>
              </a:solidFill>
            </a:endParaRPr>
          </a:p>
        </p:txBody>
      </p:sp>
      <p:sp>
        <p:nvSpPr>
          <p:cNvPr id="9" name="Title 1"/>
          <p:cNvSpPr txBox="1">
            <a:spLocks/>
          </p:cNvSpPr>
          <p:nvPr/>
        </p:nvSpPr>
        <p:spPr>
          <a:xfrm>
            <a:off x="561968" y="5035863"/>
            <a:ext cx="8229600" cy="71095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2000" b="1" i="0" u="none" strike="noStrike" kern="1200" cap="none" spc="0" normalizeH="0" baseline="0" noProof="0" dirty="0" smtClean="0">
                <a:ln>
                  <a:noFill/>
                </a:ln>
                <a:solidFill>
                  <a:schemeClr val="accent2">
                    <a:lumMod val="75000"/>
                  </a:schemeClr>
                </a:solidFill>
                <a:effectLst/>
                <a:uLnTx/>
                <a:uFillTx/>
                <a:latin typeface="+mj-lt"/>
                <a:ea typeface="+mj-ea"/>
                <a:cs typeface="+mj-cs"/>
              </a:rPr>
              <a:t>Workshop Facilitator: Dr. Cindy</a:t>
            </a:r>
            <a:r>
              <a:rPr kumimoji="0" lang="en-AU" sz="2000" b="1" i="0" u="none" strike="noStrike" kern="1200" cap="none" spc="0" normalizeH="0" noProof="0" dirty="0" smtClean="0">
                <a:ln>
                  <a:noFill/>
                </a:ln>
                <a:solidFill>
                  <a:schemeClr val="accent2">
                    <a:lumMod val="75000"/>
                  </a:schemeClr>
                </a:solidFill>
                <a:effectLst/>
                <a:uLnTx/>
                <a:uFillTx/>
                <a:latin typeface="+mj-lt"/>
                <a:ea typeface="+mj-ea"/>
                <a:cs typeface="+mj-cs"/>
              </a:rPr>
              <a:t> Jones</a:t>
            </a:r>
            <a:endParaRPr kumimoji="0" lang="en-AU" sz="2000" b="1" i="0" u="none" strike="noStrike" kern="1200" cap="none" spc="0" normalizeH="0" baseline="0" noProof="0" dirty="0" smtClean="0">
              <a:ln>
                <a:noFill/>
              </a:ln>
              <a:solidFill>
                <a:schemeClr val="accent2">
                  <a:lumMod val="75000"/>
                </a:schemeClr>
              </a:solidFill>
              <a:effectLst/>
              <a:uLnTx/>
              <a:uFillTx/>
              <a:latin typeface="+mj-lt"/>
              <a:ea typeface="+mj-ea"/>
              <a:cs typeface="+mj-c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1628800"/>
            <a:ext cx="2376264" cy="336241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32" y="1052736"/>
            <a:ext cx="8229600" cy="1143000"/>
          </a:xfrm>
        </p:spPr>
        <p:txBody>
          <a:bodyPr>
            <a:normAutofit/>
          </a:bodyPr>
          <a:lstStyle/>
          <a:p>
            <a:r>
              <a:rPr lang="en-AU" sz="3600" b="1" dirty="0" smtClean="0">
                <a:solidFill>
                  <a:schemeClr val="accent1">
                    <a:lumMod val="75000"/>
                  </a:schemeClr>
                </a:solidFill>
              </a:rPr>
              <a:t>SEXUALITY, AGEING &amp; DEMENTIA</a:t>
            </a:r>
            <a:endParaRPr lang="en-AU" sz="3600" b="1" dirty="0">
              <a:solidFill>
                <a:schemeClr val="accent1">
                  <a:lumMod val="75000"/>
                </a:schemeClr>
              </a:solidFill>
            </a:endParaRPr>
          </a:p>
        </p:txBody>
      </p:sp>
      <p:pic>
        <p:nvPicPr>
          <p:cNvPr id="8" name="Picture 4" descr="http://www.thebedroomstore.com/v2/media/catalog/product/cache/1/image/9df78eab33525d08d6e5fb8d27136e95/i/s/islandb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3421" y="1909517"/>
            <a:ext cx="6092559" cy="438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456142" y="4754346"/>
            <a:ext cx="1512168" cy="338554"/>
          </a:xfrm>
          <a:prstGeom prst="rect">
            <a:avLst/>
          </a:prstGeom>
          <a:noFill/>
        </p:spPr>
        <p:txBody>
          <a:bodyPr wrap="square" rtlCol="0">
            <a:spAutoFit/>
          </a:bodyPr>
          <a:lstStyle/>
          <a:p>
            <a:pPr>
              <a:buNone/>
            </a:pPr>
            <a:r>
              <a:rPr lang="en-AU" sz="1600" b="1" dirty="0" smtClean="0">
                <a:solidFill>
                  <a:schemeClr val="bg1"/>
                </a:solidFill>
                <a:latin typeface="Calibri" pitchFamily="34" charset="0"/>
                <a:cs typeface="Calibri" pitchFamily="34" charset="0"/>
              </a:rPr>
              <a:t>Relationships</a:t>
            </a:r>
            <a:endParaRPr lang="en-AU" sz="1600" b="1" dirty="0">
              <a:solidFill>
                <a:schemeClr val="bg1"/>
              </a:solidFill>
              <a:latin typeface="Calibri" pitchFamily="34" charset="0"/>
              <a:cs typeface="Calibri" pitchFamily="34" charset="0"/>
            </a:endParaRPr>
          </a:p>
        </p:txBody>
      </p:sp>
      <p:sp>
        <p:nvSpPr>
          <p:cNvPr id="10" name="Rectangle 9"/>
          <p:cNvSpPr/>
          <p:nvPr/>
        </p:nvSpPr>
        <p:spPr>
          <a:xfrm>
            <a:off x="3585427" y="3624790"/>
            <a:ext cx="1870769" cy="338554"/>
          </a:xfrm>
          <a:prstGeom prst="rect">
            <a:avLst/>
          </a:prstGeom>
        </p:spPr>
        <p:txBody>
          <a:bodyPr wrap="none">
            <a:spAutoFit/>
          </a:bodyPr>
          <a:lstStyle/>
          <a:p>
            <a:pPr>
              <a:buNone/>
            </a:pPr>
            <a:r>
              <a:rPr lang="en-AU" sz="1600" b="1" dirty="0" smtClean="0">
                <a:latin typeface="Calibri" pitchFamily="34" charset="0"/>
                <a:cs typeface="Calibri" pitchFamily="34" charset="0"/>
              </a:rPr>
              <a:t>Penetrative sex acts</a:t>
            </a:r>
            <a:endParaRPr lang="en-AU" sz="1600" b="1" dirty="0">
              <a:latin typeface="Calibri" pitchFamily="34" charset="0"/>
              <a:cs typeface="Calibri" pitchFamily="34" charset="0"/>
            </a:endParaRPr>
          </a:p>
        </p:txBody>
      </p:sp>
      <p:sp>
        <p:nvSpPr>
          <p:cNvPr id="11" name="Rectangle 10"/>
          <p:cNvSpPr/>
          <p:nvPr/>
        </p:nvSpPr>
        <p:spPr>
          <a:xfrm>
            <a:off x="3762376" y="4954400"/>
            <a:ext cx="1516762" cy="338554"/>
          </a:xfrm>
          <a:prstGeom prst="rect">
            <a:avLst/>
          </a:prstGeom>
        </p:spPr>
        <p:txBody>
          <a:bodyPr wrap="none">
            <a:spAutoFit/>
          </a:bodyPr>
          <a:lstStyle/>
          <a:p>
            <a:pPr>
              <a:buNone/>
            </a:pPr>
            <a:r>
              <a:rPr lang="en-AU" sz="1600" b="1" dirty="0" smtClean="0">
                <a:solidFill>
                  <a:schemeClr val="bg1"/>
                </a:solidFill>
                <a:latin typeface="Calibri" pitchFamily="34" charset="0"/>
                <a:cs typeface="Calibri" pitchFamily="34" charset="0"/>
              </a:rPr>
              <a:t>Companionship</a:t>
            </a:r>
            <a:endParaRPr lang="en-AU" sz="1600" b="1" dirty="0">
              <a:solidFill>
                <a:schemeClr val="bg1"/>
              </a:solidFill>
              <a:latin typeface="Calibri" pitchFamily="34" charset="0"/>
              <a:cs typeface="Calibri" pitchFamily="34" charset="0"/>
            </a:endParaRPr>
          </a:p>
        </p:txBody>
      </p:sp>
      <p:sp>
        <p:nvSpPr>
          <p:cNvPr id="12" name="Rectangle 11"/>
          <p:cNvSpPr/>
          <p:nvPr/>
        </p:nvSpPr>
        <p:spPr>
          <a:xfrm>
            <a:off x="3341940" y="3061610"/>
            <a:ext cx="968150" cy="338554"/>
          </a:xfrm>
          <a:prstGeom prst="rect">
            <a:avLst/>
          </a:prstGeom>
        </p:spPr>
        <p:txBody>
          <a:bodyPr wrap="none">
            <a:spAutoFit/>
          </a:bodyPr>
          <a:lstStyle/>
          <a:p>
            <a:pPr>
              <a:buNone/>
            </a:pPr>
            <a:r>
              <a:rPr lang="en-AU" sz="1600" b="1" dirty="0" smtClean="0">
                <a:solidFill>
                  <a:schemeClr val="bg1"/>
                </a:solidFill>
                <a:latin typeface="Calibri" pitchFamily="34" charset="0"/>
                <a:cs typeface="Calibri" pitchFamily="34" charset="0"/>
              </a:rPr>
              <a:t>Affection</a:t>
            </a:r>
            <a:endParaRPr lang="en-AU" sz="1600" b="1" dirty="0">
              <a:solidFill>
                <a:schemeClr val="bg1"/>
              </a:solidFill>
              <a:latin typeface="Calibri" pitchFamily="34" charset="0"/>
              <a:cs typeface="Calibri" pitchFamily="34" charset="0"/>
            </a:endParaRPr>
          </a:p>
        </p:txBody>
      </p:sp>
      <p:sp>
        <p:nvSpPr>
          <p:cNvPr id="13" name="Rectangle 12"/>
          <p:cNvSpPr/>
          <p:nvPr/>
        </p:nvSpPr>
        <p:spPr>
          <a:xfrm>
            <a:off x="5578531" y="3342354"/>
            <a:ext cx="974562" cy="338554"/>
          </a:xfrm>
          <a:prstGeom prst="rect">
            <a:avLst/>
          </a:prstGeom>
        </p:spPr>
        <p:txBody>
          <a:bodyPr wrap="none">
            <a:spAutoFit/>
          </a:bodyPr>
          <a:lstStyle/>
          <a:p>
            <a:pPr>
              <a:buNone/>
            </a:pPr>
            <a:r>
              <a:rPr lang="en-AU" sz="1600" b="1" dirty="0" smtClean="0">
                <a:latin typeface="Calibri" pitchFamily="34" charset="0"/>
                <a:cs typeface="Calibri" pitchFamily="34" charset="0"/>
              </a:rPr>
              <a:t>Romance</a:t>
            </a:r>
            <a:endParaRPr lang="en-AU" sz="1600" b="1" dirty="0">
              <a:latin typeface="Calibri" pitchFamily="34" charset="0"/>
              <a:cs typeface="Calibri" pitchFamily="34" charset="0"/>
            </a:endParaRPr>
          </a:p>
        </p:txBody>
      </p:sp>
      <p:sp>
        <p:nvSpPr>
          <p:cNvPr id="14" name="Rectangle 13"/>
          <p:cNvSpPr/>
          <p:nvPr/>
        </p:nvSpPr>
        <p:spPr>
          <a:xfrm>
            <a:off x="2230774" y="3669295"/>
            <a:ext cx="920124" cy="338554"/>
          </a:xfrm>
          <a:prstGeom prst="rect">
            <a:avLst/>
          </a:prstGeom>
        </p:spPr>
        <p:txBody>
          <a:bodyPr wrap="none">
            <a:spAutoFit/>
          </a:bodyPr>
          <a:lstStyle/>
          <a:p>
            <a:pPr>
              <a:buNone/>
            </a:pPr>
            <a:r>
              <a:rPr lang="en-AU" sz="1600" b="1" dirty="0" smtClean="0">
                <a:latin typeface="Calibri" pitchFamily="34" charset="0"/>
                <a:cs typeface="Calibri" pitchFamily="34" charset="0"/>
              </a:rPr>
              <a:t>Intimacy</a:t>
            </a:r>
            <a:endParaRPr lang="en-AU" sz="1600" b="1" dirty="0">
              <a:latin typeface="Calibri" pitchFamily="34" charset="0"/>
              <a:cs typeface="Calibri" pitchFamily="34" charset="0"/>
            </a:endParaRPr>
          </a:p>
        </p:txBody>
      </p:sp>
      <p:sp>
        <p:nvSpPr>
          <p:cNvPr id="15" name="Rectangle 14"/>
          <p:cNvSpPr/>
          <p:nvPr/>
        </p:nvSpPr>
        <p:spPr>
          <a:xfrm>
            <a:off x="3681551" y="4249890"/>
            <a:ext cx="970843" cy="338554"/>
          </a:xfrm>
          <a:prstGeom prst="rect">
            <a:avLst/>
          </a:prstGeom>
        </p:spPr>
        <p:txBody>
          <a:bodyPr wrap="none">
            <a:spAutoFit/>
          </a:bodyPr>
          <a:lstStyle/>
          <a:p>
            <a:pPr>
              <a:buNone/>
            </a:pPr>
            <a:r>
              <a:rPr lang="en-AU" sz="1600" b="1" dirty="0" smtClean="0">
                <a:latin typeface="Calibri" pitchFamily="34" charset="0"/>
                <a:cs typeface="Calibri" pitchFamily="34" charset="0"/>
              </a:rPr>
              <a:t>Eroticism</a:t>
            </a:r>
            <a:endParaRPr lang="en-AU" sz="1600" b="1" dirty="0">
              <a:latin typeface="Calibri" pitchFamily="34" charset="0"/>
              <a:cs typeface="Calibri" pitchFamily="34" charset="0"/>
            </a:endParaRPr>
          </a:p>
        </p:txBody>
      </p:sp>
      <p:sp>
        <p:nvSpPr>
          <p:cNvPr id="16" name="Rectangle 15"/>
          <p:cNvSpPr/>
          <p:nvPr/>
        </p:nvSpPr>
        <p:spPr>
          <a:xfrm>
            <a:off x="2163127" y="2341530"/>
            <a:ext cx="2357633" cy="338554"/>
          </a:xfrm>
          <a:prstGeom prst="rect">
            <a:avLst/>
          </a:prstGeom>
        </p:spPr>
        <p:txBody>
          <a:bodyPr wrap="none">
            <a:spAutoFit/>
          </a:bodyPr>
          <a:lstStyle/>
          <a:p>
            <a:pPr>
              <a:buNone/>
            </a:pPr>
            <a:r>
              <a:rPr lang="en-AU" sz="1600" b="1" dirty="0" smtClean="0">
                <a:solidFill>
                  <a:schemeClr val="bg1"/>
                </a:solidFill>
                <a:latin typeface="Calibri" pitchFamily="34" charset="0"/>
                <a:cs typeface="Calibri" pitchFamily="34" charset="0"/>
              </a:rPr>
              <a:t>Gender Identities &amp; Roles</a:t>
            </a:r>
            <a:endParaRPr lang="en-AU" sz="1600" b="1" dirty="0">
              <a:solidFill>
                <a:schemeClr val="bg1"/>
              </a:solidFill>
              <a:latin typeface="Calibri" pitchFamily="34" charset="0"/>
              <a:cs typeface="Calibri" pitchFamily="34" charset="0"/>
            </a:endParaRPr>
          </a:p>
        </p:txBody>
      </p:sp>
      <p:sp>
        <p:nvSpPr>
          <p:cNvPr id="17" name="Rectangle 16"/>
          <p:cNvSpPr/>
          <p:nvPr/>
        </p:nvSpPr>
        <p:spPr>
          <a:xfrm>
            <a:off x="4573432" y="5514114"/>
            <a:ext cx="1765420" cy="338554"/>
          </a:xfrm>
          <a:prstGeom prst="rect">
            <a:avLst/>
          </a:prstGeom>
        </p:spPr>
        <p:txBody>
          <a:bodyPr wrap="none">
            <a:spAutoFit/>
          </a:bodyPr>
          <a:lstStyle/>
          <a:p>
            <a:pPr>
              <a:buNone/>
            </a:pPr>
            <a:r>
              <a:rPr lang="en-AU" sz="1600" b="1" dirty="0" smtClean="0">
                <a:latin typeface="Calibri" pitchFamily="34" charset="0"/>
                <a:cs typeface="Calibri" pitchFamily="34" charset="0"/>
              </a:rPr>
              <a:t>Sexual Orientation</a:t>
            </a:r>
            <a:endParaRPr lang="en-AU" sz="1600" b="1" dirty="0">
              <a:latin typeface="Calibri" pitchFamily="34" charset="0"/>
              <a:cs typeface="Calibri" pitchFamily="34" charset="0"/>
            </a:endParaRPr>
          </a:p>
        </p:txBody>
      </p:sp>
      <p:sp>
        <p:nvSpPr>
          <p:cNvPr id="18" name="Rectangle 17"/>
          <p:cNvSpPr/>
          <p:nvPr/>
        </p:nvSpPr>
        <p:spPr>
          <a:xfrm>
            <a:off x="5296379" y="4099203"/>
            <a:ext cx="1056700" cy="338554"/>
          </a:xfrm>
          <a:prstGeom prst="rect">
            <a:avLst/>
          </a:prstGeom>
        </p:spPr>
        <p:txBody>
          <a:bodyPr wrap="none">
            <a:spAutoFit/>
          </a:bodyPr>
          <a:lstStyle/>
          <a:p>
            <a:pPr>
              <a:buNone/>
            </a:pPr>
            <a:r>
              <a:rPr lang="en-AU" sz="1600" b="1" dirty="0" smtClean="0">
                <a:latin typeface="Calibri" pitchFamily="34" charset="0"/>
                <a:cs typeface="Calibri" pitchFamily="34" charset="0"/>
              </a:rPr>
              <a:t>Sensuality</a:t>
            </a:r>
            <a:endParaRPr lang="en-AU" sz="1600" b="1" dirty="0">
              <a:latin typeface="Calibri" pitchFamily="34" charset="0"/>
              <a:cs typeface="Calibri" pitchFamily="34"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8047485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060848"/>
            <a:ext cx="8229600" cy="4176464"/>
          </a:xfrm>
        </p:spPr>
        <p:txBody>
          <a:bodyPr>
            <a:noAutofit/>
          </a:bodyPr>
          <a:lstStyle/>
          <a:p>
            <a:pPr marL="0" indent="0" algn="ctr">
              <a:lnSpc>
                <a:spcPct val="150000"/>
              </a:lnSpc>
              <a:buNone/>
            </a:pPr>
            <a:r>
              <a:rPr lang="en-US" sz="2400" dirty="0" smtClean="0"/>
              <a:t>Not only can PWD still retain an interest in certain values &amp; beliefs that shape how they wish to live their lives, but more importantly, </a:t>
            </a:r>
            <a:r>
              <a:rPr lang="en-US" sz="2400" b="1" i="1" dirty="0" smtClean="0">
                <a:solidFill>
                  <a:srgbClr val="C00000"/>
                </a:solidFill>
              </a:rPr>
              <a:t>new &amp; different values can still conceivably be created</a:t>
            </a:r>
            <a:r>
              <a:rPr lang="en-US" sz="2400" dirty="0">
                <a:solidFill>
                  <a:srgbClr val="C00000"/>
                </a:solidFill>
              </a:rPr>
              <a:t> </a:t>
            </a:r>
            <a:r>
              <a:rPr lang="en-US" sz="1400" dirty="0" smtClean="0">
                <a:solidFill>
                  <a:srgbClr val="C00000"/>
                </a:solidFill>
              </a:rPr>
              <a:t>(Fellow, 1998 &amp; Jaworska, 1999)</a:t>
            </a:r>
            <a:r>
              <a:rPr lang="en-US" sz="2400" dirty="0" smtClean="0">
                <a:solidFill>
                  <a:srgbClr val="C00000"/>
                </a:solidFill>
              </a:rPr>
              <a:t>.</a:t>
            </a:r>
            <a:endParaRPr lang="en-AU" sz="2400" dirty="0" smtClean="0">
              <a:solidFill>
                <a:srgbClr val="C00000"/>
              </a:solidFill>
            </a:endParaRPr>
          </a:p>
          <a:p>
            <a:pPr marL="0" indent="0">
              <a:lnSpc>
                <a:spcPct val="150000"/>
              </a:lnSpc>
              <a:buNone/>
            </a:pPr>
            <a:endParaRPr lang="en-AU" sz="24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3383798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896544"/>
          </a:xfrm>
        </p:spPr>
        <p:txBody>
          <a:bodyPr>
            <a:noAutofit/>
          </a:bodyPr>
          <a:lstStyle/>
          <a:p>
            <a:pPr>
              <a:lnSpc>
                <a:spcPct val="150000"/>
              </a:lnSpc>
            </a:pPr>
            <a:r>
              <a:rPr lang="en-US" sz="2400" dirty="0"/>
              <a:t>D</a:t>
            </a:r>
            <a:r>
              <a:rPr lang="en-US" sz="2400" dirty="0" smtClean="0"/>
              <a:t>uty </a:t>
            </a:r>
            <a:r>
              <a:rPr lang="en-US" sz="2400" dirty="0"/>
              <a:t>to support </a:t>
            </a:r>
            <a:r>
              <a:rPr lang="en-US" sz="2400" dirty="0" smtClean="0"/>
              <a:t>those </a:t>
            </a:r>
            <a:r>
              <a:rPr lang="en-US" sz="2400" dirty="0"/>
              <a:t>unable to support </a:t>
            </a:r>
            <a:r>
              <a:rPr lang="en-US" sz="2400" dirty="0" smtClean="0"/>
              <a:t>themselves</a:t>
            </a:r>
          </a:p>
          <a:p>
            <a:pPr>
              <a:lnSpc>
                <a:spcPct val="150000"/>
              </a:lnSpc>
            </a:pPr>
            <a:r>
              <a:rPr lang="en-US" sz="2400" dirty="0" smtClean="0"/>
              <a:t>PWD need </a:t>
            </a:r>
            <a:r>
              <a:rPr lang="en-US" sz="2400" dirty="0"/>
              <a:t>to be empowered </a:t>
            </a:r>
            <a:r>
              <a:rPr lang="en-US" sz="2400" dirty="0" smtClean="0"/>
              <a:t>&amp; </a:t>
            </a:r>
            <a:r>
              <a:rPr lang="en-US" sz="2400" dirty="0"/>
              <a:t>given a </a:t>
            </a:r>
            <a:r>
              <a:rPr lang="en-US" sz="2400" dirty="0" smtClean="0"/>
              <a:t>voice</a:t>
            </a:r>
          </a:p>
          <a:p>
            <a:pPr marL="0" indent="0" algn="ctr">
              <a:lnSpc>
                <a:spcPct val="150000"/>
              </a:lnSpc>
              <a:buNone/>
            </a:pPr>
            <a:r>
              <a:rPr lang="en-US" sz="2400" dirty="0" smtClean="0">
                <a:solidFill>
                  <a:srgbClr val="C00000"/>
                </a:solidFill>
              </a:rPr>
              <a:t>Promoting &amp; </a:t>
            </a:r>
            <a:r>
              <a:rPr lang="en-US" sz="2400" dirty="0">
                <a:solidFill>
                  <a:srgbClr val="C00000"/>
                </a:solidFill>
              </a:rPr>
              <a:t>sustaining social justice, which is at the root of our notion of solidarity, must be realised as a willingness to support </a:t>
            </a:r>
            <a:r>
              <a:rPr lang="en-US" sz="2400" dirty="0" smtClean="0">
                <a:solidFill>
                  <a:srgbClr val="C00000"/>
                </a:solidFill>
              </a:rPr>
              <a:t>PWD in </a:t>
            </a:r>
            <a:r>
              <a:rPr lang="en-US" sz="2400" dirty="0">
                <a:solidFill>
                  <a:srgbClr val="C00000"/>
                </a:solidFill>
              </a:rPr>
              <a:t>their expression of sexuality throughout the course of their dementia </a:t>
            </a:r>
            <a:r>
              <a:rPr lang="en-US" sz="2400" dirty="0" smtClean="0">
                <a:solidFill>
                  <a:srgbClr val="C00000"/>
                </a:solidFill>
              </a:rPr>
              <a:t>&amp; </a:t>
            </a:r>
            <a:r>
              <a:rPr lang="en-US" sz="2400" dirty="0">
                <a:solidFill>
                  <a:srgbClr val="C00000"/>
                </a:solidFill>
              </a:rPr>
              <a:t>to help them in maintaining their autonomy as much as </a:t>
            </a:r>
            <a:r>
              <a:rPr lang="en-US" sz="2400" dirty="0" smtClean="0">
                <a:solidFill>
                  <a:srgbClr val="C00000"/>
                </a:solidFill>
              </a:rPr>
              <a:t>possible</a:t>
            </a:r>
            <a:endParaRPr lang="en-AU" sz="2400"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71527509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epositphotos_2029712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18747"/>
            <a:ext cx="9144001" cy="6904131"/>
          </a:xfrm>
          <a:prstGeom prst="rect">
            <a:avLst/>
          </a:prstGeom>
        </p:spPr>
      </p:pic>
      <p:sp>
        <p:nvSpPr>
          <p:cNvPr id="7" name="TextBox 6"/>
          <p:cNvSpPr txBox="1"/>
          <p:nvPr/>
        </p:nvSpPr>
        <p:spPr>
          <a:xfrm>
            <a:off x="2987824" y="5445224"/>
            <a:ext cx="1800200" cy="338554"/>
          </a:xfrm>
          <a:prstGeom prst="rect">
            <a:avLst/>
          </a:prstGeom>
          <a:noFill/>
        </p:spPr>
        <p:txBody>
          <a:bodyPr wrap="square" rtlCol="0">
            <a:spAutoFit/>
          </a:bodyPr>
          <a:lstStyle/>
          <a:p>
            <a:pPr>
              <a:buNone/>
            </a:pPr>
            <a:r>
              <a:rPr lang="en-US" sz="1600" dirty="0" smtClean="0">
                <a:solidFill>
                  <a:srgbClr val="FFFFFF"/>
                </a:solidFill>
                <a:latin typeface="Calibri"/>
                <a:cs typeface="Calibri"/>
              </a:rPr>
              <a:t>Less autonomous…</a:t>
            </a:r>
            <a:endParaRPr lang="en-US" sz="1600" dirty="0">
              <a:solidFill>
                <a:srgbClr val="FFFFFF"/>
              </a:solidFill>
              <a:latin typeface="Calibri"/>
              <a:cs typeface="Calibri"/>
            </a:endParaRPr>
          </a:p>
        </p:txBody>
      </p:sp>
      <p:sp>
        <p:nvSpPr>
          <p:cNvPr id="8" name="TextBox 7"/>
          <p:cNvSpPr txBox="1"/>
          <p:nvPr/>
        </p:nvSpPr>
        <p:spPr>
          <a:xfrm>
            <a:off x="5868144" y="4581128"/>
            <a:ext cx="2088232" cy="338554"/>
          </a:xfrm>
          <a:prstGeom prst="rect">
            <a:avLst/>
          </a:prstGeom>
          <a:noFill/>
        </p:spPr>
        <p:txBody>
          <a:bodyPr wrap="square" rtlCol="0">
            <a:spAutoFit/>
          </a:bodyPr>
          <a:lstStyle/>
          <a:p>
            <a:pPr>
              <a:buNone/>
            </a:pPr>
            <a:r>
              <a:rPr lang="en-US" sz="1600" dirty="0" smtClean="0">
                <a:solidFill>
                  <a:srgbClr val="FFFFFF"/>
                </a:solidFill>
                <a:latin typeface="Calibri"/>
                <a:cs typeface="Calibri"/>
              </a:rPr>
              <a:t>More autonomous…</a:t>
            </a:r>
            <a:endParaRPr lang="en-US" sz="1600" dirty="0">
              <a:solidFill>
                <a:srgbClr val="FFFFFF"/>
              </a:solidFill>
              <a:latin typeface="Calibri"/>
              <a:cs typeface="Calibri"/>
            </a:endParaRPr>
          </a:p>
        </p:txBody>
      </p:sp>
      <p:sp>
        <p:nvSpPr>
          <p:cNvPr id="9" name="Rectangle 8"/>
          <p:cNvSpPr/>
          <p:nvPr/>
        </p:nvSpPr>
        <p:spPr>
          <a:xfrm>
            <a:off x="0" y="1"/>
            <a:ext cx="2592288" cy="6838795"/>
          </a:xfrm>
          <a:prstGeom prst="rect">
            <a:avLst/>
          </a:prstGeom>
        </p:spPr>
        <p:txBody>
          <a:bodyPr wrap="square">
            <a:spAutoFit/>
          </a:bodyPr>
          <a:lstStyle/>
          <a:p>
            <a:pPr algn="ctr">
              <a:lnSpc>
                <a:spcPct val="110000"/>
              </a:lnSpc>
            </a:pPr>
            <a:r>
              <a:rPr lang="en-AU" sz="1600" i="1" dirty="0"/>
              <a:t>Adapted from Sokolowski (2010 &amp; 2011)</a:t>
            </a:r>
            <a:endParaRPr lang="en-US" sz="1600" b="1" dirty="0">
              <a:cs typeface="Calibri"/>
            </a:endParaRPr>
          </a:p>
          <a:p>
            <a:pPr lvl="0">
              <a:lnSpc>
                <a:spcPct val="110000"/>
              </a:lnSpc>
              <a:buNone/>
            </a:pPr>
            <a:r>
              <a:rPr lang="en-US" sz="1600" b="1" dirty="0" smtClean="0">
                <a:latin typeface="Calibri"/>
                <a:cs typeface="Calibri"/>
              </a:rPr>
              <a:t>In </a:t>
            </a:r>
            <a:r>
              <a:rPr lang="en-US" sz="1600" b="1" dirty="0">
                <a:latin typeface="Calibri"/>
                <a:cs typeface="Calibri"/>
              </a:rPr>
              <a:t>the absence of their usual decision-making cognitive skills, do Valarie &amp;</a:t>
            </a:r>
            <a:r>
              <a:rPr lang="en-US" sz="1600" b="1" dirty="0" smtClean="0">
                <a:latin typeface="Calibri"/>
                <a:cs typeface="Calibri"/>
              </a:rPr>
              <a:t> </a:t>
            </a:r>
            <a:r>
              <a:rPr lang="en-US" sz="1600" b="1" dirty="0">
                <a:latin typeface="Calibri"/>
                <a:cs typeface="Calibri"/>
              </a:rPr>
              <a:t>Linda demonstrate, through their ongoing relationship </a:t>
            </a:r>
            <a:r>
              <a:rPr lang="en-US" sz="1600" b="1" dirty="0" smtClean="0">
                <a:latin typeface="Calibri"/>
                <a:cs typeface="Calibri"/>
              </a:rPr>
              <a:t>&amp; </a:t>
            </a:r>
            <a:r>
              <a:rPr lang="en-US" sz="1600" b="1" dirty="0">
                <a:latin typeface="Calibri"/>
                <a:cs typeface="Calibri"/>
              </a:rPr>
              <a:t>desires to seek out each other’s company, that they value </a:t>
            </a:r>
            <a:r>
              <a:rPr lang="en-US" sz="1600" b="1" dirty="0" smtClean="0">
                <a:latin typeface="Calibri"/>
                <a:cs typeface="Calibri"/>
              </a:rPr>
              <a:t>companionship &amp; </a:t>
            </a:r>
            <a:r>
              <a:rPr lang="en-US" sz="1600" b="1" dirty="0">
                <a:latin typeface="Calibri"/>
                <a:cs typeface="Calibri"/>
              </a:rPr>
              <a:t>physical intimacy</a:t>
            </a:r>
            <a:r>
              <a:rPr lang="en-US" sz="1600" b="1" dirty="0" smtClean="0">
                <a:latin typeface="Calibri"/>
                <a:cs typeface="Calibri"/>
              </a:rPr>
              <a:t>?</a:t>
            </a:r>
          </a:p>
          <a:p>
            <a:pPr>
              <a:lnSpc>
                <a:spcPct val="110000"/>
              </a:lnSpc>
              <a:buNone/>
            </a:pPr>
            <a:endParaRPr lang="en-US" sz="1600" b="1" dirty="0">
              <a:latin typeface="Calibri"/>
              <a:cs typeface="Calibri"/>
            </a:endParaRPr>
          </a:p>
          <a:p>
            <a:pPr>
              <a:lnSpc>
                <a:spcPct val="110000"/>
              </a:lnSpc>
              <a:buNone/>
            </a:pPr>
            <a:r>
              <a:rPr lang="en-US" sz="1600" b="1" dirty="0" smtClean="0">
                <a:latin typeface="Calibri"/>
                <a:cs typeface="Calibri"/>
              </a:rPr>
              <a:t>Should </a:t>
            </a:r>
            <a:r>
              <a:rPr lang="en-US" sz="1600" b="1" dirty="0">
                <a:latin typeface="Calibri"/>
                <a:cs typeface="Calibri"/>
              </a:rPr>
              <a:t>we acknowledge </a:t>
            </a:r>
            <a:r>
              <a:rPr lang="en-US" sz="1600" b="1" dirty="0" smtClean="0">
                <a:latin typeface="Calibri"/>
                <a:cs typeface="Calibri"/>
              </a:rPr>
              <a:t>&amp; </a:t>
            </a:r>
            <a:r>
              <a:rPr lang="en-US" sz="1600" b="1" dirty="0">
                <a:latin typeface="Calibri"/>
                <a:cs typeface="Calibri"/>
              </a:rPr>
              <a:t>support their desires for friendship </a:t>
            </a:r>
            <a:r>
              <a:rPr lang="en-US" sz="1600" b="1" dirty="0" smtClean="0">
                <a:latin typeface="Calibri"/>
                <a:cs typeface="Calibri"/>
              </a:rPr>
              <a:t>&amp; </a:t>
            </a:r>
            <a:r>
              <a:rPr lang="en-US" sz="1600" b="1" dirty="0">
                <a:latin typeface="Calibri"/>
                <a:cs typeface="Calibri"/>
              </a:rPr>
              <a:t>physical intimacy</a:t>
            </a:r>
            <a:r>
              <a:rPr lang="en-US" sz="1600" b="1" dirty="0" smtClean="0">
                <a:latin typeface="Calibri"/>
                <a:cs typeface="Calibri"/>
              </a:rPr>
              <a:t>?</a:t>
            </a:r>
          </a:p>
          <a:p>
            <a:pPr lvl="0">
              <a:lnSpc>
                <a:spcPct val="110000"/>
              </a:lnSpc>
              <a:buNone/>
            </a:pPr>
            <a:endParaRPr lang="en-US" sz="1600" b="1" dirty="0" smtClean="0">
              <a:latin typeface="Calibri"/>
              <a:cs typeface="Calibri"/>
            </a:endParaRPr>
          </a:p>
          <a:p>
            <a:pPr lvl="0">
              <a:lnSpc>
                <a:spcPct val="110000"/>
              </a:lnSpc>
              <a:buNone/>
            </a:pPr>
            <a:r>
              <a:rPr lang="en-US" sz="1600" b="1" dirty="0" smtClean="0">
                <a:latin typeface="Calibri"/>
                <a:cs typeface="Calibri"/>
              </a:rPr>
              <a:t>Is </a:t>
            </a:r>
            <a:r>
              <a:rPr lang="en-US" sz="1600" b="1" dirty="0">
                <a:latin typeface="Calibri"/>
                <a:cs typeface="Calibri"/>
              </a:rPr>
              <a:t>it conceivable that the same sex relationship, which Valarie is involved in, may either be a reflection of her new values </a:t>
            </a:r>
            <a:r>
              <a:rPr lang="en-US" sz="1600" b="1" dirty="0" smtClean="0">
                <a:latin typeface="Calibri"/>
                <a:cs typeface="Calibri"/>
              </a:rPr>
              <a:t>or </a:t>
            </a:r>
            <a:r>
              <a:rPr lang="en-US" sz="1600" b="1" dirty="0">
                <a:latin typeface="Calibri"/>
                <a:cs typeface="Calibri"/>
              </a:rPr>
              <a:t>perhaps her past </a:t>
            </a:r>
            <a:r>
              <a:rPr lang="en-US" sz="1600" b="1" dirty="0" smtClean="0">
                <a:latin typeface="Calibri"/>
                <a:cs typeface="Calibri"/>
              </a:rPr>
              <a:t>dormant values </a:t>
            </a:r>
            <a:r>
              <a:rPr lang="en-US" sz="1600" b="1" dirty="0">
                <a:latin typeface="Calibri"/>
                <a:cs typeface="Calibri"/>
              </a:rPr>
              <a:t>unknown to her </a:t>
            </a:r>
            <a:r>
              <a:rPr lang="en-US" sz="1600" b="1" dirty="0" smtClean="0">
                <a:latin typeface="Calibri"/>
                <a:cs typeface="Calibri"/>
              </a:rPr>
              <a:t>family?</a:t>
            </a:r>
            <a:endParaRPr lang="en-US" sz="1600" dirty="0">
              <a:solidFill>
                <a:srgbClr val="604A7B"/>
              </a:solidFill>
              <a:latin typeface="Calibri"/>
              <a:cs typeface="Calibri"/>
            </a:endParaRPr>
          </a:p>
        </p:txBody>
      </p:sp>
    </p:spTree>
    <p:extLst>
      <p:ext uri="{BB962C8B-B14F-4D97-AF65-F5344CB8AC3E}">
        <p14:creationId xmlns:p14="http://schemas.microsoft.com/office/powerpoint/2010/main" val="292260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9" presetClass="emph" presetSubtype="0" fill="hold" nodeType="withEffect">
                                  <p:stCondLst>
                                    <p:cond delay="0"/>
                                  </p:stCondLst>
                                  <p:childTnLst>
                                    <p:animClr clrSpc="rgb" dir="cw">
                                      <p:cBhvr override="childStyle">
                                        <p:cTn id="12" dur="500" fill="hold"/>
                                        <p:tgtEl>
                                          <p:spTgt spid="9">
                                            <p:txEl>
                                              <p:pRg st="1" end="1"/>
                                            </p:txEl>
                                          </p:spTgt>
                                        </p:tgtEl>
                                        <p:attrNameLst>
                                          <p:attrName>style.color</p:attrName>
                                        </p:attrNameLst>
                                      </p:cBhvr>
                                      <p:to>
                                        <a:schemeClr val="tx1"/>
                                      </p:to>
                                    </p:animClr>
                                    <p:animClr clrSpc="rgb" dir="cw">
                                      <p:cBhvr>
                                        <p:cTn id="13" dur="500" fill="hold"/>
                                        <p:tgtEl>
                                          <p:spTgt spid="9">
                                            <p:txEl>
                                              <p:pRg st="1" end="1"/>
                                            </p:txEl>
                                          </p:spTgt>
                                        </p:tgtEl>
                                        <p:attrNameLst>
                                          <p:attrName>fillcolor</p:attrName>
                                        </p:attrNameLst>
                                      </p:cBhvr>
                                      <p:to>
                                        <a:schemeClr val="tx1"/>
                                      </p:to>
                                    </p:animClr>
                                    <p:set>
                                      <p:cBhvr>
                                        <p:cTn id="14" dur="500" fill="hold"/>
                                        <p:tgtEl>
                                          <p:spTgt spid="9">
                                            <p:txEl>
                                              <p:pRg st="1" end="1"/>
                                            </p:txEl>
                                          </p:spTgt>
                                        </p:tgtEl>
                                        <p:attrNameLst>
                                          <p:attrName>fill.type</p:attrName>
                                        </p:attrNameLst>
                                      </p:cBhvr>
                                      <p:to>
                                        <p:strVal val="solid"/>
                                      </p:to>
                                    </p:set>
                                    <p:set>
                                      <p:cBhvr>
                                        <p:cTn id="15" dur="500" fill="hold"/>
                                        <p:tgtEl>
                                          <p:spTgt spid="9">
                                            <p:txEl>
                                              <p:pRg st="1" end="1"/>
                                            </p:txEl>
                                          </p:spTgt>
                                        </p:tgtEl>
                                        <p:attrNameLst>
                                          <p:attrName>fill.on</p:attrName>
                                        </p:attrNameLst>
                                      </p:cBhvr>
                                      <p:to>
                                        <p:strVal val="true"/>
                                      </p:to>
                                    </p:set>
                                  </p:childTnLst>
                                  <p:subTnLst>
                                    <p:animClr clrSpc="rgb" dir="cw">
                                      <p:cBhvr override="childStyle">
                                        <p:cTn dur="1" fill="hold" display="0" masterRel="nextClick" afterEffect="1"/>
                                        <p:tgtEl>
                                          <p:spTgt spid="9">
                                            <p:txEl>
                                              <p:pRg st="1" end="1"/>
                                            </p:txEl>
                                          </p:spTgt>
                                        </p:tgtEl>
                                        <p:attrNameLst>
                                          <p:attrName>ppt_c</p:attrName>
                                        </p:attrNameLst>
                                      </p:cBhvr>
                                      <p:to>
                                        <a:srgbClr val="BFBFBF"/>
                                      </p:to>
                                    </p:animClr>
                                  </p:subTnLst>
                                </p:cTn>
                              </p:par>
                              <p:par>
                                <p:cTn id="16" presetID="19" presetClass="emph" presetSubtype="0" fill="hold" nodeType="withEffect">
                                  <p:stCondLst>
                                    <p:cond delay="0"/>
                                  </p:stCondLst>
                                  <p:childTnLst>
                                    <p:animClr clrSpc="rgb" dir="cw">
                                      <p:cBhvr override="childStyle">
                                        <p:cTn id="17" dur="500" fill="hold"/>
                                        <p:tgtEl>
                                          <p:spTgt spid="9">
                                            <p:txEl>
                                              <p:pRg st="0" end="0"/>
                                            </p:txEl>
                                          </p:spTgt>
                                        </p:tgtEl>
                                        <p:attrNameLst>
                                          <p:attrName>style.color</p:attrName>
                                        </p:attrNameLst>
                                      </p:cBhvr>
                                      <p:to>
                                        <a:schemeClr val="tx1"/>
                                      </p:to>
                                    </p:animClr>
                                    <p:animClr clrSpc="rgb" dir="cw">
                                      <p:cBhvr>
                                        <p:cTn id="18" dur="500" fill="hold"/>
                                        <p:tgtEl>
                                          <p:spTgt spid="9">
                                            <p:txEl>
                                              <p:pRg st="0" end="0"/>
                                            </p:txEl>
                                          </p:spTgt>
                                        </p:tgtEl>
                                        <p:attrNameLst>
                                          <p:attrName>fillcolor</p:attrName>
                                        </p:attrNameLst>
                                      </p:cBhvr>
                                      <p:to>
                                        <a:schemeClr val="tx1"/>
                                      </p:to>
                                    </p:animClr>
                                    <p:set>
                                      <p:cBhvr>
                                        <p:cTn id="19" dur="500" fill="hold"/>
                                        <p:tgtEl>
                                          <p:spTgt spid="9">
                                            <p:txEl>
                                              <p:pRg st="0" end="0"/>
                                            </p:txEl>
                                          </p:spTgt>
                                        </p:tgtEl>
                                        <p:attrNameLst>
                                          <p:attrName>fill.type</p:attrName>
                                        </p:attrNameLst>
                                      </p:cBhvr>
                                      <p:to>
                                        <p:strVal val="solid"/>
                                      </p:to>
                                    </p:set>
                                    <p:set>
                                      <p:cBhvr>
                                        <p:cTn id="20" dur="500" fill="hold"/>
                                        <p:tgtEl>
                                          <p:spTgt spid="9">
                                            <p:txEl>
                                              <p:pRg st="0" end="0"/>
                                            </p:txEl>
                                          </p:spTgt>
                                        </p:tgtEl>
                                        <p:attrNameLst>
                                          <p:attrName>fill.on</p:attrName>
                                        </p:attrNameLst>
                                      </p:cBhvr>
                                      <p:to>
                                        <p:strVal val="true"/>
                                      </p:to>
                                    </p:set>
                                  </p:childTnLst>
                                  <p:subTnLst>
                                    <p:animClr clrSpc="rgb" dir="cw">
                                      <p:cBhvr override="childStyle">
                                        <p:cTn dur="1" fill="hold" display="0" masterRel="nextClick" afterEffect="1"/>
                                        <p:tgtEl>
                                          <p:spTgt spid="9">
                                            <p:txEl>
                                              <p:pRg st="0" end="0"/>
                                            </p:txEl>
                                          </p:spTgt>
                                        </p:tgtEl>
                                        <p:attrNameLst>
                                          <p:attrName>ppt_c</p:attrName>
                                        </p:attrNameLst>
                                      </p:cBhvr>
                                      <p:to>
                                        <a:srgbClr val="BFBFBF"/>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9" presetClass="emph" presetSubtype="0" fill="hold" nodeType="withEffect">
                                  <p:stCondLst>
                                    <p:cond delay="0"/>
                                  </p:stCondLst>
                                  <p:childTnLst>
                                    <p:animClr clrSpc="rgb" dir="cw">
                                      <p:cBhvr override="childStyle">
                                        <p:cTn id="26" dur="500" fill="hold"/>
                                        <p:tgtEl>
                                          <p:spTgt spid="9">
                                            <p:txEl>
                                              <p:pRg st="3" end="3"/>
                                            </p:txEl>
                                          </p:spTgt>
                                        </p:tgtEl>
                                        <p:attrNameLst>
                                          <p:attrName>style.color</p:attrName>
                                        </p:attrNameLst>
                                      </p:cBhvr>
                                      <p:to>
                                        <a:schemeClr val="tx1"/>
                                      </p:to>
                                    </p:animClr>
                                    <p:animClr clrSpc="rgb" dir="cw">
                                      <p:cBhvr>
                                        <p:cTn id="27" dur="500" fill="hold"/>
                                        <p:tgtEl>
                                          <p:spTgt spid="9">
                                            <p:txEl>
                                              <p:pRg st="3" end="3"/>
                                            </p:txEl>
                                          </p:spTgt>
                                        </p:tgtEl>
                                        <p:attrNameLst>
                                          <p:attrName>fillcolor</p:attrName>
                                        </p:attrNameLst>
                                      </p:cBhvr>
                                      <p:to>
                                        <a:schemeClr val="tx1"/>
                                      </p:to>
                                    </p:animClr>
                                    <p:set>
                                      <p:cBhvr>
                                        <p:cTn id="28" dur="500" fill="hold"/>
                                        <p:tgtEl>
                                          <p:spTgt spid="9">
                                            <p:txEl>
                                              <p:pRg st="3" end="3"/>
                                            </p:txEl>
                                          </p:spTgt>
                                        </p:tgtEl>
                                        <p:attrNameLst>
                                          <p:attrName>fill.type</p:attrName>
                                        </p:attrNameLst>
                                      </p:cBhvr>
                                      <p:to>
                                        <p:strVal val="solid"/>
                                      </p:to>
                                    </p:set>
                                    <p:set>
                                      <p:cBhvr>
                                        <p:cTn id="29" dur="500" fill="hold"/>
                                        <p:tgtEl>
                                          <p:spTgt spid="9">
                                            <p:txEl>
                                              <p:pRg st="3" end="3"/>
                                            </p:txEl>
                                          </p:spTgt>
                                        </p:tgtEl>
                                        <p:attrNameLst>
                                          <p:attrName>fill.on</p:attrName>
                                        </p:attrNameLst>
                                      </p:cBhvr>
                                      <p:to>
                                        <p:strVal val="true"/>
                                      </p:to>
                                    </p:set>
                                  </p:childTnLst>
                                  <p:subTnLst>
                                    <p:animClr clrSpc="rgb" dir="cw">
                                      <p:cBhvr override="childStyle">
                                        <p:cTn dur="1" fill="hold" display="0" masterRel="nextClick" afterEffect="1"/>
                                        <p:tgtEl>
                                          <p:spTgt spid="9">
                                            <p:txEl>
                                              <p:pRg st="3" end="3"/>
                                            </p:txEl>
                                          </p:spTgt>
                                        </p:tgtEl>
                                        <p:attrNameLst>
                                          <p:attrName>ppt_c</p:attrName>
                                        </p:attrNameLst>
                                      </p:cBhvr>
                                      <p:to>
                                        <a:srgbClr val="BFBFBF"/>
                                      </p:to>
                                    </p:animClr>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FF5B00"/>
                </a:solidFill>
              </a:rPr>
              <a:t>Personhood (‘Now’ vs. ‘Then’)</a:t>
            </a:r>
            <a:br>
              <a:rPr lang="en-AU" sz="3600" b="1" dirty="0" smtClean="0">
                <a:solidFill>
                  <a:srgbClr val="FF5B00"/>
                </a:solidFill>
              </a:rPr>
            </a:br>
            <a:r>
              <a:rPr lang="en-AU" sz="1600" i="1" dirty="0">
                <a:solidFill>
                  <a:srgbClr val="FF5B00"/>
                </a:solidFill>
              </a:rPr>
              <a:t>Content from Sokolowski (2010 &amp; 2011)</a:t>
            </a:r>
            <a:endParaRPr lang="en-AU" sz="1600" b="1" dirty="0">
              <a:solidFill>
                <a:srgbClr val="FF5B00"/>
              </a:solidFill>
            </a:endParaRPr>
          </a:p>
        </p:txBody>
      </p:sp>
      <p:sp>
        <p:nvSpPr>
          <p:cNvPr id="3" name="Content Placeholder 2"/>
          <p:cNvSpPr>
            <a:spLocks noGrp="1"/>
          </p:cNvSpPr>
          <p:nvPr>
            <p:ph idx="1"/>
          </p:nvPr>
        </p:nvSpPr>
        <p:spPr>
          <a:xfrm>
            <a:off x="467544" y="2132857"/>
            <a:ext cx="8229600" cy="3777283"/>
          </a:xfrm>
        </p:spPr>
        <p:txBody>
          <a:bodyPr>
            <a:noAutofit/>
          </a:bodyPr>
          <a:lstStyle/>
          <a:p>
            <a:r>
              <a:rPr lang="en-US" sz="2400" dirty="0" smtClean="0">
                <a:cs typeface="Calibri"/>
              </a:rPr>
              <a:t>Debate: privilege </a:t>
            </a:r>
            <a:r>
              <a:rPr lang="en-US" sz="2400" dirty="0">
                <a:cs typeface="Calibri"/>
              </a:rPr>
              <a:t>the values, beliefs </a:t>
            </a:r>
            <a:r>
              <a:rPr lang="en-US" sz="2400" dirty="0" smtClean="0">
                <a:cs typeface="Calibri"/>
              </a:rPr>
              <a:t>&amp; </a:t>
            </a:r>
            <a:r>
              <a:rPr lang="en-US" sz="2400" dirty="0">
                <a:cs typeface="Calibri"/>
              </a:rPr>
              <a:t>wishes of the person before dementia (i.e. “then” person) or after dementia (i.e. “now” person) in sexually related </a:t>
            </a:r>
            <a:r>
              <a:rPr lang="en-US" sz="2400" dirty="0" smtClean="0">
                <a:cs typeface="Calibri"/>
              </a:rPr>
              <a:t>matters? </a:t>
            </a:r>
            <a:r>
              <a:rPr lang="en-US" sz="1400" dirty="0" smtClean="0">
                <a:cs typeface="Calibri"/>
              </a:rPr>
              <a:t>(Dresser, 1995; Dworkin, 1993)</a:t>
            </a:r>
          </a:p>
          <a:p>
            <a:r>
              <a:rPr lang="en-US" sz="2400" dirty="0" smtClean="0">
                <a:cs typeface="Calibri"/>
              </a:rPr>
              <a:t>Propensity </a:t>
            </a:r>
            <a:r>
              <a:rPr lang="en-US" sz="2400" dirty="0">
                <a:cs typeface="Calibri"/>
              </a:rPr>
              <a:t>to devalue the current sexual needs </a:t>
            </a:r>
            <a:r>
              <a:rPr lang="en-US" sz="2400" dirty="0" smtClean="0">
                <a:cs typeface="Calibri"/>
              </a:rPr>
              <a:t>&amp; </a:t>
            </a:r>
            <a:r>
              <a:rPr lang="en-US" sz="2400" dirty="0">
                <a:cs typeface="Calibri"/>
              </a:rPr>
              <a:t>behaviours (i.e. “now” person) </a:t>
            </a:r>
            <a:r>
              <a:rPr lang="en-US" sz="2400" dirty="0" smtClean="0">
                <a:cs typeface="Calibri"/>
              </a:rPr>
              <a:t>&amp; </a:t>
            </a:r>
            <a:r>
              <a:rPr lang="en-US" sz="2400" dirty="0">
                <a:cs typeface="Calibri"/>
              </a:rPr>
              <a:t>consider the previous behaviours displayed by the person prior to their dementia (i.e. “then” person) as ‘authentic’ </a:t>
            </a:r>
            <a:endParaRPr lang="en-US" sz="2400" dirty="0" smtClean="0">
              <a:cs typeface="Calibri"/>
            </a:endParaRPr>
          </a:p>
          <a:p>
            <a:pPr marL="0" indent="0" algn="ctr">
              <a:buNone/>
            </a:pPr>
            <a:endParaRPr lang="en-US" sz="1000" i="1" dirty="0" smtClean="0">
              <a:solidFill>
                <a:srgbClr val="0070C0"/>
              </a:solidFill>
              <a:cs typeface="Calibri"/>
            </a:endParaRPr>
          </a:p>
          <a:p>
            <a:pPr marL="0" indent="0" algn="ctr">
              <a:buNone/>
            </a:pPr>
            <a:r>
              <a:rPr lang="en-US" sz="2100" i="1" dirty="0" smtClean="0">
                <a:solidFill>
                  <a:srgbClr val="0070C0"/>
                </a:solidFill>
                <a:cs typeface="Calibri"/>
              </a:rPr>
              <a:t>“</a:t>
            </a:r>
            <a:r>
              <a:rPr lang="en-US" sz="2100" i="1" dirty="0">
                <a:solidFill>
                  <a:srgbClr val="0070C0"/>
                </a:solidFill>
                <a:cs typeface="Calibri"/>
              </a:rPr>
              <a:t>She is acting out of character</a:t>
            </a:r>
            <a:r>
              <a:rPr lang="en-US" sz="2100" i="1" dirty="0" smtClean="0">
                <a:solidFill>
                  <a:srgbClr val="0070C0"/>
                </a:solidFill>
                <a:cs typeface="Calibri"/>
              </a:rPr>
              <a:t>.” </a:t>
            </a:r>
          </a:p>
          <a:p>
            <a:pPr marL="0" indent="0" algn="ctr">
              <a:buNone/>
            </a:pPr>
            <a:r>
              <a:rPr lang="en-US" sz="2100" i="1" dirty="0" smtClean="0">
                <a:solidFill>
                  <a:srgbClr val="0070C0"/>
                </a:solidFill>
                <a:cs typeface="Calibri"/>
              </a:rPr>
              <a:t>“</a:t>
            </a:r>
            <a:r>
              <a:rPr lang="en-US" sz="2100" i="1" dirty="0">
                <a:solidFill>
                  <a:srgbClr val="0070C0"/>
                </a:solidFill>
                <a:cs typeface="Calibri"/>
              </a:rPr>
              <a:t>She would be so ashamed if she really knew what she was </a:t>
            </a:r>
            <a:r>
              <a:rPr lang="en-US" sz="2100" i="1" dirty="0" smtClean="0">
                <a:solidFill>
                  <a:srgbClr val="0070C0"/>
                </a:solidFill>
                <a:cs typeface="Calibri"/>
              </a:rPr>
              <a:t>doing now!” </a:t>
            </a:r>
          </a:p>
          <a:p>
            <a:pPr marL="0" indent="0" algn="ctr">
              <a:buNone/>
            </a:pPr>
            <a:r>
              <a:rPr lang="en-US" sz="1200" i="1" dirty="0" smtClean="0">
                <a:solidFill>
                  <a:schemeClr val="tx2"/>
                </a:solidFill>
                <a:cs typeface="Calibri"/>
              </a:rPr>
              <a:t>Sokolowski </a:t>
            </a:r>
            <a:r>
              <a:rPr lang="en-US" sz="1200" i="1" dirty="0">
                <a:solidFill>
                  <a:schemeClr val="tx2"/>
                </a:solidFill>
                <a:cs typeface="Calibri"/>
              </a:rPr>
              <a:t>(2010 &amp; 2011); Gordon &amp; Sokolowski (2004)</a:t>
            </a:r>
          </a:p>
          <a:p>
            <a:pPr marL="0" indent="0" algn="ctr">
              <a:buNone/>
            </a:pPr>
            <a:endParaRPr lang="en-US" sz="2400" dirty="0">
              <a:solidFill>
                <a:srgbClr val="0070C0"/>
              </a:solidFill>
              <a:cs typeface="Calibri"/>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08912" cy="5112568"/>
          </a:xfrm>
        </p:spPr>
        <p:txBody>
          <a:bodyPr>
            <a:noAutofit/>
          </a:bodyPr>
          <a:lstStyle/>
          <a:p>
            <a:pPr marL="0" indent="0">
              <a:lnSpc>
                <a:spcPct val="150000"/>
              </a:lnSpc>
              <a:buNone/>
            </a:pPr>
            <a:r>
              <a:rPr lang="en-US" sz="2400" b="1" i="1" dirty="0" smtClean="0">
                <a:solidFill>
                  <a:schemeClr val="accent6">
                    <a:lumMod val="75000"/>
                  </a:schemeClr>
                </a:solidFill>
                <a:cs typeface="Calibri"/>
              </a:rPr>
              <a:t>Favouring </a:t>
            </a:r>
            <a:r>
              <a:rPr lang="en-US" sz="2400" b="1" i="1" dirty="0">
                <a:solidFill>
                  <a:schemeClr val="accent6">
                    <a:lumMod val="75000"/>
                  </a:schemeClr>
                </a:solidFill>
                <a:cs typeface="Calibri"/>
              </a:rPr>
              <a:t>the “then” person </a:t>
            </a:r>
            <a:endParaRPr lang="en-US" sz="2400" b="1" i="1" dirty="0" smtClean="0">
              <a:solidFill>
                <a:schemeClr val="accent6">
                  <a:lumMod val="75000"/>
                </a:schemeClr>
              </a:solidFill>
              <a:cs typeface="Calibri"/>
            </a:endParaRPr>
          </a:p>
          <a:p>
            <a:pPr>
              <a:lnSpc>
                <a:spcPct val="150000"/>
              </a:lnSpc>
            </a:pPr>
            <a:r>
              <a:rPr lang="en-US" sz="2400" dirty="0">
                <a:cs typeface="Calibri"/>
              </a:rPr>
              <a:t>c</a:t>
            </a:r>
            <a:r>
              <a:rPr lang="en-US" sz="2400" dirty="0" smtClean="0">
                <a:cs typeface="Calibri"/>
              </a:rPr>
              <a:t>ommon </a:t>
            </a:r>
            <a:r>
              <a:rPr lang="en-US" sz="2400" dirty="0">
                <a:cs typeface="Calibri"/>
              </a:rPr>
              <a:t>creed </a:t>
            </a:r>
            <a:r>
              <a:rPr lang="en-US" sz="2400" dirty="0" smtClean="0">
                <a:cs typeface="Calibri"/>
              </a:rPr>
              <a:t>that one has a relatively </a:t>
            </a:r>
            <a:r>
              <a:rPr lang="en-US" sz="2400" dirty="0">
                <a:cs typeface="Calibri"/>
              </a:rPr>
              <a:t>unified life with fixed </a:t>
            </a:r>
            <a:r>
              <a:rPr lang="en-US" sz="2400" dirty="0" smtClean="0">
                <a:cs typeface="Calibri"/>
              </a:rPr>
              <a:t>&amp; </a:t>
            </a:r>
            <a:r>
              <a:rPr lang="en-US" sz="2400" dirty="0">
                <a:cs typeface="Calibri"/>
              </a:rPr>
              <a:t>stable </a:t>
            </a:r>
            <a:r>
              <a:rPr lang="en-US" sz="2400" dirty="0" smtClean="0">
                <a:cs typeface="Calibri"/>
              </a:rPr>
              <a:t>values</a:t>
            </a:r>
          </a:p>
          <a:p>
            <a:pPr>
              <a:lnSpc>
                <a:spcPct val="150000"/>
              </a:lnSpc>
            </a:pPr>
            <a:r>
              <a:rPr lang="en-US" sz="2400" dirty="0" smtClean="0">
                <a:cs typeface="Calibri"/>
              </a:rPr>
              <a:t>behaviours </a:t>
            </a:r>
            <a:r>
              <a:rPr lang="en-US" sz="2400" dirty="0">
                <a:cs typeface="Calibri"/>
              </a:rPr>
              <a:t>that are a reflection of the “authentic” </a:t>
            </a:r>
            <a:r>
              <a:rPr lang="en-US" sz="2400" dirty="0" smtClean="0">
                <a:cs typeface="Calibri"/>
              </a:rPr>
              <a:t>self</a:t>
            </a:r>
          </a:p>
          <a:p>
            <a:pPr>
              <a:lnSpc>
                <a:spcPct val="150000"/>
              </a:lnSpc>
            </a:pPr>
            <a:r>
              <a:rPr lang="en-US" sz="2400" dirty="0" smtClean="0">
                <a:cs typeface="Calibri"/>
              </a:rPr>
              <a:t>deviations </a:t>
            </a:r>
            <a:r>
              <a:rPr lang="en-US" sz="2400" dirty="0">
                <a:cs typeface="Calibri"/>
              </a:rPr>
              <a:t>from usual or “normal” behaviour </a:t>
            </a:r>
            <a:r>
              <a:rPr lang="en-US" sz="2400" dirty="0" smtClean="0">
                <a:cs typeface="Calibri"/>
              </a:rPr>
              <a:t>= pathological </a:t>
            </a:r>
            <a:r>
              <a:rPr lang="en-US" sz="1400" dirty="0" smtClean="0">
                <a:cs typeface="Calibri"/>
              </a:rPr>
              <a:t>(Kuczewski, 1999)</a:t>
            </a:r>
          </a:p>
          <a:p>
            <a:pPr marL="0" indent="0" algn="ctr">
              <a:lnSpc>
                <a:spcPct val="150000"/>
              </a:lnSpc>
              <a:buNone/>
            </a:pPr>
            <a:r>
              <a:rPr lang="en-US" sz="2400" i="1" dirty="0" smtClean="0">
                <a:solidFill>
                  <a:srgbClr val="C00000"/>
                </a:solidFill>
                <a:cs typeface="Calibri"/>
              </a:rPr>
              <a:t>But what if </a:t>
            </a:r>
            <a:r>
              <a:rPr lang="en-US" sz="2400" i="1" dirty="0">
                <a:solidFill>
                  <a:srgbClr val="C00000"/>
                </a:solidFill>
                <a:cs typeface="Calibri"/>
              </a:rPr>
              <a:t>‘personhood’ can authentically </a:t>
            </a:r>
            <a:r>
              <a:rPr lang="en-US" sz="2400" i="1" dirty="0" smtClean="0">
                <a:solidFill>
                  <a:srgbClr val="C00000"/>
                </a:solidFill>
                <a:cs typeface="Calibri"/>
              </a:rPr>
              <a:t>change? Possibly viewed as a </a:t>
            </a:r>
            <a:r>
              <a:rPr lang="en-US" sz="2400" i="1" dirty="0">
                <a:solidFill>
                  <a:srgbClr val="C00000"/>
                </a:solidFill>
                <a:cs typeface="Calibri"/>
              </a:rPr>
              <a:t>healthy way to connect with </a:t>
            </a:r>
            <a:r>
              <a:rPr lang="en-US" sz="2400" i="1" dirty="0" smtClean="0">
                <a:solidFill>
                  <a:srgbClr val="C00000"/>
                </a:solidFill>
                <a:cs typeface="Calibri"/>
              </a:rPr>
              <a:t>others…</a:t>
            </a:r>
          </a:p>
          <a:p>
            <a:pPr marL="0" indent="0" algn="ctr">
              <a:lnSpc>
                <a:spcPct val="150000"/>
              </a:lnSpc>
              <a:buNone/>
            </a:pPr>
            <a:r>
              <a:rPr lang="en-US" sz="1400" i="1" dirty="0" smtClean="0">
                <a:solidFill>
                  <a:srgbClr val="C00000"/>
                </a:solidFill>
                <a:cs typeface="Calibri"/>
              </a:rPr>
              <a:t>Gordon </a:t>
            </a:r>
            <a:r>
              <a:rPr lang="en-US" sz="1400" i="1" dirty="0">
                <a:solidFill>
                  <a:srgbClr val="C00000"/>
                </a:solidFill>
                <a:cs typeface="Calibri"/>
              </a:rPr>
              <a:t>&amp; Sokolowski (2004</a:t>
            </a:r>
            <a:r>
              <a:rPr lang="en-US" sz="1400" i="1" dirty="0" smtClean="0">
                <a:solidFill>
                  <a:srgbClr val="C00000"/>
                </a:solidFill>
                <a:cs typeface="Calibri"/>
              </a:rPr>
              <a:t>); Archibald (2003); Schwatrz, Myran &amp; Sokolowski (2007)</a:t>
            </a:r>
            <a:endParaRPr lang="en-US" sz="1400" i="1" dirty="0">
              <a:solidFill>
                <a:srgbClr val="C00000"/>
              </a:solidFill>
              <a:cs typeface="Calibri"/>
            </a:endParaRPr>
          </a:p>
          <a:p>
            <a:pPr marL="0" indent="0" algn="ctr">
              <a:lnSpc>
                <a:spcPct val="150000"/>
              </a:lnSpc>
              <a:buNone/>
            </a:pPr>
            <a:endParaRPr lang="en-US" sz="2400" i="1" dirty="0">
              <a:solidFill>
                <a:srgbClr val="C00000"/>
              </a:solidFill>
              <a:cs typeface="Calibri"/>
            </a:endParaRPr>
          </a:p>
          <a:p>
            <a:pPr marL="0" indent="0">
              <a:lnSpc>
                <a:spcPct val="150000"/>
              </a:lnSpc>
              <a:buNone/>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07866353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08912" cy="5112568"/>
          </a:xfrm>
        </p:spPr>
        <p:txBody>
          <a:bodyPr>
            <a:noAutofit/>
          </a:bodyPr>
          <a:lstStyle/>
          <a:p>
            <a:pPr>
              <a:lnSpc>
                <a:spcPct val="150000"/>
              </a:lnSpc>
            </a:pPr>
            <a:r>
              <a:rPr lang="en-US" sz="2400" b="1" i="1" dirty="0" smtClean="0">
                <a:solidFill>
                  <a:schemeClr val="accent6">
                    <a:lumMod val="75000"/>
                  </a:schemeClr>
                </a:solidFill>
                <a:cs typeface="Calibri"/>
              </a:rPr>
              <a:t>Changes </a:t>
            </a:r>
            <a:r>
              <a:rPr lang="en-US" sz="2400" b="1" i="1" dirty="0">
                <a:solidFill>
                  <a:schemeClr val="accent6">
                    <a:lumMod val="75000"/>
                  </a:schemeClr>
                </a:solidFill>
                <a:cs typeface="Calibri"/>
              </a:rPr>
              <a:t>in personality </a:t>
            </a:r>
            <a:endParaRPr lang="en-US" sz="2400" b="1" i="1" dirty="0" smtClean="0">
              <a:solidFill>
                <a:schemeClr val="accent6">
                  <a:lumMod val="75000"/>
                </a:schemeClr>
              </a:solidFill>
              <a:cs typeface="Calibri"/>
            </a:endParaRPr>
          </a:p>
          <a:p>
            <a:pPr lvl="1">
              <a:lnSpc>
                <a:spcPct val="150000"/>
              </a:lnSpc>
            </a:pPr>
            <a:r>
              <a:rPr lang="en-US" sz="2400" dirty="0" smtClean="0">
                <a:cs typeface="Calibri"/>
              </a:rPr>
              <a:t>character</a:t>
            </a:r>
            <a:r>
              <a:rPr lang="en-US" sz="2400" dirty="0">
                <a:cs typeface="Calibri"/>
              </a:rPr>
              <a:t>, behavioural, temperamental, emotional, </a:t>
            </a:r>
            <a:r>
              <a:rPr lang="en-US" sz="2400" dirty="0" smtClean="0">
                <a:cs typeface="Calibri"/>
              </a:rPr>
              <a:t>&amp; </a:t>
            </a:r>
            <a:r>
              <a:rPr lang="en-US" sz="2400" dirty="0">
                <a:cs typeface="Calibri"/>
              </a:rPr>
              <a:t>mental </a:t>
            </a:r>
            <a:r>
              <a:rPr lang="en-US" sz="2400" dirty="0" smtClean="0">
                <a:cs typeface="Calibri"/>
              </a:rPr>
              <a:t>traits </a:t>
            </a:r>
            <a:r>
              <a:rPr lang="en-US" sz="1400" dirty="0" smtClean="0">
                <a:cs typeface="Calibri"/>
              </a:rPr>
              <a:t>(Robins-Wahlin &amp; Byrne, 2011)</a:t>
            </a:r>
          </a:p>
          <a:p>
            <a:pPr lvl="1">
              <a:lnSpc>
                <a:spcPct val="150000"/>
              </a:lnSpc>
            </a:pPr>
            <a:r>
              <a:rPr lang="en-US" sz="2400" dirty="0" smtClean="0">
                <a:cs typeface="Calibri"/>
              </a:rPr>
              <a:t>prominent in PWD when </a:t>
            </a:r>
            <a:r>
              <a:rPr lang="en-US" sz="2400" dirty="0">
                <a:cs typeface="Calibri"/>
              </a:rPr>
              <a:t>brain damage is primarily located in the frontal </a:t>
            </a:r>
            <a:r>
              <a:rPr lang="en-US" sz="2400" dirty="0" smtClean="0">
                <a:cs typeface="Calibri"/>
              </a:rPr>
              <a:t>lobe </a:t>
            </a:r>
            <a:r>
              <a:rPr lang="en-US" sz="1400" dirty="0" smtClean="0">
                <a:cs typeface="Calibri"/>
              </a:rPr>
              <a:t>(Alzheimer’s Australia, 2005)</a:t>
            </a:r>
          </a:p>
          <a:p>
            <a:pPr marL="0" indent="0" algn="ctr">
              <a:lnSpc>
                <a:spcPct val="150000"/>
              </a:lnSpc>
              <a:buNone/>
            </a:pPr>
            <a:r>
              <a:rPr lang="en-US" sz="2400" i="1" dirty="0" smtClean="0">
                <a:solidFill>
                  <a:srgbClr val="C00000"/>
                </a:solidFill>
                <a:cs typeface="Calibri"/>
              </a:rPr>
              <a:t>The </a:t>
            </a:r>
            <a:r>
              <a:rPr lang="en-US" sz="2400" i="1" dirty="0">
                <a:solidFill>
                  <a:srgbClr val="C00000"/>
                </a:solidFill>
                <a:cs typeface="Calibri"/>
              </a:rPr>
              <a:t>deliberation lies in whether the new personality should be regarded less favourably simply because the older person displays different traits to their past life. </a:t>
            </a:r>
            <a:endParaRPr lang="en-AU" sz="2400" i="1"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96665284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08912" cy="5112568"/>
          </a:xfrm>
        </p:spPr>
        <p:txBody>
          <a:bodyPr>
            <a:noAutofit/>
          </a:bodyPr>
          <a:lstStyle/>
          <a:p>
            <a:pPr>
              <a:lnSpc>
                <a:spcPct val="150000"/>
              </a:lnSpc>
            </a:pPr>
            <a:r>
              <a:rPr lang="en-US" sz="2100" dirty="0" smtClean="0">
                <a:cs typeface="Calibri"/>
              </a:rPr>
              <a:t>Kitwood (1997):</a:t>
            </a:r>
          </a:p>
          <a:p>
            <a:pPr lvl="1">
              <a:lnSpc>
                <a:spcPct val="150000"/>
              </a:lnSpc>
            </a:pPr>
            <a:r>
              <a:rPr lang="en-US" sz="2100" dirty="0" smtClean="0">
                <a:cs typeface="Calibri"/>
              </a:rPr>
              <a:t>PWD </a:t>
            </a:r>
            <a:r>
              <a:rPr lang="en-US" sz="2100" dirty="0">
                <a:cs typeface="Calibri"/>
              </a:rPr>
              <a:t>can maintain their ‘personhood’ through relationships with other </a:t>
            </a:r>
            <a:r>
              <a:rPr lang="en-US" sz="2100" dirty="0" smtClean="0">
                <a:cs typeface="Calibri"/>
              </a:rPr>
              <a:t>people</a:t>
            </a:r>
          </a:p>
          <a:p>
            <a:pPr lvl="1">
              <a:lnSpc>
                <a:spcPct val="150000"/>
              </a:lnSpc>
            </a:pPr>
            <a:r>
              <a:rPr lang="en-US" sz="2100" dirty="0" smtClean="0">
                <a:cs typeface="Calibri"/>
              </a:rPr>
              <a:t>Personal &amp; </a:t>
            </a:r>
            <a:r>
              <a:rPr lang="en-US" sz="2100" dirty="0">
                <a:cs typeface="Calibri"/>
              </a:rPr>
              <a:t>social identity of </a:t>
            </a:r>
            <a:r>
              <a:rPr lang="en-US" sz="2100" dirty="0" smtClean="0">
                <a:cs typeface="Calibri"/>
              </a:rPr>
              <a:t>PWD arises </a:t>
            </a:r>
            <a:r>
              <a:rPr lang="en-US" sz="2100" dirty="0">
                <a:cs typeface="Calibri"/>
              </a:rPr>
              <a:t>out of what is said </a:t>
            </a:r>
            <a:r>
              <a:rPr lang="en-US" sz="2100" dirty="0" smtClean="0">
                <a:cs typeface="Calibri"/>
              </a:rPr>
              <a:t>&amp; </a:t>
            </a:r>
            <a:r>
              <a:rPr lang="en-US" sz="2100" dirty="0">
                <a:cs typeface="Calibri"/>
              </a:rPr>
              <a:t>done with them </a:t>
            </a:r>
            <a:r>
              <a:rPr lang="en-US" sz="2100" dirty="0" smtClean="0">
                <a:cs typeface="Calibri"/>
              </a:rPr>
              <a:t>&amp; </a:t>
            </a:r>
            <a:r>
              <a:rPr lang="en-US" sz="2100" dirty="0">
                <a:cs typeface="Calibri"/>
              </a:rPr>
              <a:t>there is an ethical obligation to treat </a:t>
            </a:r>
            <a:r>
              <a:rPr lang="en-US" sz="2100" dirty="0" smtClean="0">
                <a:cs typeface="Calibri"/>
              </a:rPr>
              <a:t>PWD </a:t>
            </a:r>
            <a:r>
              <a:rPr lang="en-US" sz="2100" dirty="0">
                <a:cs typeface="Calibri"/>
              </a:rPr>
              <a:t>with </a:t>
            </a:r>
            <a:r>
              <a:rPr lang="en-US" sz="2100" dirty="0" smtClean="0">
                <a:cs typeface="Calibri"/>
              </a:rPr>
              <a:t>respect</a:t>
            </a:r>
          </a:p>
          <a:p>
            <a:pPr>
              <a:lnSpc>
                <a:spcPct val="150000"/>
              </a:lnSpc>
            </a:pPr>
            <a:r>
              <a:rPr lang="en-US" sz="2100" dirty="0" smtClean="0">
                <a:cs typeface="Calibri"/>
              </a:rPr>
              <a:t>Seem </a:t>
            </a:r>
            <a:r>
              <a:rPr lang="en-US" sz="2100" dirty="0">
                <a:cs typeface="Calibri"/>
              </a:rPr>
              <a:t>logical to neither dwell on the process leading to the change of personality in older people nor refute the genuinity of the new personality </a:t>
            </a:r>
            <a:r>
              <a:rPr lang="en-US" sz="2100" dirty="0" smtClean="0">
                <a:cs typeface="Calibri"/>
              </a:rPr>
              <a:t>&amp; </a:t>
            </a:r>
            <a:r>
              <a:rPr lang="en-US" sz="2100" dirty="0">
                <a:cs typeface="Calibri"/>
              </a:rPr>
              <a:t>the associated expression of </a:t>
            </a:r>
            <a:r>
              <a:rPr lang="en-US" sz="2100" dirty="0" smtClean="0">
                <a:cs typeface="Calibri"/>
              </a:rPr>
              <a:t>sexuality - </a:t>
            </a:r>
            <a:r>
              <a:rPr lang="en-US" sz="2100" dirty="0" smtClean="0">
                <a:solidFill>
                  <a:srgbClr val="C00000"/>
                </a:solidFill>
                <a:cs typeface="Calibri"/>
              </a:rPr>
              <a:t>Acknowledge &amp; Respect</a:t>
            </a:r>
            <a:endParaRPr lang="en-AU" sz="2100" dirty="0">
              <a:solidFill>
                <a:srgbClr val="C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0707671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stretch>
            <a:fillRect/>
          </a:stretch>
        </p:blipFill>
        <p:spPr>
          <a:xfrm>
            <a:off x="251520" y="980728"/>
            <a:ext cx="2968300" cy="26615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Picture 8"/>
          <p:cNvPicPr>
            <a:picLocks noChangeAspect="1"/>
          </p:cNvPicPr>
          <p:nvPr/>
        </p:nvPicPr>
        <p:blipFill>
          <a:blip r:embed="rId4" cstate="print"/>
          <a:stretch>
            <a:fillRect/>
          </a:stretch>
        </p:blipFill>
        <p:spPr>
          <a:xfrm>
            <a:off x="251520" y="3765047"/>
            <a:ext cx="2952328" cy="264725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aphicFrame>
        <p:nvGraphicFramePr>
          <p:cNvPr id="10" name="Diagram 9"/>
          <p:cNvGraphicFramePr/>
          <p:nvPr>
            <p:extLst>
              <p:ext uri="{D42A27DB-BD31-4B8C-83A1-F6EECF244321}">
                <p14:modId xmlns:p14="http://schemas.microsoft.com/office/powerpoint/2010/main" val="1784299730"/>
              </p:ext>
            </p:extLst>
          </p:nvPr>
        </p:nvGraphicFramePr>
        <p:xfrm>
          <a:off x="3563888" y="469520"/>
          <a:ext cx="4896544" cy="60966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359532" y="796062"/>
            <a:ext cx="3528392" cy="369332"/>
          </a:xfrm>
          <a:prstGeom prst="rect">
            <a:avLst/>
          </a:prstGeom>
          <a:noFill/>
        </p:spPr>
        <p:txBody>
          <a:bodyPr wrap="square" rtlCol="0">
            <a:spAutoFit/>
          </a:bodyPr>
          <a:lstStyle/>
          <a:p>
            <a:pPr fontAlgn="base">
              <a:spcBef>
                <a:spcPct val="20000"/>
              </a:spcBef>
              <a:spcAft>
                <a:spcPct val="0"/>
              </a:spcAft>
            </a:pPr>
            <a:r>
              <a:rPr lang="en-US" b="1" cap="all" dirty="0" smtClean="0">
                <a:ln w="9000" cmpd="sng">
                  <a:solidFill>
                    <a:srgbClr val="000000">
                      <a:shade val="50000"/>
                      <a:satMod val="120000"/>
                    </a:srgbClr>
                  </a:solidFill>
                  <a:prstDash val="solid"/>
                </a:ln>
                <a:solidFill>
                  <a:srgbClr val="FF5B00"/>
                </a:solidFill>
                <a:effectLst>
                  <a:reflection blurRad="12700" stA="28000" endPos="45000" dist="1000" dir="5400000" sy="-100000" algn="bl" rotWithShape="0"/>
                </a:effectLst>
                <a:latin typeface="Calibri"/>
                <a:cs typeface="Calibri"/>
              </a:rPr>
              <a:t>‘NOW’ Person vs. ‘THEN’ Person</a:t>
            </a:r>
            <a:endParaRPr lang="en-US" b="1" cap="all" dirty="0">
              <a:ln w="9000" cmpd="sng">
                <a:solidFill>
                  <a:srgbClr val="000000">
                    <a:shade val="50000"/>
                    <a:satMod val="120000"/>
                  </a:srgbClr>
                </a:solidFill>
                <a:prstDash val="solid"/>
              </a:ln>
              <a:solidFill>
                <a:srgbClr val="FF5B00"/>
              </a:solidFill>
              <a:effectLst>
                <a:reflection blurRad="12700" stA="28000" endPos="45000" dist="1000" dir="5400000" sy="-100000" algn="bl" rotWithShape="0"/>
              </a:effectLst>
              <a:latin typeface="Calibri"/>
              <a:cs typeface="Calibri"/>
            </a:endParaRPr>
          </a:p>
        </p:txBody>
      </p:sp>
      <p:sp>
        <p:nvSpPr>
          <p:cNvPr id="13" name="TextBox 12"/>
          <p:cNvSpPr txBox="1"/>
          <p:nvPr/>
        </p:nvSpPr>
        <p:spPr>
          <a:xfrm>
            <a:off x="683568" y="3332999"/>
            <a:ext cx="2880320" cy="169277"/>
          </a:xfrm>
          <a:prstGeom prst="rect">
            <a:avLst/>
          </a:prstGeom>
          <a:noFill/>
        </p:spPr>
        <p:txBody>
          <a:bodyPr wrap="square" rtlCol="0">
            <a:spAutoFit/>
          </a:bodyPr>
          <a:lstStyle/>
          <a:p>
            <a:pPr fontAlgn="base">
              <a:spcBef>
                <a:spcPct val="20000"/>
              </a:spcBef>
              <a:spcAft>
                <a:spcPct val="0"/>
              </a:spcAft>
            </a:pPr>
            <a:r>
              <a:rPr lang="en-US" sz="500" dirty="0" smtClean="0">
                <a:solidFill>
                  <a:srgbClr val="FFFFFF"/>
                </a:solidFill>
              </a:rPr>
              <a:t>http</a:t>
            </a:r>
            <a:r>
              <a:rPr lang="en-US" sz="500" dirty="0">
                <a:solidFill>
                  <a:srgbClr val="FFFFFF"/>
                </a:solidFill>
              </a:rPr>
              <a:t>://foranyeyes.blogspot.com.au/2011/08/mirror-and-perpetual-shock-of-aging.html</a:t>
            </a:r>
          </a:p>
        </p:txBody>
      </p:sp>
      <p:sp>
        <p:nvSpPr>
          <p:cNvPr id="14" name="TextBox 13"/>
          <p:cNvSpPr txBox="1"/>
          <p:nvPr/>
        </p:nvSpPr>
        <p:spPr>
          <a:xfrm>
            <a:off x="611560" y="6117309"/>
            <a:ext cx="2880320" cy="169277"/>
          </a:xfrm>
          <a:prstGeom prst="rect">
            <a:avLst/>
          </a:prstGeom>
          <a:noFill/>
        </p:spPr>
        <p:txBody>
          <a:bodyPr wrap="square" rtlCol="0">
            <a:spAutoFit/>
          </a:bodyPr>
          <a:lstStyle/>
          <a:p>
            <a:pPr fontAlgn="base">
              <a:spcBef>
                <a:spcPct val="20000"/>
              </a:spcBef>
              <a:spcAft>
                <a:spcPct val="0"/>
              </a:spcAft>
            </a:pPr>
            <a:r>
              <a:rPr lang="en-US" sz="500" dirty="0" smtClean="0">
                <a:solidFill>
                  <a:srgbClr val="FFFFFF"/>
                </a:solidFill>
              </a:rPr>
              <a:t>http</a:t>
            </a:r>
            <a:r>
              <a:rPr lang="en-US" sz="500" dirty="0">
                <a:solidFill>
                  <a:srgbClr val="FFFFFF"/>
                </a:solidFill>
              </a:rPr>
              <a:t>://foranyeyes.blogspot.com.au/2011/08/mirror-and-perpetual-shock-of-aging.html</a:t>
            </a:r>
          </a:p>
        </p:txBody>
      </p:sp>
      <p:sp>
        <p:nvSpPr>
          <p:cNvPr id="3" name="Rectangle 2"/>
          <p:cNvSpPr/>
          <p:nvPr/>
        </p:nvSpPr>
        <p:spPr>
          <a:xfrm>
            <a:off x="5652120" y="5877272"/>
            <a:ext cx="3128092" cy="307777"/>
          </a:xfrm>
          <a:prstGeom prst="rect">
            <a:avLst/>
          </a:prstGeom>
        </p:spPr>
        <p:txBody>
          <a:bodyPr wrap="none">
            <a:spAutoFit/>
          </a:bodyPr>
          <a:lstStyle/>
          <a:p>
            <a:r>
              <a:rPr lang="en-AU" sz="1400" i="1" dirty="0" smtClean="0">
                <a:solidFill>
                  <a:srgbClr val="000000"/>
                </a:solidFill>
                <a:latin typeface="Calibri"/>
                <a:cs typeface="Calibri"/>
              </a:rPr>
              <a:t>Adapted from </a:t>
            </a:r>
            <a:r>
              <a:rPr lang="en-AU" sz="1400" i="1" dirty="0">
                <a:solidFill>
                  <a:srgbClr val="000000"/>
                </a:solidFill>
                <a:latin typeface="Calibri"/>
                <a:cs typeface="Calibri"/>
              </a:rPr>
              <a:t>Sokolowski (2010 &amp; 2011)</a:t>
            </a:r>
            <a:endParaRPr lang="en-US" sz="1400" dirty="0">
              <a:solidFill>
                <a:srgbClr val="000000"/>
              </a:solidFill>
              <a:latin typeface="Calibri"/>
              <a:cs typeface="Calibri"/>
            </a:endParaRPr>
          </a:p>
        </p:txBody>
      </p:sp>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3020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90" y="1787217"/>
            <a:ext cx="2349197" cy="397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70562" y="1087604"/>
            <a:ext cx="3097365" cy="233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74199" y="2829148"/>
            <a:ext cx="3617337" cy="369332"/>
          </a:xfrm>
          <a:prstGeom prst="rect">
            <a:avLst/>
          </a:prstGeom>
        </p:spPr>
        <p:txBody>
          <a:bodyPr wrap="none">
            <a:spAutoFit/>
          </a:bodyPr>
          <a:lstStyle/>
          <a:p>
            <a:pPr>
              <a:buNone/>
            </a:pPr>
            <a:r>
              <a:rPr lang="en-AU" dirty="0"/>
              <a:t>Ageing, Dementia &amp; Sex Workers</a:t>
            </a:r>
          </a:p>
        </p:txBody>
      </p:sp>
      <p:sp>
        <p:nvSpPr>
          <p:cNvPr id="3" name="Rectangle 2"/>
          <p:cNvSpPr/>
          <p:nvPr/>
        </p:nvSpPr>
        <p:spPr>
          <a:xfrm>
            <a:off x="395536" y="3601823"/>
            <a:ext cx="5364088" cy="2800767"/>
          </a:xfrm>
          <a:prstGeom prst="rect">
            <a:avLst/>
          </a:prstGeom>
        </p:spPr>
        <p:txBody>
          <a:bodyPr wrap="square">
            <a:spAutoFit/>
          </a:bodyPr>
          <a:lstStyle/>
          <a:p>
            <a:pPr algn="ctr">
              <a:buNone/>
            </a:pPr>
            <a:r>
              <a:rPr lang="en-US" sz="1400" b="1" dirty="0">
                <a:latin typeface="Calibri" panose="020F0502020204030204" pitchFamily="34" charset="0"/>
              </a:rPr>
              <a:t>An 80-year-old nurse is on a crusade to raise awareness about the sexual needs of people with dementia, and the necessity for them in some cases to use sex workers</a:t>
            </a:r>
            <a:r>
              <a:rPr lang="en-US" sz="1400" b="1" dirty="0" smtClean="0">
                <a:latin typeface="Calibri" panose="020F0502020204030204" pitchFamily="34" charset="0"/>
              </a:rPr>
              <a:t>. </a:t>
            </a:r>
            <a:r>
              <a:rPr lang="en-US" sz="1400" b="1" dirty="0">
                <a:latin typeface="Calibri" panose="020F0502020204030204" pitchFamily="34" charset="0"/>
              </a:rPr>
              <a:t>Sex worker Rachel Wotton features in the documentary Scarlet Road, and hopes by speaking out she can break down the stereotypes and popular misconceptions held about people with disabilities and their </a:t>
            </a:r>
            <a:r>
              <a:rPr lang="en-US" sz="1400" b="1" dirty="0" smtClean="0">
                <a:latin typeface="Calibri" panose="020F0502020204030204" pitchFamily="34" charset="0"/>
              </a:rPr>
              <a:t>sexuality. Ms. </a:t>
            </a:r>
            <a:r>
              <a:rPr lang="en-US" sz="1400" b="1" dirty="0">
                <a:latin typeface="Calibri" panose="020F0502020204030204" pitchFamily="34" charset="0"/>
              </a:rPr>
              <a:t>Wotton, along with fellow sex workers Saul </a:t>
            </a:r>
            <a:r>
              <a:rPr lang="en-US" sz="1400" b="1" dirty="0" err="1">
                <a:latin typeface="Calibri" panose="020F0502020204030204" pitchFamily="34" charset="0"/>
              </a:rPr>
              <a:t>Isbister</a:t>
            </a:r>
            <a:r>
              <a:rPr lang="en-US" sz="1400" b="1" dirty="0">
                <a:latin typeface="Calibri" panose="020F0502020204030204" pitchFamily="34" charset="0"/>
              </a:rPr>
              <a:t>, established the charity Touching Base, which helps people with a disability - including those with dementia - access the services of sex workers</a:t>
            </a:r>
            <a:r>
              <a:rPr lang="en-US" sz="1400" b="1" dirty="0" smtClean="0">
                <a:latin typeface="Calibri" panose="020F0502020204030204" pitchFamily="34" charset="0"/>
              </a:rPr>
              <a:t>.</a:t>
            </a:r>
          </a:p>
          <a:p>
            <a:pPr algn="ctr">
              <a:buNone/>
            </a:pPr>
            <a:endParaRPr lang="en-US" sz="1400" b="1" dirty="0" smtClean="0">
              <a:latin typeface="Calibri" panose="020F0502020204030204" pitchFamily="34" charset="0"/>
            </a:endParaRPr>
          </a:p>
          <a:p>
            <a:pPr algn="ctr">
              <a:buNone/>
            </a:pPr>
            <a:r>
              <a:rPr lang="en-US" sz="900" b="1" dirty="0" smtClean="0">
                <a:latin typeface="Calibri" panose="020F0502020204030204" pitchFamily="34" charset="0"/>
              </a:rPr>
              <a:t>Abstract obtained from online article </a:t>
            </a:r>
            <a:r>
              <a:rPr lang="en-US" sz="900" b="1" i="1" dirty="0" smtClean="0">
                <a:latin typeface="Calibri" panose="020F0502020204030204" pitchFamily="34" charset="0"/>
              </a:rPr>
              <a:t>“Nurse campaign for sexual needs of dementia patients” </a:t>
            </a:r>
            <a:r>
              <a:rPr lang="en-US" sz="900" b="1" dirty="0" smtClean="0">
                <a:latin typeface="Calibri" panose="020F0502020204030204" pitchFamily="34" charset="0"/>
              </a:rPr>
              <a:t>by </a:t>
            </a:r>
            <a:r>
              <a:rPr lang="en-US" sz="900" b="1" dirty="0">
                <a:latin typeface="Calibri" panose="020F0502020204030204" pitchFamily="34" charset="0"/>
              </a:rPr>
              <a:t>Rebecca Baillie </a:t>
            </a:r>
            <a:r>
              <a:rPr lang="en-US" sz="900" b="1" dirty="0" smtClean="0">
                <a:latin typeface="Calibri" panose="020F0502020204030204" pitchFamily="34" charset="0"/>
              </a:rPr>
              <a:t>www.abc.net.au/news/2013-03-19/dementia-sex-human-rights-nurse-campaign/4582770</a:t>
            </a:r>
            <a:endParaRPr lang="en-US" sz="900" b="1" dirty="0">
              <a:latin typeface="Calibri" panose="020F0502020204030204" pitchFamily="34" charset="0"/>
            </a:endParaRPr>
          </a:p>
          <a:p>
            <a:pPr>
              <a:buNone/>
            </a:pPr>
            <a:endParaRPr lang="en-AU" dirty="0"/>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23727383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cstate="print"/>
          <a:stretch>
            <a:fillRect/>
          </a:stretch>
        </p:blipFill>
        <p:spPr>
          <a:xfrm>
            <a:off x="1979712" y="1960037"/>
            <a:ext cx="4896544" cy="3900244"/>
          </a:xfrm>
          <a:prstGeom prst="rect">
            <a:avLst/>
          </a:prstGeom>
        </p:spPr>
      </p:pic>
      <p:sp>
        <p:nvSpPr>
          <p:cNvPr id="4" name="Rectangle 3"/>
          <p:cNvSpPr/>
          <p:nvPr/>
        </p:nvSpPr>
        <p:spPr>
          <a:xfrm>
            <a:off x="1835696" y="980728"/>
            <a:ext cx="5184576" cy="707886"/>
          </a:xfrm>
          <a:prstGeom prst="rect">
            <a:avLst/>
          </a:prstGeom>
        </p:spPr>
        <p:txBody>
          <a:bodyPr wrap="square">
            <a:spAutoFit/>
          </a:bodyPr>
          <a:lstStyle/>
          <a:p>
            <a:pPr>
              <a:buNone/>
            </a:pPr>
            <a:r>
              <a:rPr lang="en-US" sz="2000" b="1" dirty="0">
                <a:latin typeface="Arial Black"/>
                <a:cs typeface="Arial Black"/>
              </a:rPr>
              <a:t>Stripper at New York nursing </a:t>
            </a:r>
            <a:r>
              <a:rPr lang="en-US" sz="2000" b="1" dirty="0" smtClean="0">
                <a:latin typeface="Arial Black"/>
                <a:cs typeface="Arial Black"/>
              </a:rPr>
              <a:t>home</a:t>
            </a:r>
          </a:p>
          <a:p>
            <a:pPr algn="ctr">
              <a:buNone/>
            </a:pPr>
            <a:r>
              <a:rPr lang="en-US" sz="2000" b="1" dirty="0" smtClean="0">
                <a:latin typeface="Arial Black"/>
                <a:cs typeface="Arial Black"/>
              </a:rPr>
              <a:t> </a:t>
            </a:r>
            <a:r>
              <a:rPr lang="en-US" sz="2000" b="1" dirty="0">
                <a:latin typeface="Arial Black"/>
                <a:cs typeface="Arial Black"/>
              </a:rPr>
              <a:t>leads resident's son to sue</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077899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124744"/>
            <a:ext cx="8229600" cy="4608511"/>
          </a:xfrm>
        </p:spPr>
        <p:txBody>
          <a:bodyPr>
            <a:noAutofit/>
          </a:bodyPr>
          <a:lstStyle/>
          <a:p>
            <a:r>
              <a:rPr lang="en-US" sz="2000" b="1" i="1" dirty="0">
                <a:solidFill>
                  <a:srgbClr val="471D71"/>
                </a:solidFill>
              </a:rPr>
              <a:t>Sexuality</a:t>
            </a:r>
            <a:endParaRPr lang="en-US" sz="2000" dirty="0">
              <a:solidFill>
                <a:srgbClr val="471D71"/>
              </a:solidFill>
            </a:endParaRPr>
          </a:p>
          <a:p>
            <a:pPr lvl="1"/>
            <a:r>
              <a:rPr lang="en-US" sz="1800" dirty="0"/>
              <a:t>Multi-layered construct </a:t>
            </a:r>
          </a:p>
          <a:p>
            <a:pPr lvl="1"/>
            <a:r>
              <a:rPr lang="en-US" sz="1800" dirty="0"/>
              <a:t>Not limited to the physical ‘sexual’ acts</a:t>
            </a:r>
          </a:p>
          <a:p>
            <a:pPr lvl="1"/>
            <a:r>
              <a:rPr lang="en-US" sz="1800" dirty="0"/>
              <a:t>Include psychological &amp; social components</a:t>
            </a:r>
          </a:p>
          <a:p>
            <a:pPr lvl="1"/>
            <a:r>
              <a:rPr lang="en-US" sz="1800" dirty="0"/>
              <a:t>Integral to identity &amp; reflects personhood</a:t>
            </a:r>
          </a:p>
          <a:p>
            <a:pPr lvl="1"/>
            <a:r>
              <a:rPr lang="en-US" sz="1800" dirty="0"/>
              <a:t>Key feature is the need for </a:t>
            </a:r>
            <a:r>
              <a:rPr lang="en-US" sz="1800" dirty="0" smtClean="0"/>
              <a:t>intimacy</a:t>
            </a:r>
          </a:p>
          <a:p>
            <a:pPr>
              <a:lnSpc>
                <a:spcPct val="150000"/>
              </a:lnSpc>
            </a:pPr>
            <a:r>
              <a:rPr lang="en-US" sz="2000" dirty="0" smtClean="0"/>
              <a:t>Ageism - </a:t>
            </a:r>
            <a:r>
              <a:rPr lang="en-US" sz="2000" dirty="0"/>
              <a:t>s</a:t>
            </a:r>
            <a:r>
              <a:rPr lang="en-US" sz="2000" dirty="0" smtClean="0"/>
              <a:t>exuality </a:t>
            </a:r>
            <a:r>
              <a:rPr lang="en-US" sz="2000" dirty="0"/>
              <a:t>remains a sensitive </a:t>
            </a:r>
            <a:r>
              <a:rPr lang="en-US" sz="2000" dirty="0" smtClean="0"/>
              <a:t>&amp; taboo topic </a:t>
            </a:r>
          </a:p>
          <a:p>
            <a:pPr>
              <a:lnSpc>
                <a:spcPct val="150000"/>
              </a:lnSpc>
            </a:pPr>
            <a:r>
              <a:rPr lang="en-US" sz="2000" dirty="0" smtClean="0"/>
              <a:t>Actual </a:t>
            </a:r>
            <a:r>
              <a:rPr lang="en-US" sz="2000" dirty="0"/>
              <a:t>practice of sexual intercourse may change with </a:t>
            </a:r>
            <a:r>
              <a:rPr lang="en-US" sz="2000" dirty="0" smtClean="0"/>
              <a:t>age</a:t>
            </a:r>
          </a:p>
          <a:p>
            <a:pPr>
              <a:lnSpc>
                <a:spcPct val="150000"/>
              </a:lnSpc>
            </a:pPr>
            <a:r>
              <a:rPr lang="en-US" sz="2000" dirty="0" smtClean="0"/>
              <a:t>Fundamental </a:t>
            </a:r>
            <a:r>
              <a:rPr lang="en-US" sz="2000" dirty="0"/>
              <a:t>need for expression of sexuality </a:t>
            </a:r>
            <a:r>
              <a:rPr lang="en-US" sz="2000" dirty="0" smtClean="0"/>
              <a:t>remains – even for older people &amp; people with dementia (PWD)</a:t>
            </a:r>
          </a:p>
          <a:p>
            <a:pPr>
              <a:lnSpc>
                <a:spcPct val="150000"/>
              </a:lnSpc>
            </a:pPr>
            <a:r>
              <a:rPr lang="en-US" sz="2000" dirty="0"/>
              <a:t>T</a:t>
            </a:r>
            <a:r>
              <a:rPr lang="en-US" sz="2000" dirty="0" smtClean="0"/>
              <a:t>he </a:t>
            </a:r>
            <a:r>
              <a:rPr lang="en-US" sz="2000" dirty="0"/>
              <a:t>term “</a:t>
            </a:r>
            <a:r>
              <a:rPr lang="en-US" sz="2000" i="1" dirty="0"/>
              <a:t>Sexualities</a:t>
            </a:r>
            <a:r>
              <a:rPr lang="en-US" sz="2000" dirty="0"/>
              <a:t>” will be used in various </a:t>
            </a:r>
            <a:r>
              <a:rPr lang="en-US" sz="2000" dirty="0" smtClean="0"/>
              <a:t>context – LGBTI community</a:t>
            </a:r>
            <a:endParaRPr lang="en-AU" sz="2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753" t="24998" r="19359" b="2778"/>
          <a:stretch/>
        </p:blipFill>
        <p:spPr bwMode="auto">
          <a:xfrm rot="20872426">
            <a:off x="1026971" y="1044707"/>
            <a:ext cx="3690596" cy="5032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837" y="4522135"/>
            <a:ext cx="1273229" cy="166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037" t="5536" r="69333" b="2982"/>
          <a:stretch/>
        </p:blipFill>
        <p:spPr bwMode="auto">
          <a:xfrm rot="897612">
            <a:off x="5051702" y="1169133"/>
            <a:ext cx="3167485" cy="5227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04769118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1052736"/>
            <a:ext cx="7373938" cy="457200"/>
          </a:xfrm>
          <a:prstGeom prst="rect">
            <a:avLst/>
          </a:prstGeom>
        </p:spPr>
        <p:txBody>
          <a:bodyPr>
            <a:normAutofit/>
          </a:bodyPr>
          <a:lstStyle/>
          <a:p>
            <a:pPr algn="ctr"/>
            <a:r>
              <a:rPr lang="en-US" b="1" dirty="0" smtClean="0">
                <a:solidFill>
                  <a:srgbClr val="C00000"/>
                </a:solidFill>
              </a:rPr>
              <a:t>Extreme Love: Dementia Love (Louis Theroux)</a:t>
            </a:r>
            <a:endParaRPr lang="en-US" b="1" dirty="0">
              <a:solidFill>
                <a:srgbClr val="C00000"/>
              </a:solidFill>
            </a:endParaRPr>
          </a:p>
        </p:txBody>
      </p:sp>
      <p:pic>
        <p:nvPicPr>
          <p:cNvPr id="5" name="Picture 4">
            <a:hlinkClick r:id="rId2"/>
          </p:cNvPr>
          <p:cNvPicPr>
            <a:picLocks noChangeAspect="1"/>
          </p:cNvPicPr>
          <p:nvPr/>
        </p:nvPicPr>
        <p:blipFill>
          <a:blip r:embed="rId3" cstate="print"/>
          <a:stretch>
            <a:fillRect/>
          </a:stretch>
        </p:blipFill>
        <p:spPr>
          <a:xfrm>
            <a:off x="2843808" y="1667402"/>
            <a:ext cx="3456384" cy="2758363"/>
          </a:xfrm>
          <a:prstGeom prst="rect">
            <a:avLst/>
          </a:prstGeom>
        </p:spPr>
      </p:pic>
      <p:sp>
        <p:nvSpPr>
          <p:cNvPr id="6" name="Rectangle 5"/>
          <p:cNvSpPr/>
          <p:nvPr/>
        </p:nvSpPr>
        <p:spPr>
          <a:xfrm>
            <a:off x="683568" y="4638734"/>
            <a:ext cx="7992888" cy="1569660"/>
          </a:xfrm>
          <a:prstGeom prst="rect">
            <a:avLst/>
          </a:prstGeom>
        </p:spPr>
        <p:txBody>
          <a:bodyPr wrap="square">
            <a:spAutoFit/>
          </a:bodyPr>
          <a:lstStyle/>
          <a:p>
            <a:pPr algn="ctr">
              <a:buNone/>
            </a:pPr>
            <a:r>
              <a:rPr lang="en-US" sz="1600" dirty="0" smtClean="0">
                <a:latin typeface="Calibri"/>
                <a:cs typeface="Calibri"/>
              </a:rPr>
              <a:t>69</a:t>
            </a:r>
            <a:r>
              <a:rPr lang="en-US" sz="1600" dirty="0">
                <a:latin typeface="Calibri"/>
                <a:cs typeface="Calibri"/>
              </a:rPr>
              <a:t>-years-old Gary Gillian, who used to be a </a:t>
            </a:r>
            <a:r>
              <a:rPr lang="en-US" sz="1600" dirty="0" smtClean="0">
                <a:latin typeface="Calibri"/>
                <a:cs typeface="Calibri"/>
              </a:rPr>
              <a:t>dentist, lives </a:t>
            </a:r>
            <a:r>
              <a:rPr lang="en-US" sz="1600" dirty="0">
                <a:latin typeface="Calibri"/>
                <a:cs typeface="Calibri"/>
              </a:rPr>
              <a:t>in the institution still thinking he practices his profession. Like many other </a:t>
            </a:r>
            <a:r>
              <a:rPr lang="en-US" sz="1600" dirty="0" smtClean="0">
                <a:latin typeface="Calibri"/>
                <a:cs typeface="Calibri"/>
              </a:rPr>
              <a:t>residents, </a:t>
            </a:r>
            <a:r>
              <a:rPr lang="en-US" sz="1600" dirty="0">
                <a:latin typeface="Calibri"/>
                <a:cs typeface="Calibri"/>
              </a:rPr>
              <a:t>he </a:t>
            </a:r>
            <a:r>
              <a:rPr lang="en-US" sz="1600" dirty="0" smtClean="0">
                <a:latin typeface="Calibri"/>
                <a:cs typeface="Calibri"/>
              </a:rPr>
              <a:t>does not realise </a:t>
            </a:r>
            <a:r>
              <a:rPr lang="en-US" sz="1600" dirty="0">
                <a:latin typeface="Calibri"/>
                <a:cs typeface="Calibri"/>
              </a:rPr>
              <a:t>that his stay there is permanent and that he </a:t>
            </a:r>
            <a:r>
              <a:rPr lang="en-US" sz="1600" dirty="0" smtClean="0">
                <a:latin typeface="Calibri"/>
                <a:cs typeface="Calibri"/>
              </a:rPr>
              <a:t>cannot </a:t>
            </a:r>
            <a:r>
              <a:rPr lang="en-US" sz="1600" dirty="0">
                <a:latin typeface="Calibri"/>
                <a:cs typeface="Calibri"/>
              </a:rPr>
              <a:t>leave. </a:t>
            </a:r>
            <a:r>
              <a:rPr lang="en-US" sz="1600" dirty="0" smtClean="0">
                <a:latin typeface="Calibri"/>
                <a:cs typeface="Calibri"/>
              </a:rPr>
              <a:t>Gary </a:t>
            </a:r>
            <a:r>
              <a:rPr lang="en-US" sz="1600" dirty="0">
                <a:latin typeface="Calibri"/>
                <a:cs typeface="Calibri"/>
              </a:rPr>
              <a:t>is </a:t>
            </a:r>
            <a:r>
              <a:rPr lang="en-US" sz="1600" dirty="0" smtClean="0">
                <a:latin typeface="Calibri"/>
                <a:cs typeface="Calibri"/>
              </a:rPr>
              <a:t>married to Carla. </a:t>
            </a:r>
            <a:r>
              <a:rPr lang="en-US" sz="1600" dirty="0">
                <a:latin typeface="Calibri"/>
                <a:cs typeface="Calibri"/>
              </a:rPr>
              <a:t>He however </a:t>
            </a:r>
            <a:r>
              <a:rPr lang="en-US" sz="1600" dirty="0" smtClean="0">
                <a:latin typeface="Calibri"/>
                <a:cs typeface="Calibri"/>
              </a:rPr>
              <a:t>does not </a:t>
            </a:r>
            <a:r>
              <a:rPr lang="en-US" sz="1600" dirty="0">
                <a:latin typeface="Calibri"/>
                <a:cs typeface="Calibri"/>
              </a:rPr>
              <a:t>remember his wife anymore but thinks she is just a business </a:t>
            </a:r>
            <a:r>
              <a:rPr lang="en-US" sz="1600" dirty="0" smtClean="0">
                <a:latin typeface="Calibri"/>
                <a:cs typeface="Calibri"/>
              </a:rPr>
              <a:t>partner. Garry </a:t>
            </a:r>
            <a:r>
              <a:rPr lang="en-US" sz="1600" dirty="0">
                <a:latin typeface="Calibri"/>
                <a:cs typeface="Calibri"/>
              </a:rPr>
              <a:t>has two special lady friends: Betty </a:t>
            </a:r>
            <a:r>
              <a:rPr lang="en-US" sz="1600" dirty="0" smtClean="0">
                <a:latin typeface="Calibri"/>
                <a:cs typeface="Calibri"/>
              </a:rPr>
              <a:t>“</a:t>
            </a:r>
            <a:r>
              <a:rPr lang="en-US" sz="1600" i="1" dirty="0" smtClean="0">
                <a:latin typeface="Calibri"/>
                <a:cs typeface="Calibri"/>
              </a:rPr>
              <a:t>a very </a:t>
            </a:r>
            <a:r>
              <a:rPr lang="en-US" sz="1600" i="1" dirty="0">
                <a:latin typeface="Calibri"/>
                <a:cs typeface="Calibri"/>
              </a:rPr>
              <a:t>possession lady friend</a:t>
            </a:r>
            <a:r>
              <a:rPr lang="en-US" sz="1600" dirty="0">
                <a:latin typeface="Calibri"/>
                <a:cs typeface="Calibri"/>
              </a:rPr>
              <a:t>” &amp; Pat “</a:t>
            </a:r>
            <a:r>
              <a:rPr lang="en-US" sz="1600" i="1" dirty="0">
                <a:latin typeface="Calibri"/>
                <a:cs typeface="Calibri"/>
              </a:rPr>
              <a:t>more normal</a:t>
            </a:r>
            <a:r>
              <a:rPr lang="en-US" sz="1600" dirty="0" smtClean="0">
                <a:latin typeface="Calibri"/>
                <a:cs typeface="Calibri"/>
              </a:rPr>
              <a:t>”</a:t>
            </a:r>
            <a:r>
              <a:rPr lang="en-US" sz="1600" dirty="0">
                <a:latin typeface="Calibri"/>
                <a:cs typeface="Calibri"/>
              </a:rPr>
              <a:t> </a:t>
            </a:r>
            <a:r>
              <a:rPr lang="en-US" sz="1600" dirty="0" smtClean="0">
                <a:latin typeface="Calibri"/>
                <a:cs typeface="Calibri"/>
              </a:rPr>
              <a:t>– as described by Carla…</a:t>
            </a:r>
            <a:endParaRPr lang="en-US" sz="1600" dirty="0">
              <a:latin typeface="Calibri"/>
              <a:cs typeface="Calibri"/>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03451196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pPr algn="ctr"/>
            <a:r>
              <a:rPr lang="en-AU" sz="3600" b="1" dirty="0" smtClean="0">
                <a:solidFill>
                  <a:schemeClr val="accent2">
                    <a:lumMod val="75000"/>
                  </a:schemeClr>
                </a:solidFill>
              </a:rPr>
              <a:t>CONCLUSIONS</a:t>
            </a:r>
            <a:endParaRPr lang="en-AU" sz="3600" b="1" dirty="0">
              <a:solidFill>
                <a:schemeClr val="accent2">
                  <a:lumMod val="75000"/>
                </a:schemeClr>
              </a:solidFill>
            </a:endParaRPr>
          </a:p>
        </p:txBody>
      </p:sp>
      <p:pic>
        <p:nvPicPr>
          <p:cNvPr id="8" name="Picture 7"/>
          <p:cNvPicPr/>
          <p:nvPr/>
        </p:nvPicPr>
        <p:blipFill>
          <a:blip r:embed="rId2" cstate="print">
            <a:extLst>
              <a:ext uri="{28A0092B-C50C-407E-A947-70E740481C1C}">
                <a14:useLocalDpi xmlns:a14="http://schemas.microsoft.com/office/drawing/2010/main" val="0"/>
              </a:ext>
            </a:extLst>
          </a:blip>
          <a:stretch>
            <a:fillRect/>
          </a:stretch>
        </p:blipFill>
        <p:spPr>
          <a:xfrm>
            <a:off x="2126673" y="1988840"/>
            <a:ext cx="4915535" cy="32766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94619391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7579229"/>
              </p:ext>
            </p:extLst>
          </p:nvPr>
        </p:nvGraphicFramePr>
        <p:xfrm>
          <a:off x="467544" y="1196752"/>
          <a:ext cx="8064896" cy="5013190"/>
        </p:xfrm>
        <a:graphic>
          <a:graphicData uri="http://schemas.openxmlformats.org/drawingml/2006/table">
            <a:tbl>
              <a:tblPr firstRow="1" bandRow="1">
                <a:tableStyleId>{284E427A-3D55-4303-BF80-6455036E1DE7}</a:tableStyleId>
              </a:tblPr>
              <a:tblGrid>
                <a:gridCol w="8064896"/>
              </a:tblGrid>
              <a:tr h="243343">
                <a:tc>
                  <a:txBody>
                    <a:bodyPr/>
                    <a:lstStyle/>
                    <a:p>
                      <a:r>
                        <a:rPr lang="en-AU" sz="2000" dirty="0" smtClean="0"/>
                        <a:t>SEXUALITIES &amp; DEMENTIA (10 KEY POINTS)</a:t>
                      </a:r>
                      <a:endParaRPr lang="en-AU" sz="2000" dirty="0"/>
                    </a:p>
                  </a:txBody>
                  <a:tcPr/>
                </a:tc>
              </a:tr>
              <a:tr h="858376">
                <a:tc>
                  <a:txBody>
                    <a:bodyPr/>
                    <a:lstStyle/>
                    <a:p>
                      <a:r>
                        <a:rPr lang="en-AU" sz="2000" b="0" i="0" u="none" strike="noStrike" kern="1200" baseline="0" dirty="0" smtClean="0">
                          <a:solidFill>
                            <a:schemeClr val="dk1"/>
                          </a:solidFill>
                          <a:latin typeface="+mn-lt"/>
                          <a:ea typeface="+mn-ea"/>
                          <a:cs typeface="+mn-cs"/>
                        </a:rPr>
                        <a:t>1. Confront your own values, attitudes &amp; behaviours towards sexuality &amp; older people. </a:t>
                      </a:r>
                    </a:p>
                  </a:txBody>
                  <a:tcPr/>
                </a:tc>
              </a:tr>
              <a:tr h="833737">
                <a:tc>
                  <a:txBody>
                    <a:bodyPr/>
                    <a:lstStyle/>
                    <a:p>
                      <a:r>
                        <a:rPr lang="en-AU" sz="2000" b="0" i="0" u="none" strike="noStrike" kern="1200" baseline="0" dirty="0" smtClean="0">
                          <a:solidFill>
                            <a:schemeClr val="dk1"/>
                          </a:solidFill>
                          <a:latin typeface="+mn-lt"/>
                          <a:ea typeface="+mn-ea"/>
                          <a:cs typeface="+mn-cs"/>
                        </a:rPr>
                        <a:t>2. People continue to be sexual beings with the capacity &amp; a need to express their sexualities regardless of age &amp; cognitive disability. </a:t>
                      </a:r>
                    </a:p>
                  </a:txBody>
                  <a:tcPr/>
                </a:tc>
              </a:tr>
              <a:tr h="973371">
                <a:tc>
                  <a:txBody>
                    <a:bodyPr/>
                    <a:lstStyle/>
                    <a:p>
                      <a:r>
                        <a:rPr lang="en-AU" sz="2000" b="0" i="0" u="none" strike="noStrike" kern="1200" baseline="0" dirty="0" smtClean="0">
                          <a:solidFill>
                            <a:schemeClr val="dk1"/>
                          </a:solidFill>
                          <a:latin typeface="+mn-lt"/>
                          <a:ea typeface="+mn-ea"/>
                          <a:cs typeface="+mn-cs"/>
                        </a:rPr>
                        <a:t>3. Expressions of intimacy &amp; sexualities have positive physical, psychological, intellectual &amp; social benefits for individuals including PWD. </a:t>
                      </a:r>
                    </a:p>
                  </a:txBody>
                  <a:tcPr/>
                </a:tc>
              </a:tr>
              <a:tr h="608357">
                <a:tc>
                  <a:txBody>
                    <a:bodyPr/>
                    <a:lstStyle/>
                    <a:p>
                      <a:r>
                        <a:rPr lang="en-AU" sz="2000" b="0" i="0" u="none" strike="noStrike" kern="1200" baseline="0" dirty="0" smtClean="0">
                          <a:solidFill>
                            <a:schemeClr val="dk1"/>
                          </a:solidFill>
                          <a:latin typeface="+mn-lt"/>
                          <a:ea typeface="+mn-ea"/>
                          <a:cs typeface="+mn-cs"/>
                        </a:rPr>
                        <a:t>4. Not all PWD are heterosexual.</a:t>
                      </a:r>
                    </a:p>
                  </a:txBody>
                  <a:tcPr/>
                </a:tc>
              </a:tr>
              <a:tr h="1155878">
                <a:tc>
                  <a:txBody>
                    <a:bodyPr/>
                    <a:lstStyle/>
                    <a:p>
                      <a:r>
                        <a:rPr lang="en-AU" sz="2000" b="0" i="0" u="none" strike="noStrike" kern="1200" baseline="0" dirty="0" smtClean="0">
                          <a:solidFill>
                            <a:schemeClr val="dk1"/>
                          </a:solidFill>
                          <a:latin typeface="+mn-lt"/>
                          <a:ea typeface="+mn-ea"/>
                          <a:cs typeface="+mn-cs"/>
                        </a:rPr>
                        <a:t>5. Dementia-related sexual behaviours can, at times, simply reflect the person’s need for touch and/or comfort. Adopt a psychological needs based approach when addressing the expressions of intimacy &amp; sexualities for PWD. </a:t>
                      </a: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24104391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80789066"/>
              </p:ext>
            </p:extLst>
          </p:nvPr>
        </p:nvGraphicFramePr>
        <p:xfrm>
          <a:off x="467544" y="1340767"/>
          <a:ext cx="8064896" cy="4896336"/>
        </p:xfrm>
        <a:graphic>
          <a:graphicData uri="http://schemas.openxmlformats.org/drawingml/2006/table">
            <a:tbl>
              <a:tblPr firstRow="1" bandRow="1">
                <a:tableStyleId>{284E427A-3D55-4303-BF80-6455036E1DE7}</a:tableStyleId>
              </a:tblPr>
              <a:tblGrid>
                <a:gridCol w="8064896"/>
              </a:tblGrid>
              <a:tr h="252224">
                <a:tc>
                  <a:txBody>
                    <a:bodyPr/>
                    <a:lstStyle/>
                    <a:p>
                      <a:r>
                        <a:rPr lang="en-AU" sz="2000" dirty="0" smtClean="0"/>
                        <a:t>SEXUALITIES &amp; DEMENTIA (10 KEY POINTS)</a:t>
                      </a:r>
                      <a:endParaRPr lang="en-AU" sz="2000" dirty="0"/>
                    </a:p>
                  </a:txBody>
                  <a:tcPr/>
                </a:tc>
              </a:tr>
              <a:tr h="808005">
                <a:tc>
                  <a:txBody>
                    <a:bodyPr/>
                    <a:lstStyle/>
                    <a:p>
                      <a:r>
                        <a:rPr lang="en-AU" sz="2000" b="0" i="0" u="none" strike="noStrike" kern="1200" baseline="0" dirty="0" smtClean="0">
                          <a:solidFill>
                            <a:schemeClr val="dk1"/>
                          </a:solidFill>
                          <a:latin typeface="+mn-lt"/>
                          <a:ea typeface="+mn-ea"/>
                          <a:cs typeface="+mn-cs"/>
                        </a:rPr>
                        <a:t>6. No standard response to sexual behaviours of PWD. Assess each case on an individual basis. </a:t>
                      </a:r>
                    </a:p>
                  </a:txBody>
                  <a:tcPr/>
                </a:tc>
              </a:tr>
              <a:tr h="784812">
                <a:tc>
                  <a:txBody>
                    <a:bodyPr/>
                    <a:lstStyle/>
                    <a:p>
                      <a:r>
                        <a:rPr lang="en-AU" sz="2000" b="0" i="0" u="none" strike="noStrike" kern="1200" baseline="0" dirty="0" smtClean="0">
                          <a:solidFill>
                            <a:schemeClr val="dk1"/>
                          </a:solidFill>
                          <a:latin typeface="+mn-lt"/>
                          <a:ea typeface="+mn-ea"/>
                          <a:cs typeface="+mn-cs"/>
                        </a:rPr>
                        <a:t>7. People with dementia can continue to have the capacity to make decisions about their sexual needs &amp; behaviours.  </a:t>
                      </a:r>
                    </a:p>
                  </a:txBody>
                  <a:tcPr/>
                </a:tc>
              </a:tr>
              <a:tr h="813276">
                <a:tc>
                  <a:txBody>
                    <a:bodyPr/>
                    <a:lstStyle/>
                    <a:p>
                      <a:r>
                        <a:rPr lang="en-AU" sz="2000" b="0" i="0" u="none" strike="noStrike" kern="1200" baseline="0" dirty="0" smtClean="0">
                          <a:solidFill>
                            <a:schemeClr val="dk1"/>
                          </a:solidFill>
                          <a:latin typeface="+mn-lt"/>
                          <a:ea typeface="+mn-ea"/>
                          <a:cs typeface="+mn-cs"/>
                        </a:rPr>
                        <a:t>8. Besides the cognitive capacity for consent, consideration should also be given to the issues of privacy, autonomy, solidarity &amp; personhood. </a:t>
                      </a:r>
                    </a:p>
                  </a:txBody>
                  <a:tcPr/>
                </a:tc>
              </a:tr>
              <a:tr h="813390">
                <a:tc>
                  <a:txBody>
                    <a:bodyPr/>
                    <a:lstStyle/>
                    <a:p>
                      <a:r>
                        <a:rPr lang="en-AU" sz="2000" b="0" i="0" u="none" strike="noStrike" kern="1200" baseline="0" dirty="0" smtClean="0">
                          <a:solidFill>
                            <a:schemeClr val="dk1"/>
                          </a:solidFill>
                          <a:latin typeface="+mn-lt"/>
                          <a:ea typeface="+mn-ea"/>
                          <a:cs typeface="+mn-cs"/>
                        </a:rPr>
                        <a:t>9. Familiarise yourself with your organisation’s policy on dementia &amp; sexualities (if there is one). </a:t>
                      </a:r>
                    </a:p>
                  </a:txBody>
                  <a:tcPr/>
                </a:tc>
              </a:tr>
              <a:tr h="1088049">
                <a:tc>
                  <a:txBody>
                    <a:bodyPr/>
                    <a:lstStyle/>
                    <a:p>
                      <a:r>
                        <a:rPr lang="en-AU" sz="2000" b="0" i="0" u="none" strike="noStrike" kern="1200" baseline="0" dirty="0" smtClean="0">
                          <a:solidFill>
                            <a:schemeClr val="dk1"/>
                          </a:solidFill>
                          <a:latin typeface="+mn-lt"/>
                          <a:ea typeface="+mn-ea"/>
                          <a:cs typeface="+mn-cs"/>
                        </a:rPr>
                        <a:t>10. Communicate – Have an early open dialogue with your residents, family carers, colleagues &amp; management on this subject. </a:t>
                      </a:r>
                    </a:p>
                  </a:txBody>
                  <a:tcP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20168465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08912" cy="5112568"/>
          </a:xfrm>
        </p:spPr>
        <p:txBody>
          <a:bodyPr>
            <a:noAutofit/>
          </a:bodyPr>
          <a:lstStyle/>
          <a:p>
            <a:pPr marL="0" indent="0" algn="ctr" fontAlgn="base">
              <a:lnSpc>
                <a:spcPct val="120000"/>
              </a:lnSpc>
              <a:spcAft>
                <a:spcPct val="0"/>
              </a:spcAft>
              <a:buNone/>
            </a:pPr>
            <a:endParaRPr lang="en-US" sz="2800" b="1" i="1" spc="300" dirty="0" smtClean="0">
              <a:ln w="11430" cmpd="sng">
                <a:solidFill>
                  <a:srgbClr val="FF0000"/>
                </a:solidFill>
                <a:prstDash val="solid"/>
                <a:miter lim="800000"/>
              </a:ln>
              <a:effectLst>
                <a:glow rad="45500">
                  <a:srgbClr val="BBE0E3">
                    <a:satMod val="220000"/>
                    <a:alpha val="35000"/>
                  </a:srgbClr>
                </a:glow>
              </a:effectLst>
              <a:cs typeface="Calibri"/>
            </a:endParaRPr>
          </a:p>
          <a:p>
            <a:pPr marL="0" indent="0" algn="ctr" fontAlgn="base">
              <a:lnSpc>
                <a:spcPct val="120000"/>
              </a:lnSpc>
              <a:spcAft>
                <a:spcPct val="0"/>
              </a:spcAft>
              <a:buNone/>
            </a:pPr>
            <a:r>
              <a:rPr lang="en-US" sz="2800" b="1" i="1" spc="300" dirty="0" smtClean="0">
                <a:ln w="11430" cmpd="sng">
                  <a:solidFill>
                    <a:srgbClr val="FF0000"/>
                  </a:solidFill>
                  <a:prstDash val="solid"/>
                  <a:miter lim="800000"/>
                </a:ln>
                <a:effectLst>
                  <a:glow rad="45500">
                    <a:srgbClr val="BBE0E3">
                      <a:satMod val="220000"/>
                      <a:alpha val="35000"/>
                    </a:srgbClr>
                  </a:glow>
                </a:effectLst>
                <a:cs typeface="Calibri"/>
              </a:rPr>
              <a:t>“</a:t>
            </a:r>
            <a:r>
              <a:rPr lang="en-US" sz="2800" b="1" i="1" spc="300" dirty="0">
                <a:ln w="11430" cmpd="sng">
                  <a:solidFill>
                    <a:srgbClr val="FF0000"/>
                  </a:solidFill>
                  <a:prstDash val="solid"/>
                  <a:miter lim="800000"/>
                </a:ln>
                <a:effectLst>
                  <a:glow rad="45500">
                    <a:srgbClr val="BBE0E3">
                      <a:satMod val="220000"/>
                      <a:alpha val="35000"/>
                    </a:srgbClr>
                  </a:glow>
                </a:effectLst>
                <a:cs typeface="Calibri"/>
              </a:rPr>
              <a:t>People’s desires &amp; preferences respond to their beliefs about norms &amp; about their own opportunities. Thus people usually adjust their desires to reflect the level of their available possibilities”</a:t>
            </a:r>
            <a:endParaRPr lang="en-US" sz="2800" b="1" spc="300" dirty="0">
              <a:ln w="11430" cmpd="sng">
                <a:solidFill>
                  <a:srgbClr val="FF0000"/>
                </a:solidFill>
                <a:prstDash val="solid"/>
                <a:miter lim="800000"/>
              </a:ln>
              <a:effectLst>
                <a:glow rad="45500">
                  <a:srgbClr val="BBE0E3">
                    <a:satMod val="220000"/>
                    <a:alpha val="35000"/>
                  </a:srgbClr>
                </a:glow>
              </a:effectLst>
              <a:cs typeface="Calibri"/>
            </a:endParaRPr>
          </a:p>
          <a:p>
            <a:pPr marL="0" indent="0" algn="ctr" fontAlgn="base">
              <a:lnSpc>
                <a:spcPct val="120000"/>
              </a:lnSpc>
              <a:spcAft>
                <a:spcPct val="0"/>
              </a:spcAft>
              <a:buNone/>
            </a:pPr>
            <a:r>
              <a:rPr lang="en-US" sz="2800" b="1" i="1" spc="300" dirty="0" smtClean="0">
                <a:ln w="11430" cmpd="sng">
                  <a:solidFill>
                    <a:srgbClr val="FF0000"/>
                  </a:solidFill>
                  <a:prstDash val="solid"/>
                  <a:miter lim="800000"/>
                </a:ln>
                <a:effectLst>
                  <a:glow rad="45500">
                    <a:srgbClr val="BBE0E3">
                      <a:satMod val="220000"/>
                      <a:alpha val="35000"/>
                    </a:srgbClr>
                  </a:glow>
                </a:effectLst>
                <a:cs typeface="Calibri"/>
              </a:rPr>
              <a:t>(Nussbaum, </a:t>
            </a:r>
            <a:r>
              <a:rPr lang="en-US" sz="2800" b="1" i="1" spc="300" dirty="0">
                <a:ln w="11430" cmpd="sng">
                  <a:solidFill>
                    <a:srgbClr val="FF0000"/>
                  </a:solidFill>
                  <a:prstDash val="solid"/>
                  <a:miter lim="800000"/>
                </a:ln>
                <a:effectLst>
                  <a:glow rad="45500">
                    <a:srgbClr val="BBE0E3">
                      <a:satMod val="220000"/>
                      <a:alpha val="35000"/>
                    </a:srgbClr>
                  </a:glow>
                </a:effectLst>
                <a:cs typeface="Calibri"/>
              </a:rPr>
              <a:t>1999)</a:t>
            </a:r>
            <a:endParaRPr lang="en-US" sz="2800" b="1" spc="300" dirty="0">
              <a:ln w="11430" cmpd="sng">
                <a:solidFill>
                  <a:srgbClr val="FF0000"/>
                </a:solidFill>
                <a:prstDash val="solid"/>
                <a:miter lim="800000"/>
              </a:ln>
              <a:effectLst>
                <a:glow rad="45500">
                  <a:srgbClr val="BBE0E3">
                    <a:satMod val="220000"/>
                    <a:alpha val="35000"/>
                  </a:srgbClr>
                </a:glow>
              </a:effectLst>
              <a:cs typeface="Calibri"/>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0617749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56792"/>
            <a:ext cx="8229600" cy="4176464"/>
          </a:xfrm>
        </p:spPr>
        <p:txBody>
          <a:bodyPr>
            <a:normAutofit/>
          </a:bodyPr>
          <a:lstStyle/>
          <a:p>
            <a:pPr algn="ctr"/>
            <a:r>
              <a:rPr lang="en-AU" sz="3600" b="1" dirty="0" smtClean="0">
                <a:solidFill>
                  <a:schemeClr val="accent2">
                    <a:lumMod val="75000"/>
                  </a:schemeClr>
                </a:solidFill>
              </a:rPr>
              <a:t>Workshop Evaluation</a:t>
            </a:r>
            <a:br>
              <a:rPr lang="en-AU" sz="3600" b="1" dirty="0" smtClean="0">
                <a:solidFill>
                  <a:schemeClr val="accent2">
                    <a:lumMod val="75000"/>
                  </a:schemeClr>
                </a:solidFill>
              </a:rPr>
            </a:br>
            <a:r>
              <a:rPr lang="en-AU" sz="3600" b="1" dirty="0">
                <a:solidFill>
                  <a:schemeClr val="accent2">
                    <a:lumMod val="75000"/>
                  </a:schemeClr>
                </a:solidFill>
              </a:rPr>
              <a:t/>
            </a:r>
            <a:br>
              <a:rPr lang="en-AU" sz="3600" b="1" dirty="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endParaRPr lang="en-AU" sz="3600" b="1" dirty="0">
              <a:solidFill>
                <a:schemeClr val="accent2">
                  <a:lumMod val="75000"/>
                </a:schemeClr>
              </a:solidFill>
            </a:endParaRPr>
          </a:p>
        </p:txBody>
      </p:sp>
      <p:pic>
        <p:nvPicPr>
          <p:cNvPr id="37891" name="Picture 3" descr="C:\Users\s1696954.STAFF\AppData\Local\Microsoft\Windows\Temporary Internet Files\Content.IE5\CKJY2H8W\MC90044142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2780928"/>
            <a:ext cx="266429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8451903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3" y="1700808"/>
            <a:ext cx="8229600" cy="3600399"/>
          </a:xfrm>
        </p:spPr>
        <p:txBody>
          <a:bodyPr>
            <a:normAutofit fontScale="90000"/>
          </a:bodyPr>
          <a:lstStyle/>
          <a:p>
            <a:pPr algn="ctr"/>
            <a:r>
              <a:rPr lang="en-AU" sz="3600" b="1" dirty="0" smtClean="0">
                <a:solidFill>
                  <a:schemeClr val="accent2">
                    <a:lumMod val="75000"/>
                  </a:schemeClr>
                </a:solidFill>
              </a:rPr>
              <a:t>Thank you for your participation</a:t>
            </a:r>
            <a:br>
              <a:rPr lang="en-AU" sz="3600" b="1" dirty="0" smtClean="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r>
              <a:rPr lang="en-AU" sz="3600" b="1" dirty="0" smtClean="0">
                <a:solidFill>
                  <a:schemeClr val="accent2">
                    <a:lumMod val="75000"/>
                  </a:schemeClr>
                </a:solidFill>
              </a:rPr>
              <a:t>End of Workshop</a:t>
            </a:r>
            <a:br>
              <a:rPr lang="en-AU" sz="3600" b="1" dirty="0" smtClean="0">
                <a:solidFill>
                  <a:schemeClr val="accent2">
                    <a:lumMod val="75000"/>
                  </a:schemeClr>
                </a:solidFill>
              </a:rPr>
            </a:br>
            <a:r>
              <a:rPr lang="en-AU" sz="3600" b="1" dirty="0">
                <a:solidFill>
                  <a:schemeClr val="accent2">
                    <a:lumMod val="75000"/>
                  </a:schemeClr>
                </a:solidFill>
              </a:rPr>
              <a:t/>
            </a:r>
            <a:br>
              <a:rPr lang="en-AU" sz="3600" b="1" dirty="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r>
              <a:rPr lang="en-AU" sz="3600" b="1" dirty="0" smtClean="0">
                <a:solidFill>
                  <a:schemeClr val="accent2">
                    <a:lumMod val="75000"/>
                  </a:schemeClr>
                </a:solidFill>
              </a:rPr>
              <a:t/>
            </a:r>
            <a:br>
              <a:rPr lang="en-AU" sz="3600" b="1" dirty="0" smtClean="0">
                <a:solidFill>
                  <a:schemeClr val="accent2">
                    <a:lumMod val="75000"/>
                  </a:schemeClr>
                </a:solidFill>
              </a:rPr>
            </a:br>
            <a:endParaRPr lang="en-AU" sz="3600" b="1" dirty="0">
              <a:solidFill>
                <a:schemeClr val="accent2">
                  <a:lumMod val="75000"/>
                </a:schemeClr>
              </a:solidFill>
            </a:endParaRPr>
          </a:p>
        </p:txBody>
      </p:sp>
      <p:pic>
        <p:nvPicPr>
          <p:cNvPr id="36866" name="Picture 2" descr="C:\Users\s1696954.STAFF\AppData\Local\Microsoft\Windows\Temporary Internet Files\Content.IE5\I9DOXDIU\MC90043447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356992"/>
            <a:ext cx="2503394" cy="20359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84519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5"/>
            <a:ext cx="8229600" cy="4425355"/>
          </a:xfrm>
        </p:spPr>
        <p:txBody>
          <a:bodyPr>
            <a:noAutofit/>
          </a:bodyPr>
          <a:lstStyle/>
          <a:p>
            <a:r>
              <a:rPr lang="en-AU" sz="2400" b="1" i="1" dirty="0" smtClean="0">
                <a:solidFill>
                  <a:srgbClr val="471D71"/>
                </a:solidFill>
              </a:rPr>
              <a:t>Difference between intimacy &amp; sexuality</a:t>
            </a:r>
          </a:p>
          <a:p>
            <a:pPr lvl="1"/>
            <a:r>
              <a:rPr lang="en-US" sz="2400" dirty="0"/>
              <a:t>Intimacy reflects how relationships with others are formed </a:t>
            </a:r>
            <a:r>
              <a:rPr lang="en-US" sz="2400" dirty="0" smtClean="0"/>
              <a:t>&amp; maintained</a:t>
            </a:r>
            <a:r>
              <a:rPr lang="en-US" sz="2400" dirty="0"/>
              <a:t>. </a:t>
            </a:r>
            <a:endParaRPr lang="en-US" sz="2400" dirty="0" smtClean="0"/>
          </a:p>
          <a:p>
            <a:pPr lvl="1"/>
            <a:r>
              <a:rPr lang="en-US" sz="2400" dirty="0" smtClean="0"/>
              <a:t>Sexuality </a:t>
            </a:r>
            <a:r>
              <a:rPr lang="en-US" sz="2400" dirty="0"/>
              <a:t>reflects an individual’s identity &amp;</a:t>
            </a:r>
            <a:r>
              <a:rPr lang="en-US" sz="2400" dirty="0" smtClean="0"/>
              <a:t> </a:t>
            </a:r>
            <a:r>
              <a:rPr lang="en-US" sz="2400" dirty="0"/>
              <a:t>how individuals present themselves to the world &amp;</a:t>
            </a:r>
            <a:r>
              <a:rPr lang="en-US" sz="2400" dirty="0" smtClean="0"/>
              <a:t> </a:t>
            </a:r>
            <a:r>
              <a:rPr lang="en-US" sz="2400" dirty="0"/>
              <a:t>the roles that are taken on. </a:t>
            </a:r>
            <a:endParaRPr lang="en-US" sz="2400" dirty="0" smtClean="0"/>
          </a:p>
          <a:p>
            <a:pPr lvl="2"/>
            <a:r>
              <a:rPr lang="en-US" sz="2400" dirty="0" smtClean="0"/>
              <a:t>Multiple </a:t>
            </a:r>
            <a:r>
              <a:rPr lang="en-US" sz="2400" dirty="0"/>
              <a:t>ways of </a:t>
            </a:r>
            <a:r>
              <a:rPr lang="en-US" sz="2400" dirty="0" smtClean="0"/>
              <a:t>expression</a:t>
            </a:r>
          </a:p>
          <a:p>
            <a:pPr lvl="2"/>
            <a:r>
              <a:rPr lang="en-US" sz="2400" dirty="0"/>
              <a:t>A</a:t>
            </a:r>
            <a:r>
              <a:rPr lang="en-US" sz="2400" dirty="0" smtClean="0"/>
              <a:t>n </a:t>
            </a:r>
            <a:r>
              <a:rPr lang="en-US" sz="2400" dirty="0"/>
              <a:t>individual can be sexually intimate with another as an expression of </a:t>
            </a:r>
            <a:r>
              <a:rPr lang="en-US" sz="2400" dirty="0" smtClean="0"/>
              <a:t>sexuality </a:t>
            </a:r>
            <a:r>
              <a:rPr lang="en-US" sz="2400" u="sng" dirty="0" smtClean="0"/>
              <a:t>BUT</a:t>
            </a:r>
            <a:r>
              <a:rPr lang="en-US" sz="2400" dirty="0" smtClean="0"/>
              <a:t> not a defining </a:t>
            </a:r>
            <a:r>
              <a:rPr lang="en-US" sz="2400" dirty="0"/>
              <a:t>feature of an individual’s sexuality </a:t>
            </a:r>
            <a:r>
              <a:rPr lang="en-US" sz="2400" dirty="0" smtClean="0"/>
              <a:t>&amp; not the only way one is </a:t>
            </a:r>
            <a:r>
              <a:rPr lang="en-US" sz="2400" dirty="0"/>
              <a:t>able to engage in intimate relationships.</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6650841" cy="1143000"/>
          </a:xfrm>
        </p:spPr>
        <p:txBody>
          <a:bodyPr>
            <a:normAutofit/>
          </a:bodyPr>
          <a:lstStyle/>
          <a:p>
            <a:pPr algn="l"/>
            <a:r>
              <a:rPr lang="en-AU" sz="2800" b="1" dirty="0" smtClean="0">
                <a:solidFill>
                  <a:srgbClr val="471D71"/>
                </a:solidFill>
              </a:rPr>
              <a:t>Types of Sexuality &amp; Sex /Gender Identities</a:t>
            </a:r>
            <a:endParaRPr lang="en-AU" sz="2800" b="1" dirty="0">
              <a:solidFill>
                <a:srgbClr val="471D71"/>
              </a:solidFill>
            </a:endParaRPr>
          </a:p>
        </p:txBody>
      </p:sp>
      <p:sp>
        <p:nvSpPr>
          <p:cNvPr id="3" name="Content Placeholder 2"/>
          <p:cNvSpPr>
            <a:spLocks noGrp="1"/>
          </p:cNvSpPr>
          <p:nvPr>
            <p:ph idx="1"/>
          </p:nvPr>
        </p:nvSpPr>
        <p:spPr>
          <a:xfrm>
            <a:off x="420296" y="2276872"/>
            <a:ext cx="8229600" cy="3777283"/>
          </a:xfrm>
        </p:spPr>
        <p:txBody>
          <a:bodyPr>
            <a:noAutofit/>
          </a:bodyPr>
          <a:lstStyle/>
          <a:p>
            <a:r>
              <a:rPr lang="en-AU" sz="2000" b="1" i="1" dirty="0" smtClean="0">
                <a:solidFill>
                  <a:schemeClr val="accent6">
                    <a:lumMod val="75000"/>
                  </a:schemeClr>
                </a:solidFill>
              </a:rPr>
              <a:t>Heterosexuality</a:t>
            </a:r>
            <a:r>
              <a:rPr lang="en-AU" sz="2000" dirty="0" smtClean="0"/>
              <a:t> = </a:t>
            </a:r>
            <a:r>
              <a:rPr lang="en-US" sz="2000" dirty="0"/>
              <a:t>sexual, emotional, and/or romantic attraction to a </a:t>
            </a:r>
            <a:r>
              <a:rPr lang="en-US" sz="2000" u="sng" dirty="0"/>
              <a:t>person of a sex other than your </a:t>
            </a:r>
            <a:r>
              <a:rPr lang="en-US" sz="2000" u="sng" dirty="0" smtClean="0"/>
              <a:t>own</a:t>
            </a:r>
          </a:p>
          <a:p>
            <a:r>
              <a:rPr lang="en-US" sz="2000" b="1" i="1" dirty="0" smtClean="0">
                <a:solidFill>
                  <a:schemeClr val="accent6">
                    <a:lumMod val="75000"/>
                  </a:schemeClr>
                </a:solidFill>
              </a:rPr>
              <a:t>Homosexuality</a:t>
            </a:r>
            <a:r>
              <a:rPr lang="en-US" sz="2000" dirty="0" smtClean="0"/>
              <a:t> = sexual</a:t>
            </a:r>
            <a:r>
              <a:rPr lang="en-US" sz="2000" dirty="0"/>
              <a:t>, emotional </a:t>
            </a:r>
            <a:r>
              <a:rPr lang="en-US" sz="2000" dirty="0" smtClean="0"/>
              <a:t>and/ </a:t>
            </a:r>
            <a:r>
              <a:rPr lang="en-US" sz="2000" dirty="0"/>
              <a:t>or romantic attraction to a </a:t>
            </a:r>
            <a:r>
              <a:rPr lang="en-US" sz="2000" u="sng" dirty="0"/>
              <a:t>person of the same </a:t>
            </a:r>
            <a:r>
              <a:rPr lang="en-US" sz="2000" u="sng" dirty="0" smtClean="0"/>
              <a:t>sex</a:t>
            </a:r>
          </a:p>
          <a:p>
            <a:pPr lvl="1"/>
            <a:r>
              <a:rPr lang="en-US" sz="2000" b="1" i="1" dirty="0" smtClean="0">
                <a:solidFill>
                  <a:schemeClr val="accent6">
                    <a:lumMod val="75000"/>
                  </a:schemeClr>
                </a:solidFill>
              </a:rPr>
              <a:t>Lesbian (L)</a:t>
            </a:r>
            <a:r>
              <a:rPr lang="en-US" sz="2000" dirty="0" smtClean="0"/>
              <a:t> = </a:t>
            </a:r>
            <a:r>
              <a:rPr lang="en-US" sz="2000" dirty="0"/>
              <a:t>women who are attracted to </a:t>
            </a:r>
            <a:r>
              <a:rPr lang="en-US" sz="2000" dirty="0" smtClean="0"/>
              <a:t>women</a:t>
            </a:r>
          </a:p>
          <a:p>
            <a:pPr lvl="1"/>
            <a:r>
              <a:rPr lang="en-US" sz="2000" b="1" i="1" dirty="0" smtClean="0">
                <a:solidFill>
                  <a:schemeClr val="accent6">
                    <a:lumMod val="75000"/>
                  </a:schemeClr>
                </a:solidFill>
              </a:rPr>
              <a:t>Gay (G)</a:t>
            </a:r>
            <a:r>
              <a:rPr lang="en-US" sz="2000" dirty="0" smtClean="0"/>
              <a:t> = </a:t>
            </a:r>
            <a:r>
              <a:rPr lang="en-US" sz="2000" dirty="0"/>
              <a:t>lesbians </a:t>
            </a:r>
            <a:r>
              <a:rPr lang="en-US" sz="2000" dirty="0" smtClean="0"/>
              <a:t>&amp; </a:t>
            </a:r>
            <a:r>
              <a:rPr lang="en-US" sz="2000" dirty="0"/>
              <a:t>men who are attracted to men</a:t>
            </a:r>
            <a:endParaRPr lang="en-US" sz="2000" dirty="0" smtClean="0"/>
          </a:p>
          <a:p>
            <a:pPr lvl="1"/>
            <a:r>
              <a:rPr lang="en-US" sz="2000" b="1" i="1" dirty="0" smtClean="0">
                <a:solidFill>
                  <a:schemeClr val="accent6">
                    <a:lumMod val="75000"/>
                  </a:schemeClr>
                </a:solidFill>
              </a:rPr>
              <a:t>Bisexual (B)</a:t>
            </a:r>
            <a:r>
              <a:rPr lang="en-US" sz="2000" dirty="0" smtClean="0"/>
              <a:t> = </a:t>
            </a:r>
            <a:r>
              <a:rPr lang="en-US" sz="2000" dirty="0"/>
              <a:t>individuals who are attracted to both sexes/genders, but not necessarily simultaneously or equally </a:t>
            </a:r>
            <a:endParaRPr lang="en-US" sz="2000" dirty="0" smtClean="0"/>
          </a:p>
          <a:p>
            <a:r>
              <a:rPr lang="en-US" sz="2000" b="1" i="1" dirty="0" smtClean="0">
                <a:solidFill>
                  <a:schemeClr val="accent6">
                    <a:lumMod val="75000"/>
                  </a:schemeClr>
                </a:solidFill>
              </a:rPr>
              <a:t>Pansexual</a:t>
            </a:r>
            <a:r>
              <a:rPr lang="en-US" sz="2000" dirty="0" smtClean="0"/>
              <a:t> </a:t>
            </a:r>
            <a:r>
              <a:rPr lang="en-US" sz="2000" dirty="0"/>
              <a:t>= </a:t>
            </a:r>
            <a:r>
              <a:rPr lang="en-AU" sz="2000" dirty="0"/>
              <a:t> fluid sexual, emotional and/or romantic attraction towards people of </a:t>
            </a:r>
            <a:r>
              <a:rPr lang="en-AU" sz="2000" u="sng" dirty="0"/>
              <a:t>all biological sexes and gender identities</a:t>
            </a:r>
            <a:endParaRPr lang="en-US" sz="2000" u="sng"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7118385" y="1196752"/>
            <a:ext cx="1728192" cy="11521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Text Box 30"/>
          <p:cNvSpPr txBox="1">
            <a:spLocks noChangeArrowheads="1"/>
          </p:cNvSpPr>
          <p:nvPr/>
        </p:nvSpPr>
        <p:spPr bwMode="auto">
          <a:xfrm>
            <a:off x="8738565" y="1050109"/>
            <a:ext cx="108012" cy="12961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500" b="1" i="0" u="none" strike="noStrike" cap="none" normalizeH="0" baseline="0" dirty="0" smtClean="0">
                <a:ln>
                  <a:noFill/>
                </a:ln>
                <a:solidFill>
                  <a:srgbClr val="984806"/>
                </a:solidFill>
                <a:effectLst/>
                <a:latin typeface="Calibri" pitchFamily="34" charset="0"/>
                <a:ea typeface="SimSun" pitchFamily="2" charset="-122"/>
                <a:cs typeface="Arial" pitchFamily="34" charset="0"/>
              </a:rPr>
              <a:t>Editorial Credit: Padmayogini / Shuttlestock.com</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5400600"/>
          </a:xfrm>
        </p:spPr>
        <p:txBody>
          <a:bodyPr>
            <a:normAutofit fontScale="32500" lnSpcReduction="20000"/>
          </a:bodyPr>
          <a:lstStyle/>
          <a:p>
            <a:pPr>
              <a:lnSpc>
                <a:spcPct val="120000"/>
              </a:lnSpc>
            </a:pPr>
            <a:r>
              <a:rPr lang="en-US" sz="6000" b="1" i="1" u="sng" dirty="0" smtClean="0">
                <a:solidFill>
                  <a:schemeClr val="accent6">
                    <a:lumMod val="75000"/>
                  </a:schemeClr>
                </a:solidFill>
              </a:rPr>
              <a:t>Trans (T)</a:t>
            </a:r>
            <a:r>
              <a:rPr lang="en-AU" sz="6000" i="1" dirty="0" smtClean="0">
                <a:solidFill>
                  <a:schemeClr val="accent6">
                    <a:lumMod val="75000"/>
                  </a:schemeClr>
                </a:solidFill>
              </a:rPr>
              <a:t> </a:t>
            </a:r>
            <a:r>
              <a:rPr lang="en-AU" sz="6000" dirty="0"/>
              <a:t>= may include but not limited to </a:t>
            </a:r>
            <a:r>
              <a:rPr lang="en-US" sz="6000" dirty="0"/>
              <a:t>transgender, transsexual, transvestites, genderqueer, cross-dressers and other gender-variant </a:t>
            </a:r>
            <a:r>
              <a:rPr lang="en-US" sz="6000" dirty="0" smtClean="0"/>
              <a:t>people. Not a sexual orientation or preference, but an umbrella term for individuals whose: </a:t>
            </a:r>
            <a:endParaRPr lang="en-AU" sz="6000" dirty="0" smtClean="0"/>
          </a:p>
          <a:p>
            <a:pPr marL="0" indent="0">
              <a:lnSpc>
                <a:spcPct val="120000"/>
              </a:lnSpc>
              <a:buNone/>
            </a:pPr>
            <a:r>
              <a:rPr lang="en-US" sz="6000" i="1" dirty="0" smtClean="0">
                <a:solidFill>
                  <a:srgbClr val="0070C0"/>
                </a:solidFill>
              </a:rPr>
              <a:t>Psychological </a:t>
            </a:r>
            <a:r>
              <a:rPr lang="en-US" sz="6000" i="1" dirty="0">
                <a:solidFill>
                  <a:srgbClr val="0070C0"/>
                </a:solidFill>
              </a:rPr>
              <a:t>self (gender identity) differs from the social </a:t>
            </a:r>
            <a:r>
              <a:rPr lang="en-US" sz="6000" i="1" dirty="0" smtClean="0">
                <a:solidFill>
                  <a:srgbClr val="0070C0"/>
                </a:solidFill>
              </a:rPr>
              <a:t>expectations </a:t>
            </a:r>
            <a:r>
              <a:rPr lang="en-US" sz="6000" i="1" dirty="0">
                <a:solidFill>
                  <a:srgbClr val="0070C0"/>
                </a:solidFill>
              </a:rPr>
              <a:t>for the physical </a:t>
            </a:r>
            <a:r>
              <a:rPr lang="en-US" sz="6000" i="1" dirty="0" smtClean="0">
                <a:solidFill>
                  <a:srgbClr val="0070C0"/>
                </a:solidFill>
              </a:rPr>
              <a:t>sex they </a:t>
            </a:r>
            <a:r>
              <a:rPr lang="en-US" sz="6000" i="1" dirty="0">
                <a:solidFill>
                  <a:srgbClr val="0070C0"/>
                </a:solidFill>
              </a:rPr>
              <a:t>were </a:t>
            </a:r>
            <a:r>
              <a:rPr lang="en-US" sz="6000" i="1" dirty="0" smtClean="0">
                <a:solidFill>
                  <a:srgbClr val="0070C0"/>
                </a:solidFill>
              </a:rPr>
              <a:t>born </a:t>
            </a:r>
            <a:r>
              <a:rPr lang="en-US" sz="6000" i="1" dirty="0">
                <a:solidFill>
                  <a:srgbClr val="0070C0"/>
                </a:solidFill>
              </a:rPr>
              <a:t>with. For </a:t>
            </a:r>
            <a:r>
              <a:rPr lang="en-US" sz="6000" i="1" dirty="0" smtClean="0">
                <a:solidFill>
                  <a:srgbClr val="0070C0"/>
                </a:solidFill>
              </a:rPr>
              <a:t>example</a:t>
            </a:r>
            <a:r>
              <a:rPr lang="en-US" sz="6000" i="1" dirty="0">
                <a:solidFill>
                  <a:srgbClr val="0070C0"/>
                </a:solidFill>
              </a:rPr>
              <a:t>, a female with a masculine gender identity or </a:t>
            </a:r>
            <a:r>
              <a:rPr lang="en-US" sz="6000" i="1" dirty="0" smtClean="0">
                <a:solidFill>
                  <a:srgbClr val="0070C0"/>
                </a:solidFill>
              </a:rPr>
              <a:t>who identifies </a:t>
            </a:r>
            <a:r>
              <a:rPr lang="en-US" sz="6000" i="1" dirty="0">
                <a:solidFill>
                  <a:srgbClr val="0070C0"/>
                </a:solidFill>
              </a:rPr>
              <a:t>as a man.</a:t>
            </a:r>
            <a:r>
              <a:rPr lang="en-US" sz="6000" dirty="0">
                <a:solidFill>
                  <a:srgbClr val="0070C0"/>
                </a:solidFill>
              </a:rPr>
              <a:t> </a:t>
            </a:r>
            <a:endParaRPr lang="en-US" sz="6000" dirty="0" smtClean="0">
              <a:solidFill>
                <a:srgbClr val="0070C0"/>
              </a:solidFill>
            </a:endParaRPr>
          </a:p>
          <a:p>
            <a:pPr marL="0" indent="0">
              <a:lnSpc>
                <a:spcPct val="120000"/>
              </a:lnSpc>
              <a:buNone/>
            </a:pPr>
            <a:r>
              <a:rPr lang="en-US" sz="6000" i="1" dirty="0" smtClean="0">
                <a:solidFill>
                  <a:srgbClr val="0070C0"/>
                </a:solidFill>
              </a:rPr>
              <a:t>(Holmes, 2003; pg</a:t>
            </a:r>
            <a:r>
              <a:rPr lang="en-US" sz="6000" i="1" dirty="0">
                <a:solidFill>
                  <a:srgbClr val="0070C0"/>
                </a:solidFill>
              </a:rPr>
              <a:t>. 7</a:t>
            </a:r>
            <a:r>
              <a:rPr lang="en-US" sz="6000" i="1" dirty="0" smtClean="0">
                <a:solidFill>
                  <a:srgbClr val="0070C0"/>
                </a:solidFill>
              </a:rPr>
              <a:t>)</a:t>
            </a:r>
            <a:endParaRPr lang="en-AU" sz="6000" i="1" dirty="0">
              <a:solidFill>
                <a:srgbClr val="0070C0"/>
              </a:solidFill>
            </a:endParaRPr>
          </a:p>
          <a:p>
            <a:pPr marL="0" indent="0">
              <a:lnSpc>
                <a:spcPct val="120000"/>
              </a:lnSpc>
              <a:buNone/>
            </a:pPr>
            <a:endParaRPr lang="en-US" sz="6000" b="1" i="1" u="sng" dirty="0" smtClean="0">
              <a:solidFill>
                <a:schemeClr val="accent6">
                  <a:lumMod val="75000"/>
                </a:schemeClr>
              </a:solidFill>
            </a:endParaRPr>
          </a:p>
          <a:p>
            <a:pPr>
              <a:lnSpc>
                <a:spcPct val="120000"/>
              </a:lnSpc>
            </a:pPr>
            <a:r>
              <a:rPr lang="en-US" sz="6000" b="1" i="1" u="sng" dirty="0" smtClean="0">
                <a:solidFill>
                  <a:schemeClr val="accent6">
                    <a:lumMod val="75000"/>
                  </a:schemeClr>
                </a:solidFill>
              </a:rPr>
              <a:t>Intersex (I)</a:t>
            </a:r>
            <a:endParaRPr lang="en-AU" sz="6000" i="1" dirty="0">
              <a:solidFill>
                <a:schemeClr val="accent6">
                  <a:lumMod val="75000"/>
                </a:schemeClr>
              </a:solidFill>
            </a:endParaRPr>
          </a:p>
          <a:p>
            <a:pPr marL="0" indent="0">
              <a:lnSpc>
                <a:spcPct val="120000"/>
              </a:lnSpc>
              <a:buNone/>
            </a:pPr>
            <a:r>
              <a:rPr lang="en-US" sz="6000" i="1" dirty="0" smtClean="0">
                <a:solidFill>
                  <a:srgbClr val="0070C0"/>
                </a:solidFill>
              </a:rPr>
              <a:t>A </a:t>
            </a:r>
            <a:r>
              <a:rPr lang="en-US" sz="6000" i="1" dirty="0">
                <a:solidFill>
                  <a:srgbClr val="0070C0"/>
                </a:solidFill>
              </a:rPr>
              <a:t>set of medical conditions that feature congenital anomaly of the  </a:t>
            </a:r>
            <a:r>
              <a:rPr lang="en-US" sz="6000" i="1" dirty="0" smtClean="0">
                <a:solidFill>
                  <a:srgbClr val="0070C0"/>
                </a:solidFill>
              </a:rPr>
              <a:t>reproductive </a:t>
            </a:r>
            <a:r>
              <a:rPr lang="en-US" sz="6000" i="1" dirty="0">
                <a:solidFill>
                  <a:srgbClr val="0070C0"/>
                </a:solidFill>
              </a:rPr>
              <a:t>and sexual system. That is, intersex people are </a:t>
            </a:r>
            <a:r>
              <a:rPr lang="en-US" sz="6000" i="1" dirty="0" smtClean="0">
                <a:solidFill>
                  <a:srgbClr val="0070C0"/>
                </a:solidFill>
              </a:rPr>
              <a:t>born with sex </a:t>
            </a:r>
            <a:r>
              <a:rPr lang="en-US" sz="6000" i="1" dirty="0">
                <a:solidFill>
                  <a:srgbClr val="0070C0"/>
                </a:solidFill>
              </a:rPr>
              <a:t>chromosomes, external genitalia, or </a:t>
            </a:r>
            <a:r>
              <a:rPr lang="en-US" sz="6000" i="1" dirty="0" smtClean="0">
                <a:solidFill>
                  <a:srgbClr val="0070C0"/>
                </a:solidFill>
              </a:rPr>
              <a:t>internal reproductive </a:t>
            </a:r>
            <a:r>
              <a:rPr lang="en-US" sz="6000" i="1" dirty="0">
                <a:solidFill>
                  <a:srgbClr val="0070C0"/>
                </a:solidFill>
              </a:rPr>
              <a:t>systems </a:t>
            </a:r>
            <a:r>
              <a:rPr lang="en-US" sz="6000" i="1" dirty="0" smtClean="0">
                <a:solidFill>
                  <a:srgbClr val="0070C0"/>
                </a:solidFill>
              </a:rPr>
              <a:t>that </a:t>
            </a:r>
            <a:r>
              <a:rPr lang="en-US" sz="6000" i="1" dirty="0">
                <a:solidFill>
                  <a:srgbClr val="0070C0"/>
                </a:solidFill>
              </a:rPr>
              <a:t>are not considered ‘standard’ for </a:t>
            </a:r>
            <a:r>
              <a:rPr lang="en-US" sz="6000" i="1" dirty="0" smtClean="0">
                <a:solidFill>
                  <a:srgbClr val="0070C0"/>
                </a:solidFill>
              </a:rPr>
              <a:t>either male </a:t>
            </a:r>
            <a:r>
              <a:rPr lang="en-US" sz="6000" i="1" dirty="0">
                <a:solidFill>
                  <a:srgbClr val="0070C0"/>
                </a:solidFill>
              </a:rPr>
              <a:t>or female. (Holmes, 2003; pg. 7)</a:t>
            </a:r>
            <a:endParaRPr lang="en-AU" sz="6000" i="1" dirty="0">
              <a:solidFill>
                <a:srgbClr val="0070C0"/>
              </a:solidFill>
            </a:endParaRPr>
          </a:p>
          <a:p>
            <a:pPr marL="0" indent="0">
              <a:buNone/>
            </a:pPr>
            <a:endParaRPr lang="en-AU" sz="2400"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6829298" y="3430635"/>
            <a:ext cx="1440160" cy="11521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Text Box 32"/>
          <p:cNvSpPr txBox="1">
            <a:spLocks noChangeArrowheads="1"/>
          </p:cNvSpPr>
          <p:nvPr/>
        </p:nvSpPr>
        <p:spPr bwMode="auto">
          <a:xfrm>
            <a:off x="8388424" y="3270099"/>
            <a:ext cx="134937" cy="1473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vert270" wrap="square" lIns="0" tIns="0" rIns="0" bIns="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800" b="1" i="0" u="none" strike="noStrike" cap="none" normalizeH="0" baseline="0" dirty="0" smtClean="0">
                <a:ln>
                  <a:noFill/>
                </a:ln>
                <a:solidFill>
                  <a:srgbClr val="984806"/>
                </a:solidFill>
                <a:effectLst/>
                <a:latin typeface="Calibri" pitchFamily="34" charset="0"/>
                <a:ea typeface="SimSun" pitchFamily="2" charset="-122"/>
                <a:cs typeface="Arial" pitchFamily="34" charset="0"/>
              </a:rPr>
              <a:t> </a:t>
            </a:r>
            <a:r>
              <a:rPr kumimoji="0" lang="en-US" sz="500" b="1" i="0" u="none" strike="noStrike" cap="none" normalizeH="0" baseline="0" dirty="0" smtClean="0">
                <a:ln>
                  <a:noFill/>
                </a:ln>
                <a:solidFill>
                  <a:srgbClr val="984806"/>
                </a:solidFill>
                <a:effectLst/>
                <a:latin typeface="Calibri" pitchFamily="34" charset="0"/>
                <a:ea typeface="SimSun" pitchFamily="2" charset="-122"/>
                <a:cs typeface="Arial" pitchFamily="34" charset="0"/>
              </a:rPr>
              <a:t>Editorial Credit: Bikeworldtravel / Shuttlestock.com</a:t>
            </a:r>
            <a:endParaRPr kumimoji="0" lang="en-US" sz="5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24744"/>
            <a:ext cx="8229600" cy="4065315"/>
          </a:xfrm>
        </p:spPr>
        <p:txBody>
          <a:bodyPr>
            <a:noAutofit/>
          </a:bodyPr>
          <a:lstStyle/>
          <a:p>
            <a:pPr marL="0" indent="0" algn="ctr">
              <a:lnSpc>
                <a:spcPct val="150000"/>
              </a:lnSpc>
              <a:buNone/>
            </a:pPr>
            <a:r>
              <a:rPr lang="en-AU" sz="3000" b="1" dirty="0" smtClean="0">
                <a:solidFill>
                  <a:srgbClr val="471D71"/>
                </a:solidFill>
              </a:rPr>
              <a:t>REFLECTIVE QUESTION:</a:t>
            </a:r>
          </a:p>
          <a:p>
            <a:pPr marL="0" indent="0" algn="ctr">
              <a:lnSpc>
                <a:spcPct val="150000"/>
              </a:lnSpc>
              <a:buNone/>
            </a:pPr>
            <a:endParaRPr lang="en-AU" sz="3000" b="1" dirty="0">
              <a:solidFill>
                <a:srgbClr val="471D71"/>
              </a:solidFill>
            </a:endParaRPr>
          </a:p>
          <a:p>
            <a:pPr marL="0" indent="0" algn="ctr">
              <a:lnSpc>
                <a:spcPct val="150000"/>
              </a:lnSpc>
              <a:buNone/>
            </a:pPr>
            <a:endParaRPr lang="en-AU" sz="3000" b="1" dirty="0" smtClean="0">
              <a:solidFill>
                <a:srgbClr val="471D71"/>
              </a:solidFill>
            </a:endParaRPr>
          </a:p>
          <a:p>
            <a:pPr marL="0" indent="0" algn="ctr">
              <a:lnSpc>
                <a:spcPct val="150000"/>
              </a:lnSpc>
              <a:buNone/>
            </a:pPr>
            <a:endParaRPr lang="en-AU" sz="3000" b="1" dirty="0" smtClean="0">
              <a:solidFill>
                <a:srgbClr val="471D71"/>
              </a:solidFill>
            </a:endParaRPr>
          </a:p>
          <a:p>
            <a:pPr marL="0" indent="0" algn="ctr">
              <a:lnSpc>
                <a:spcPct val="150000"/>
              </a:lnSpc>
              <a:buNone/>
            </a:pPr>
            <a:r>
              <a:rPr lang="en-AU" sz="2800" b="1" dirty="0" smtClean="0">
                <a:solidFill>
                  <a:schemeClr val="accent5">
                    <a:lumMod val="75000"/>
                  </a:schemeClr>
                </a:solidFill>
              </a:rPr>
              <a:t>How </a:t>
            </a:r>
            <a:r>
              <a:rPr lang="en-AU" sz="2800" b="1" dirty="0">
                <a:solidFill>
                  <a:schemeClr val="accent5">
                    <a:lumMod val="75000"/>
                  </a:schemeClr>
                </a:solidFill>
              </a:rPr>
              <a:t>would you feel about an older gay or lesbian couple coming to talk to you about their sexual relationship or sexual concerns? </a:t>
            </a: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559944" y="2132856"/>
            <a:ext cx="2088232" cy="16561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5648855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9"/>
            <a:ext cx="8229600" cy="4425355"/>
          </a:xfrm>
        </p:spPr>
        <p:txBody>
          <a:bodyPr>
            <a:normAutofit/>
          </a:bodyPr>
          <a:lstStyle/>
          <a:p>
            <a:pPr marL="0" indent="0">
              <a:buNone/>
            </a:pPr>
            <a:endParaRPr lang="en-US" sz="2400" b="1" i="1" dirty="0" smtClean="0"/>
          </a:p>
          <a:p>
            <a:pPr marL="0" indent="0">
              <a:buNone/>
            </a:pPr>
            <a:endParaRPr lang="en-US" sz="2400" b="1" i="1" dirty="0" smtClean="0"/>
          </a:p>
          <a:p>
            <a:pPr marL="0" indent="0">
              <a:buNone/>
            </a:pPr>
            <a:endParaRPr lang="en-US" sz="2400" b="1" i="1" dirty="0"/>
          </a:p>
          <a:p>
            <a:pPr marL="0" indent="0" algn="ctr">
              <a:buNone/>
            </a:pPr>
            <a:endParaRPr lang="en-US" sz="2400" b="1" i="1" dirty="0" smtClean="0">
              <a:solidFill>
                <a:srgbClr val="7030A0"/>
              </a:solidFill>
            </a:endParaRPr>
          </a:p>
          <a:p>
            <a:pPr marL="0" indent="0" algn="ctr">
              <a:buNone/>
            </a:pPr>
            <a:r>
              <a:rPr lang="en-US" sz="2400" b="1" i="1" dirty="0" smtClean="0">
                <a:solidFill>
                  <a:srgbClr val="7030A0"/>
                </a:solidFill>
              </a:rPr>
              <a:t>Gay </a:t>
            </a:r>
            <a:r>
              <a:rPr lang="en-US" sz="2400" b="1" i="1" dirty="0">
                <a:solidFill>
                  <a:srgbClr val="7030A0"/>
                </a:solidFill>
              </a:rPr>
              <a:t>&amp; Lesbian Elderly – Photography by Richard </a:t>
            </a:r>
            <a:r>
              <a:rPr lang="en-US" sz="2400" b="1" i="1" dirty="0" smtClean="0">
                <a:solidFill>
                  <a:srgbClr val="7030A0"/>
                </a:solidFill>
              </a:rPr>
              <a:t>Renaldi</a:t>
            </a:r>
          </a:p>
          <a:p>
            <a:pPr marL="0" indent="0" algn="ctr">
              <a:buNone/>
            </a:pPr>
            <a:r>
              <a:rPr lang="en-US" sz="2400" dirty="0" smtClean="0">
                <a:solidFill>
                  <a:schemeClr val="accent4">
                    <a:lumMod val="75000"/>
                  </a:schemeClr>
                </a:solidFill>
              </a:rPr>
              <a:t>Features a </a:t>
            </a:r>
            <a:r>
              <a:rPr lang="en-US" sz="2400" dirty="0">
                <a:solidFill>
                  <a:schemeClr val="accent4">
                    <a:lumMod val="75000"/>
                  </a:schemeClr>
                </a:solidFill>
              </a:rPr>
              <a:t>series of black </a:t>
            </a:r>
            <a:r>
              <a:rPr lang="en-US" sz="2400" dirty="0" smtClean="0">
                <a:solidFill>
                  <a:schemeClr val="accent4">
                    <a:lumMod val="75000"/>
                  </a:schemeClr>
                </a:solidFill>
              </a:rPr>
              <a:t>&amp; </a:t>
            </a:r>
            <a:r>
              <a:rPr lang="en-US" sz="2400" dirty="0">
                <a:solidFill>
                  <a:schemeClr val="accent4">
                    <a:lumMod val="75000"/>
                  </a:schemeClr>
                </a:solidFill>
              </a:rPr>
              <a:t>white photographs of older gay </a:t>
            </a:r>
            <a:r>
              <a:rPr lang="en-US" sz="2400" dirty="0" smtClean="0">
                <a:solidFill>
                  <a:schemeClr val="accent4">
                    <a:lumMod val="75000"/>
                  </a:schemeClr>
                </a:solidFill>
              </a:rPr>
              <a:t>&amp; </a:t>
            </a:r>
            <a:r>
              <a:rPr lang="en-US" sz="2400" dirty="0">
                <a:solidFill>
                  <a:schemeClr val="accent4">
                    <a:lumMod val="75000"/>
                  </a:schemeClr>
                </a:solidFill>
              </a:rPr>
              <a:t>lesbian people in their </a:t>
            </a:r>
            <a:r>
              <a:rPr lang="en-US" sz="2400" dirty="0" smtClean="0">
                <a:solidFill>
                  <a:schemeClr val="accent4">
                    <a:lumMod val="75000"/>
                  </a:schemeClr>
                </a:solidFill>
              </a:rPr>
              <a:t>homes </a:t>
            </a:r>
          </a:p>
          <a:p>
            <a:pPr marL="0" indent="0" algn="ctr">
              <a:buNone/>
            </a:pPr>
            <a:endParaRPr lang="en-AU" sz="2400" dirty="0"/>
          </a:p>
          <a:p>
            <a:pPr marL="0" indent="0" algn="ctr">
              <a:buNone/>
            </a:pPr>
            <a:r>
              <a:rPr lang="en-US" sz="2000" u="sng" dirty="0">
                <a:hlinkClick r:id="rId2"/>
              </a:rPr>
              <a:t>http://www.renaldi.com/archive/#id=album-20&amp;num=content-658</a:t>
            </a:r>
            <a:endParaRPr lang="en-AU" sz="2000" dirty="0"/>
          </a:p>
          <a:p>
            <a:pPr marL="0" indent="0">
              <a:buNone/>
            </a:pPr>
            <a:endParaRPr lang="en-AU" sz="24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08852">
            <a:off x="3896994" y="1710981"/>
            <a:ext cx="1350010" cy="11296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2"/>
            <a:ext cx="8229600" cy="5021362"/>
          </a:xfrm>
        </p:spPr>
        <p:txBody>
          <a:bodyPr>
            <a:normAutofit lnSpcReduction="10000"/>
          </a:bodyPr>
          <a:lstStyle/>
          <a:p>
            <a:pPr marL="0" indent="0" algn="ctr">
              <a:buNone/>
            </a:pPr>
            <a:r>
              <a:rPr lang="en-AU" sz="3500" b="1" dirty="0">
                <a:solidFill>
                  <a:srgbClr val="7030A0"/>
                </a:solidFill>
              </a:rPr>
              <a:t>Movie: GEN SILENT</a:t>
            </a:r>
            <a:endParaRPr lang="en-AU" sz="2000" b="1" dirty="0">
              <a:solidFill>
                <a:srgbClr val="7030A0"/>
              </a:solidFill>
            </a:endParaRPr>
          </a:p>
          <a:p>
            <a:pPr marL="0" indent="0">
              <a:buNone/>
            </a:pPr>
            <a:endParaRPr lang="en-AU" sz="2000" b="1" dirty="0" smtClean="0"/>
          </a:p>
          <a:p>
            <a:pPr marL="0" indent="0">
              <a:buNone/>
            </a:pPr>
            <a:endParaRPr lang="en-AU" sz="2000" b="1" dirty="0"/>
          </a:p>
          <a:p>
            <a:pPr marL="0" indent="0">
              <a:buNone/>
            </a:pPr>
            <a:endParaRPr lang="en-AU" sz="2000" b="1" dirty="0" smtClean="0"/>
          </a:p>
          <a:p>
            <a:pPr marL="0" indent="0">
              <a:buNone/>
            </a:pPr>
            <a:endParaRPr lang="en-AU" sz="2000" b="1" dirty="0"/>
          </a:p>
          <a:p>
            <a:pPr marL="0" indent="0">
              <a:buNone/>
            </a:pPr>
            <a:endParaRPr lang="en-AU" sz="2000" b="1" dirty="0" smtClean="0"/>
          </a:p>
          <a:p>
            <a:pPr marL="0" indent="0">
              <a:buNone/>
            </a:pPr>
            <a:endParaRPr lang="en-AU" sz="2000" b="1" dirty="0"/>
          </a:p>
          <a:p>
            <a:pPr marL="0" indent="0">
              <a:buNone/>
            </a:pPr>
            <a:endParaRPr lang="en-AU" sz="2000" b="1" dirty="0"/>
          </a:p>
          <a:p>
            <a:pPr marL="0" indent="0" algn="ctr">
              <a:buNone/>
            </a:pPr>
            <a:r>
              <a:rPr lang="en-AU" sz="2000" dirty="0">
                <a:solidFill>
                  <a:srgbClr val="0070C0"/>
                </a:solidFill>
              </a:rPr>
              <a:t>Sponsored by the Brookline Council on Aging, Goddard House and the LGBT Aging Project, this is an award-winning documentary by filmmaker, Stu Maddux,  that follows six Boston-area LGBT older adults over the course of a year as they deal with the challenges of aging and being gay, lesbian, bisexual or </a:t>
            </a:r>
            <a:r>
              <a:rPr lang="en-AU" sz="2000" dirty="0" smtClean="0">
                <a:solidFill>
                  <a:srgbClr val="0070C0"/>
                </a:solidFill>
              </a:rPr>
              <a:t>trans. </a:t>
            </a:r>
          </a:p>
          <a:p>
            <a:pPr marL="0" indent="0" algn="ctr">
              <a:buNone/>
            </a:pPr>
            <a:r>
              <a:rPr lang="en-AU" sz="2000" dirty="0" smtClean="0">
                <a:hlinkClick r:id="rId2"/>
              </a:rPr>
              <a:t>http</a:t>
            </a:r>
            <a:r>
              <a:rPr lang="en-AU" sz="2000" dirty="0">
                <a:hlinkClick r:id="rId2"/>
              </a:rPr>
              <a:t>://</a:t>
            </a:r>
            <a:r>
              <a:rPr lang="en-AU" sz="2000" dirty="0" smtClean="0">
                <a:hlinkClick r:id="rId2"/>
              </a:rPr>
              <a:t>stumaddux.com/GEN_SILENT.html</a:t>
            </a:r>
            <a:r>
              <a:rPr lang="en-AU" sz="2000" dirty="0" smtClean="0"/>
              <a:t> </a:t>
            </a:r>
            <a:endParaRPr lang="en-AU" sz="2000" dirty="0"/>
          </a:p>
          <a:p>
            <a:endParaRPr lang="en-AU"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844823"/>
            <a:ext cx="1358145" cy="208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8711234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471D71"/>
                </a:solidFill>
              </a:rPr>
              <a:t>Myths &amp; Facts of Sexuality &amp; Ageing</a:t>
            </a:r>
            <a:endParaRPr lang="en-AU" sz="3600" b="1" dirty="0">
              <a:solidFill>
                <a:srgbClr val="471D71"/>
              </a:solidFill>
            </a:endParaRPr>
          </a:p>
        </p:txBody>
      </p:sp>
      <p:sp>
        <p:nvSpPr>
          <p:cNvPr id="7" name="Content Placeholder 2"/>
          <p:cNvSpPr>
            <a:spLocks noGrp="1"/>
          </p:cNvSpPr>
          <p:nvPr>
            <p:ph idx="1"/>
          </p:nvPr>
        </p:nvSpPr>
        <p:spPr>
          <a:xfrm>
            <a:off x="500848" y="2060848"/>
            <a:ext cx="8229600" cy="3816424"/>
          </a:xfrm>
        </p:spPr>
        <p:txBody>
          <a:bodyPr>
            <a:noAutofit/>
          </a:bodyPr>
          <a:lstStyle/>
          <a:p>
            <a:pPr marL="0" indent="0" algn="ctr">
              <a:lnSpc>
                <a:spcPct val="150000"/>
              </a:lnSpc>
              <a:buNone/>
            </a:pPr>
            <a:r>
              <a:rPr lang="en-AU" sz="3000" b="1" dirty="0" smtClean="0">
                <a:solidFill>
                  <a:schemeClr val="accent5">
                    <a:lumMod val="50000"/>
                  </a:schemeClr>
                </a:solidFill>
              </a:rPr>
              <a:t>ACTIVITY</a:t>
            </a: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r>
              <a:rPr lang="en-AU" sz="3000" b="1" dirty="0" smtClean="0">
                <a:solidFill>
                  <a:schemeClr val="accent5">
                    <a:lumMod val="75000"/>
                  </a:schemeClr>
                </a:solidFill>
              </a:rPr>
              <a:t>What do you know about sexuality &amp; ageing?</a:t>
            </a:r>
            <a:endParaRPr lang="en-AU" sz="3000" b="1" dirty="0">
              <a:solidFill>
                <a:schemeClr val="accent5">
                  <a:lumMod val="75000"/>
                </a:schemeClr>
              </a:solidFill>
            </a:endParaRPr>
          </a:p>
        </p:txBody>
      </p:sp>
      <p:pic>
        <p:nvPicPr>
          <p:cNvPr id="8"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8954" y="3068960"/>
            <a:ext cx="1353388" cy="18291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1"/>
            <a:ext cx="8229600" cy="4497363"/>
          </a:xfrm>
        </p:spPr>
        <p:txBody>
          <a:bodyPr>
            <a:normAutofit/>
          </a:bodyPr>
          <a:lstStyle/>
          <a:p>
            <a:pPr lvl="0">
              <a:lnSpc>
                <a:spcPct val="150000"/>
              </a:lnSpc>
            </a:pPr>
            <a:r>
              <a:rPr lang="en-US" sz="2400" b="1" i="1" dirty="0" smtClean="0">
                <a:solidFill>
                  <a:schemeClr val="accent6">
                    <a:lumMod val="75000"/>
                  </a:schemeClr>
                </a:solidFill>
              </a:rPr>
              <a:t>Myths</a:t>
            </a:r>
          </a:p>
          <a:p>
            <a:pPr lvl="1">
              <a:lnSpc>
                <a:spcPct val="150000"/>
              </a:lnSpc>
            </a:pPr>
            <a:r>
              <a:rPr lang="en-US" sz="2400" dirty="0" smtClean="0"/>
              <a:t>Older </a:t>
            </a:r>
            <a:r>
              <a:rPr lang="en-US" sz="2400" dirty="0"/>
              <a:t>people are physically unattractive </a:t>
            </a:r>
            <a:r>
              <a:rPr lang="en-US" sz="2400" dirty="0" smtClean="0"/>
              <a:t>&amp; </a:t>
            </a:r>
            <a:r>
              <a:rPr lang="en-US" sz="2400" dirty="0"/>
              <a:t>therefore undesirable</a:t>
            </a:r>
            <a:endParaRPr lang="en-AU" sz="2400" dirty="0"/>
          </a:p>
          <a:p>
            <a:pPr lvl="1">
              <a:lnSpc>
                <a:spcPct val="150000"/>
              </a:lnSpc>
            </a:pPr>
            <a:r>
              <a:rPr lang="en-US" sz="2400" dirty="0"/>
              <a:t>The idea of older people attempting sexual activities is perverse </a:t>
            </a:r>
            <a:r>
              <a:rPr lang="en-US" sz="2400" dirty="0" smtClean="0"/>
              <a:t>&amp; </a:t>
            </a:r>
            <a:r>
              <a:rPr lang="en-US" sz="2400" dirty="0"/>
              <a:t>disgraceful </a:t>
            </a:r>
            <a:endParaRPr lang="en-US" sz="2400" dirty="0" smtClean="0"/>
          </a:p>
          <a:p>
            <a:pPr lvl="1">
              <a:lnSpc>
                <a:spcPct val="150000"/>
              </a:lnSpc>
            </a:pPr>
            <a:r>
              <a:rPr lang="en-US" sz="2400" dirty="0" smtClean="0"/>
              <a:t>Older people </a:t>
            </a:r>
            <a:r>
              <a:rPr lang="en-US" sz="2400" dirty="0" smtClean="0">
                <a:latin typeface="Calibri" pitchFamily="34" charset="0"/>
                <a:ea typeface="ＭＳ Ｐゴシック" pitchFamily="34" charset="-128"/>
                <a:cs typeface="Calibri" pitchFamily="34" charset="0"/>
              </a:rPr>
              <a:t>don</a:t>
            </a:r>
            <a:r>
              <a:rPr lang="en-US" altLang="en-US" sz="2400" dirty="0" smtClean="0">
                <a:latin typeface="Calibri" pitchFamily="34" charset="0"/>
                <a:ea typeface="ＭＳ Ｐゴシック" pitchFamily="34" charset="-128"/>
                <a:cs typeface="Calibri" pitchFamily="34" charset="0"/>
              </a:rPr>
              <a:t>’</a:t>
            </a:r>
            <a:r>
              <a:rPr lang="en-US" sz="2400" dirty="0" smtClean="0">
                <a:latin typeface="Calibri" pitchFamily="34" charset="0"/>
                <a:ea typeface="ＭＳ Ｐゴシック" pitchFamily="34" charset="-128"/>
                <a:cs typeface="Calibri" pitchFamily="34" charset="0"/>
              </a:rPr>
              <a:t>t </a:t>
            </a:r>
            <a:r>
              <a:rPr lang="en-US" sz="2400" dirty="0">
                <a:latin typeface="Calibri" pitchFamily="34" charset="0"/>
                <a:ea typeface="ＭＳ Ｐゴシック" pitchFamily="34" charset="-128"/>
                <a:cs typeface="Calibri" pitchFamily="34" charset="0"/>
              </a:rPr>
              <a:t>have </a:t>
            </a:r>
            <a:r>
              <a:rPr lang="en-US" sz="2400" dirty="0" smtClean="0">
                <a:latin typeface="Calibri" pitchFamily="34" charset="0"/>
                <a:ea typeface="ＭＳ Ｐゴシック" pitchFamily="34" charset="-128"/>
                <a:cs typeface="Calibri" pitchFamily="34" charset="0"/>
              </a:rPr>
              <a:t>sex, aren</a:t>
            </a:r>
            <a:r>
              <a:rPr lang="en-US" altLang="en-US" sz="2400" dirty="0" smtClean="0">
                <a:latin typeface="Calibri" pitchFamily="34" charset="0"/>
                <a:ea typeface="ＭＳ Ｐゴシック" pitchFamily="34" charset="-128"/>
                <a:cs typeface="Calibri" pitchFamily="34" charset="0"/>
              </a:rPr>
              <a:t>’</a:t>
            </a:r>
            <a:r>
              <a:rPr lang="en-US" sz="2400" dirty="0" smtClean="0">
                <a:latin typeface="Calibri" pitchFamily="34" charset="0"/>
                <a:ea typeface="ＭＳ Ｐゴシック" pitchFamily="34" charset="-128"/>
                <a:cs typeface="Calibri" pitchFamily="34" charset="0"/>
              </a:rPr>
              <a:t>t </a:t>
            </a:r>
            <a:r>
              <a:rPr lang="en-US" sz="2400" dirty="0">
                <a:latin typeface="Calibri" pitchFamily="34" charset="0"/>
                <a:ea typeface="ＭＳ Ｐゴシック" pitchFamily="34" charset="-128"/>
                <a:cs typeface="Calibri" pitchFamily="34" charset="0"/>
              </a:rPr>
              <a:t>interested in </a:t>
            </a:r>
            <a:r>
              <a:rPr lang="en-US" sz="2400" dirty="0" smtClean="0">
                <a:latin typeface="Calibri" pitchFamily="34" charset="0"/>
                <a:ea typeface="ＭＳ Ｐゴシック" pitchFamily="34" charset="-128"/>
                <a:cs typeface="Calibri" pitchFamily="34" charset="0"/>
              </a:rPr>
              <a:t>sex, can</a:t>
            </a:r>
            <a:r>
              <a:rPr lang="en-US" altLang="en-US" sz="2400" dirty="0" smtClean="0">
                <a:latin typeface="Calibri" pitchFamily="34" charset="0"/>
                <a:ea typeface="ＭＳ Ｐゴシック" pitchFamily="34" charset="-128"/>
                <a:cs typeface="Calibri" pitchFamily="34" charset="0"/>
              </a:rPr>
              <a:t>’</a:t>
            </a:r>
            <a:r>
              <a:rPr lang="en-US" sz="2400" dirty="0" smtClean="0">
                <a:latin typeface="Calibri" pitchFamily="34" charset="0"/>
                <a:ea typeface="ＭＳ Ｐゴシック" pitchFamily="34" charset="-128"/>
                <a:cs typeface="Calibri" pitchFamily="34" charset="0"/>
              </a:rPr>
              <a:t>t </a:t>
            </a:r>
            <a:r>
              <a:rPr lang="en-US" sz="2400" dirty="0">
                <a:latin typeface="Calibri" pitchFamily="34" charset="0"/>
                <a:ea typeface="ＭＳ Ｐゴシック" pitchFamily="34" charset="-128"/>
                <a:cs typeface="Calibri" pitchFamily="34" charset="0"/>
              </a:rPr>
              <a:t>have </a:t>
            </a:r>
            <a:r>
              <a:rPr lang="en-US" sz="2400" dirty="0" smtClean="0">
                <a:latin typeface="Calibri" pitchFamily="34" charset="0"/>
                <a:ea typeface="ＭＳ Ｐゴシック" pitchFamily="34" charset="-128"/>
                <a:cs typeface="Calibri" pitchFamily="34" charset="0"/>
              </a:rPr>
              <a:t>sex &amp; stopped </a:t>
            </a:r>
            <a:r>
              <a:rPr lang="en-US" sz="2400" dirty="0">
                <a:latin typeface="Calibri" pitchFamily="34" charset="0"/>
                <a:ea typeface="ＭＳ Ｐゴシック" pitchFamily="34" charset="-128"/>
                <a:cs typeface="Calibri" pitchFamily="34" charset="0"/>
              </a:rPr>
              <a:t>developing sexual </a:t>
            </a:r>
            <a:r>
              <a:rPr lang="en-US" sz="2400" dirty="0" smtClean="0">
                <a:latin typeface="Calibri" pitchFamily="34" charset="0"/>
                <a:ea typeface="ＭＳ Ｐゴシック" pitchFamily="34" charset="-128"/>
                <a:cs typeface="Calibri" pitchFamily="34" charset="0"/>
              </a:rPr>
              <a:t>relationships</a:t>
            </a:r>
            <a:endParaRPr lang="en-US" sz="2400" dirty="0">
              <a:latin typeface="Calibri" pitchFamily="34" charset="0"/>
              <a:ea typeface="ＭＳ Ｐゴシック" pitchFamily="34" charset="-128"/>
              <a:cs typeface="Calibri" pitchFamily="34" charset="0"/>
            </a:endParaRPr>
          </a:p>
          <a:p>
            <a:pPr lvl="1"/>
            <a:endParaRPr lang="en-AU" sz="2000" dirty="0"/>
          </a:p>
          <a:p>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48881"/>
            <a:ext cx="8229600" cy="3777283"/>
          </a:xfrm>
        </p:spPr>
        <p:txBody>
          <a:bodyPr>
            <a:normAutofit/>
          </a:bodyPr>
          <a:lstStyle/>
          <a:p>
            <a:pPr>
              <a:lnSpc>
                <a:spcPct val="150000"/>
              </a:lnSpc>
            </a:pPr>
            <a:r>
              <a:rPr lang="en-AU" sz="2400" dirty="0" smtClean="0"/>
              <a:t>Brief introduction to Workshop Facilitator</a:t>
            </a:r>
          </a:p>
          <a:p>
            <a:pPr>
              <a:lnSpc>
                <a:spcPct val="150000"/>
              </a:lnSpc>
            </a:pPr>
            <a:r>
              <a:rPr lang="en-AU" sz="2400" b="1" i="1" dirty="0" smtClean="0"/>
              <a:t>Ice-Breaker Activity</a:t>
            </a:r>
            <a:r>
              <a:rPr lang="en-AU" sz="2400" i="1" dirty="0" smtClean="0"/>
              <a:t>: </a:t>
            </a:r>
          </a:p>
          <a:p>
            <a:pPr lvl="1">
              <a:lnSpc>
                <a:spcPct val="150000"/>
              </a:lnSpc>
            </a:pPr>
            <a:r>
              <a:rPr lang="en-AU" sz="2400" dirty="0" smtClean="0"/>
              <a:t>Participants Introduction </a:t>
            </a:r>
            <a:r>
              <a:rPr lang="en-AU" sz="2400" i="1" dirty="0" smtClean="0"/>
              <a:t>(name, area of discipline &amp; what you hope to achieve from this workshop)</a:t>
            </a:r>
          </a:p>
          <a:p>
            <a:pPr lvl="1">
              <a:lnSpc>
                <a:spcPct val="150000"/>
              </a:lnSpc>
            </a:pPr>
            <a:r>
              <a:rPr lang="en-AU" sz="2400" dirty="0" smtClean="0"/>
              <a:t>Come </a:t>
            </a:r>
            <a:r>
              <a:rPr lang="en-AU" sz="2400" dirty="0"/>
              <a:t>up with a word or a short phrase to describe sexuality </a:t>
            </a:r>
            <a:r>
              <a:rPr lang="en-AU" sz="2400" dirty="0" smtClean="0"/>
              <a:t>&amp; ageing</a:t>
            </a:r>
            <a:endParaRPr lang="en-AU" sz="2400" i="1" dirty="0"/>
          </a:p>
        </p:txBody>
      </p:sp>
      <p:sp>
        <p:nvSpPr>
          <p:cNvPr id="7" name="Title 1"/>
          <p:cNvSpPr txBox="1">
            <a:spLocks/>
          </p:cNvSpPr>
          <p:nvPr/>
        </p:nvSpPr>
        <p:spPr>
          <a:xfrm>
            <a:off x="619944" y="1349152"/>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AU" sz="3600" b="1" i="0" u="none" strike="noStrike" kern="1200" cap="none" spc="0" normalizeH="0" baseline="0" noProof="0" dirty="0" smtClean="0">
                <a:ln>
                  <a:noFill/>
                </a:ln>
                <a:solidFill>
                  <a:schemeClr val="accent1">
                    <a:lumMod val="75000"/>
                  </a:schemeClr>
                </a:solidFill>
                <a:effectLst/>
                <a:uLnTx/>
                <a:uFillTx/>
                <a:latin typeface="+mj-lt"/>
                <a:ea typeface="+mj-ea"/>
                <a:cs typeface="+mj-cs"/>
              </a:rPr>
              <a:t>INTRODUCTION</a:t>
            </a:r>
            <a:endParaRPr kumimoji="0" lang="en-AU" sz="3600" b="1" i="0" u="none" strike="noStrike" kern="1200" cap="none" spc="0" normalizeH="0" baseline="0" noProof="0" dirty="0">
              <a:ln>
                <a:noFill/>
              </a:ln>
              <a:solidFill>
                <a:schemeClr val="accent1">
                  <a:lumMod val="75000"/>
                </a:schemeClr>
              </a:solidFill>
              <a:effectLst/>
              <a:uLnTx/>
              <a:uFillTx/>
              <a:latin typeface="+mj-lt"/>
              <a:ea typeface="+mj-ea"/>
              <a:cs typeface="+mj-cs"/>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securedownload"/>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86" y="952238"/>
            <a:ext cx="2920303" cy="47525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0825" y="1339264"/>
            <a:ext cx="2736850" cy="3108543"/>
          </a:xfrm>
          <a:prstGeom prst="rect">
            <a:avLst/>
          </a:prstGeom>
        </p:spPr>
        <p:txBody>
          <a:bodyPr>
            <a:spAutoFit/>
          </a:bodyPr>
          <a:lstStyle/>
          <a:p>
            <a:pPr marL="271463" indent="-271463">
              <a:lnSpc>
                <a:spcPct val="200000"/>
              </a:lnSpc>
              <a:buFontTx/>
              <a:buNone/>
              <a:defRPr/>
            </a:pPr>
            <a:r>
              <a:rPr lang="en-US" sz="1800" b="1" dirty="0">
                <a:solidFill>
                  <a:srgbClr val="C00000"/>
                </a:solidFill>
                <a:latin typeface="Calibri" pitchFamily="34" charset="0"/>
                <a:cs typeface="Calibri" pitchFamily="34" charset="0"/>
              </a:rPr>
              <a:t>Ageist views: older people</a:t>
            </a:r>
          </a:p>
          <a:p>
            <a:pPr>
              <a:lnSpc>
                <a:spcPct val="200000"/>
              </a:lnSpc>
              <a:buFontTx/>
              <a:buNone/>
              <a:tabLst>
                <a:tab pos="269875" algn="l"/>
              </a:tabLst>
              <a:defRPr/>
            </a:pPr>
            <a:r>
              <a:rPr lang="en-US" sz="1600" b="1" dirty="0">
                <a:solidFill>
                  <a:srgbClr val="000000"/>
                </a:solidFill>
                <a:latin typeface="Calibri" pitchFamily="34" charset="0"/>
                <a:cs typeface="Calibri" pitchFamily="34" charset="0"/>
              </a:rPr>
              <a:t>X</a:t>
            </a:r>
            <a:r>
              <a:rPr lang="en-US" sz="1600" dirty="0">
                <a:solidFill>
                  <a:srgbClr val="000000"/>
                </a:solidFill>
                <a:latin typeface="Calibri" pitchFamily="34" charset="0"/>
                <a:cs typeface="Calibri" pitchFamily="34" charset="0"/>
              </a:rPr>
              <a:t>	don</a:t>
            </a:r>
            <a:r>
              <a:rPr lang="en-US" altLang="en-US" sz="1600" dirty="0">
                <a:solidFill>
                  <a:srgbClr val="000000"/>
                </a:solidFill>
                <a:latin typeface="Calibri" pitchFamily="34" charset="0"/>
                <a:cs typeface="Calibri" pitchFamily="34" charset="0"/>
              </a:rPr>
              <a:t>’</a:t>
            </a:r>
            <a:r>
              <a:rPr lang="en-US" sz="1600" dirty="0">
                <a:solidFill>
                  <a:srgbClr val="000000"/>
                </a:solidFill>
                <a:latin typeface="Calibri" pitchFamily="34" charset="0"/>
                <a:cs typeface="Calibri" pitchFamily="34" charset="0"/>
              </a:rPr>
              <a:t>t have sex</a:t>
            </a:r>
          </a:p>
          <a:p>
            <a:pPr>
              <a:lnSpc>
                <a:spcPct val="200000"/>
              </a:lnSpc>
              <a:buFontTx/>
              <a:buNone/>
              <a:tabLst>
                <a:tab pos="269875" algn="l"/>
              </a:tabLst>
              <a:defRPr/>
            </a:pPr>
            <a:r>
              <a:rPr lang="en-US" sz="1600" b="1" dirty="0">
                <a:solidFill>
                  <a:srgbClr val="000000"/>
                </a:solidFill>
                <a:latin typeface="Calibri" pitchFamily="34" charset="0"/>
                <a:cs typeface="Calibri" pitchFamily="34" charset="0"/>
              </a:rPr>
              <a:t>X</a:t>
            </a:r>
            <a:r>
              <a:rPr lang="en-US" sz="1600" dirty="0">
                <a:solidFill>
                  <a:srgbClr val="000000"/>
                </a:solidFill>
                <a:latin typeface="Calibri" pitchFamily="34" charset="0"/>
                <a:cs typeface="Calibri" pitchFamily="34" charset="0"/>
              </a:rPr>
              <a:t>	aren</a:t>
            </a:r>
            <a:r>
              <a:rPr lang="en-US" altLang="en-US" sz="1600" dirty="0">
                <a:solidFill>
                  <a:srgbClr val="000000"/>
                </a:solidFill>
                <a:latin typeface="Calibri" pitchFamily="34" charset="0"/>
                <a:cs typeface="Calibri" pitchFamily="34" charset="0"/>
              </a:rPr>
              <a:t>’</a:t>
            </a:r>
            <a:r>
              <a:rPr lang="en-US" sz="1600" dirty="0">
                <a:solidFill>
                  <a:srgbClr val="000000"/>
                </a:solidFill>
                <a:latin typeface="Calibri" pitchFamily="34" charset="0"/>
                <a:cs typeface="Calibri" pitchFamily="34" charset="0"/>
              </a:rPr>
              <a:t>t interested in sex</a:t>
            </a:r>
          </a:p>
          <a:p>
            <a:pPr>
              <a:lnSpc>
                <a:spcPct val="200000"/>
              </a:lnSpc>
              <a:buFontTx/>
              <a:buNone/>
              <a:tabLst>
                <a:tab pos="269875" algn="l"/>
              </a:tabLst>
              <a:defRPr/>
            </a:pPr>
            <a:r>
              <a:rPr lang="en-US" sz="1600" b="1" dirty="0">
                <a:solidFill>
                  <a:srgbClr val="000000"/>
                </a:solidFill>
                <a:latin typeface="Calibri" pitchFamily="34" charset="0"/>
                <a:cs typeface="Calibri" pitchFamily="34" charset="0"/>
              </a:rPr>
              <a:t>X</a:t>
            </a:r>
            <a:r>
              <a:rPr lang="en-US" sz="1600" dirty="0">
                <a:solidFill>
                  <a:srgbClr val="000000"/>
                </a:solidFill>
                <a:latin typeface="Calibri" pitchFamily="34" charset="0"/>
                <a:cs typeface="Calibri" pitchFamily="34" charset="0"/>
              </a:rPr>
              <a:t>	can</a:t>
            </a:r>
            <a:r>
              <a:rPr lang="en-US" altLang="en-US" sz="1600" dirty="0">
                <a:solidFill>
                  <a:srgbClr val="000000"/>
                </a:solidFill>
                <a:latin typeface="Calibri" pitchFamily="34" charset="0"/>
                <a:cs typeface="Calibri" pitchFamily="34" charset="0"/>
              </a:rPr>
              <a:t>’</a:t>
            </a:r>
            <a:r>
              <a:rPr lang="en-US" sz="1600" dirty="0">
                <a:solidFill>
                  <a:srgbClr val="000000"/>
                </a:solidFill>
                <a:latin typeface="Calibri" pitchFamily="34" charset="0"/>
                <a:cs typeface="Calibri" pitchFamily="34" charset="0"/>
              </a:rPr>
              <a:t>t have sex</a:t>
            </a:r>
          </a:p>
          <a:p>
            <a:pPr>
              <a:lnSpc>
                <a:spcPct val="200000"/>
              </a:lnSpc>
              <a:buFontTx/>
              <a:buNone/>
              <a:tabLst>
                <a:tab pos="269875" algn="l"/>
              </a:tabLst>
              <a:defRPr/>
            </a:pPr>
            <a:r>
              <a:rPr lang="en-US" sz="1600" b="1" dirty="0">
                <a:solidFill>
                  <a:srgbClr val="000000"/>
                </a:solidFill>
                <a:latin typeface="Calibri" pitchFamily="34" charset="0"/>
                <a:cs typeface="Calibri" pitchFamily="34" charset="0"/>
              </a:rPr>
              <a:t>X</a:t>
            </a:r>
            <a:r>
              <a:rPr lang="en-US" sz="1600" dirty="0">
                <a:solidFill>
                  <a:srgbClr val="000000"/>
                </a:solidFill>
                <a:latin typeface="Calibri" pitchFamily="34" charset="0"/>
                <a:cs typeface="Calibri" pitchFamily="34" charset="0"/>
              </a:rPr>
              <a:t> 	stopped developing sexual 	relationships</a:t>
            </a:r>
          </a:p>
        </p:txBody>
      </p:sp>
      <p:sp>
        <p:nvSpPr>
          <p:cNvPr id="6" name="Rectangle 5"/>
          <p:cNvSpPr>
            <a:spLocks noChangeArrowheads="1"/>
          </p:cNvSpPr>
          <p:nvPr/>
        </p:nvSpPr>
        <p:spPr bwMode="auto">
          <a:xfrm>
            <a:off x="6300788" y="1355170"/>
            <a:ext cx="2551112"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3550" indent="-285750"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eaLnBrk="1" hangingPunct="1">
              <a:lnSpc>
                <a:spcPct val="150000"/>
              </a:lnSpc>
              <a:buClr>
                <a:srgbClr val="FFFFFF"/>
              </a:buClr>
              <a:buFont typeface="Wingdings" pitchFamily="2" charset="2"/>
              <a:buChar char="ü"/>
            </a:pPr>
            <a:r>
              <a:rPr lang="en-US" altLang="en-US" sz="1800" b="1" dirty="0">
                <a:solidFill>
                  <a:srgbClr val="C00000"/>
                </a:solidFill>
                <a:latin typeface="Calibri" pitchFamily="34" charset="0"/>
              </a:rPr>
              <a:t>In reality…</a:t>
            </a:r>
          </a:p>
          <a:p>
            <a:pPr eaLnBrk="1" hangingPunct="1">
              <a:lnSpc>
                <a:spcPct val="150000"/>
              </a:lnSpc>
              <a:buFont typeface="Wingdings" pitchFamily="2" charset="2"/>
              <a:buChar char="ü"/>
            </a:pPr>
            <a:r>
              <a:rPr lang="en-AU" altLang="en-US" sz="1600" dirty="0">
                <a:solidFill>
                  <a:srgbClr val="000000"/>
                </a:solidFill>
                <a:latin typeface="Calibri" pitchFamily="34" charset="0"/>
              </a:rPr>
              <a:t>meaningful &amp; important issue</a:t>
            </a:r>
          </a:p>
          <a:p>
            <a:pPr eaLnBrk="1" hangingPunct="1">
              <a:lnSpc>
                <a:spcPct val="150000"/>
              </a:lnSpc>
              <a:buFont typeface="Wingdings" pitchFamily="2" charset="2"/>
              <a:buChar char="ü"/>
            </a:pPr>
            <a:r>
              <a:rPr lang="en-AU" altLang="en-US" sz="1600" dirty="0">
                <a:solidFill>
                  <a:srgbClr val="000000"/>
                </a:solidFill>
                <a:latin typeface="Calibri" pitchFamily="34" charset="0"/>
              </a:rPr>
              <a:t>may not express their sexuality (redefine &amp; reprioritise)</a:t>
            </a:r>
          </a:p>
          <a:p>
            <a:pPr eaLnBrk="1" hangingPunct="1">
              <a:lnSpc>
                <a:spcPct val="150000"/>
              </a:lnSpc>
              <a:buFont typeface="Wingdings" pitchFamily="2" charset="2"/>
              <a:buChar char="ü"/>
            </a:pPr>
            <a:r>
              <a:rPr lang="en-AU" altLang="en-US" sz="1600" dirty="0">
                <a:solidFill>
                  <a:srgbClr val="000000"/>
                </a:solidFill>
                <a:latin typeface="Calibri" pitchFamily="34" charset="0"/>
              </a:rPr>
              <a:t>want to discuss sexual needs, function &amp; concerns with their health caregivers and part of clinical care</a:t>
            </a:r>
            <a:endParaRPr lang="en-US" altLang="en-US" sz="1600" dirty="0">
              <a:solidFill>
                <a:srgbClr val="000000"/>
              </a:solidFill>
              <a:latin typeface="Calibri"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60078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4544" y="2423287"/>
            <a:ext cx="2611977" cy="330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86453" y="1098807"/>
            <a:ext cx="3111497" cy="5016758"/>
          </a:xfrm>
          <a:prstGeom prst="rect">
            <a:avLst/>
          </a:prstGeom>
        </p:spPr>
        <p:txBody>
          <a:bodyPr wrap="square">
            <a:spAutoFit/>
          </a:bodyPr>
          <a:lstStyle/>
          <a:p>
            <a:pPr algn="ctr">
              <a:buFontTx/>
              <a:buNone/>
              <a:defRPr/>
            </a:pPr>
            <a:r>
              <a:rPr lang="en-US" sz="1600" b="1" dirty="0">
                <a:solidFill>
                  <a:srgbClr val="C00000"/>
                </a:solidFill>
                <a:latin typeface="Calibri"/>
                <a:cs typeface="Calibri"/>
              </a:rPr>
              <a:t>US national study of 1550 women &amp; 1455 men aged 57 to 85 </a:t>
            </a:r>
          </a:p>
          <a:p>
            <a:pPr algn="ctr">
              <a:buFontTx/>
              <a:buNone/>
              <a:defRPr/>
            </a:pPr>
            <a:r>
              <a:rPr lang="en-US" sz="1600" b="1" i="1" dirty="0">
                <a:solidFill>
                  <a:srgbClr val="000000"/>
                </a:solidFill>
                <a:latin typeface="Calibri"/>
                <a:cs typeface="Calibri"/>
              </a:rPr>
              <a:t>(Lindau et al. 2007</a:t>
            </a:r>
            <a:r>
              <a:rPr lang="en-US" sz="1600" b="1" i="1" dirty="0" smtClean="0">
                <a:solidFill>
                  <a:srgbClr val="000000"/>
                </a:solidFill>
                <a:latin typeface="Calibri"/>
                <a:cs typeface="Calibri"/>
              </a:rPr>
              <a:t>)</a:t>
            </a:r>
            <a:endParaRPr lang="en-US" sz="1600" i="1" u="sng" dirty="0">
              <a:solidFill>
                <a:srgbClr val="000000"/>
              </a:solidFill>
              <a:latin typeface="Calibri"/>
              <a:cs typeface="Calibri"/>
            </a:endParaRPr>
          </a:p>
          <a:p>
            <a:pPr lvl="1">
              <a:buFontTx/>
              <a:buNone/>
              <a:defRPr/>
            </a:pPr>
            <a:r>
              <a:rPr lang="en-US" sz="1600" i="1" u="sng" dirty="0">
                <a:solidFill>
                  <a:srgbClr val="000000"/>
                </a:solidFill>
                <a:latin typeface="Calibri"/>
                <a:cs typeface="Calibri"/>
              </a:rPr>
              <a:t>Oral Sex</a:t>
            </a:r>
          </a:p>
          <a:p>
            <a:pPr marL="725488" lvl="3" indent="-268288">
              <a:buFont typeface="Wingdings" charset="0"/>
              <a:buChar char="Ø"/>
              <a:defRPr/>
            </a:pPr>
            <a:r>
              <a:rPr lang="en-US" sz="1600" dirty="0">
                <a:solidFill>
                  <a:srgbClr val="000000"/>
                </a:solidFill>
                <a:latin typeface="Calibri"/>
                <a:cs typeface="Calibri"/>
              </a:rPr>
              <a:t> 57 to 75: &gt; 50% </a:t>
            </a:r>
          </a:p>
          <a:p>
            <a:pPr marL="725488" lvl="3" indent="-268288">
              <a:buFont typeface="Wingdings" charset="0"/>
              <a:buChar char="Ø"/>
              <a:defRPr/>
            </a:pPr>
            <a:r>
              <a:rPr lang="en-US" sz="1600" dirty="0">
                <a:solidFill>
                  <a:srgbClr val="000000"/>
                </a:solidFill>
                <a:latin typeface="Calibri"/>
                <a:cs typeface="Calibri"/>
              </a:rPr>
              <a:t> 75 to 85: ≈ ⅓ </a:t>
            </a:r>
          </a:p>
          <a:p>
            <a:pPr marL="725488" lvl="2" indent="-268288">
              <a:buFont typeface="Arial" charset="0"/>
              <a:buNone/>
              <a:defRPr/>
            </a:pPr>
            <a:r>
              <a:rPr lang="en-US" sz="1600" i="1" u="sng" dirty="0">
                <a:solidFill>
                  <a:srgbClr val="000000"/>
                </a:solidFill>
                <a:latin typeface="Calibri"/>
                <a:cs typeface="Calibri"/>
              </a:rPr>
              <a:t>Sexually Active</a:t>
            </a:r>
          </a:p>
          <a:p>
            <a:pPr marL="725488" lvl="3" indent="-268288">
              <a:buFont typeface="Wingdings" charset="0"/>
              <a:buChar char="Ø"/>
              <a:defRPr/>
            </a:pPr>
            <a:r>
              <a:rPr lang="en-AU" sz="1600" dirty="0">
                <a:solidFill>
                  <a:srgbClr val="000000"/>
                </a:solidFill>
                <a:latin typeface="Calibri"/>
                <a:cs typeface="Calibri"/>
              </a:rPr>
              <a:t> 57 to 64: 73%</a:t>
            </a:r>
          </a:p>
          <a:p>
            <a:pPr marL="725488" lvl="3" indent="-268288">
              <a:buFont typeface="Wingdings" charset="0"/>
              <a:buChar char="Ø"/>
              <a:defRPr/>
            </a:pPr>
            <a:r>
              <a:rPr lang="en-AU" sz="1600" dirty="0">
                <a:solidFill>
                  <a:srgbClr val="000000"/>
                </a:solidFill>
                <a:latin typeface="Calibri"/>
                <a:cs typeface="Calibri"/>
              </a:rPr>
              <a:t> 65 to 74: 53% </a:t>
            </a:r>
          </a:p>
          <a:p>
            <a:pPr marL="725488" lvl="3" indent="-268288">
              <a:buFont typeface="Wingdings" charset="0"/>
              <a:buChar char="Ø"/>
              <a:defRPr/>
            </a:pPr>
            <a:r>
              <a:rPr lang="en-AU" sz="1600" dirty="0">
                <a:solidFill>
                  <a:srgbClr val="000000"/>
                </a:solidFill>
                <a:latin typeface="Calibri"/>
                <a:cs typeface="Calibri"/>
              </a:rPr>
              <a:t> 75 to 85: 26</a:t>
            </a:r>
            <a:r>
              <a:rPr lang="en-AU" sz="1600" dirty="0" smtClean="0">
                <a:solidFill>
                  <a:srgbClr val="000000"/>
                </a:solidFill>
                <a:latin typeface="Calibri"/>
                <a:cs typeface="Calibri"/>
              </a:rPr>
              <a:t>%</a:t>
            </a:r>
            <a:endParaRPr lang="en-AU" sz="1600" dirty="0">
              <a:solidFill>
                <a:srgbClr val="000000"/>
              </a:solidFill>
              <a:latin typeface="Calibri"/>
              <a:cs typeface="Calibri"/>
            </a:endParaRPr>
          </a:p>
          <a:p>
            <a:pPr marL="0" lvl="2">
              <a:buFontTx/>
              <a:buNone/>
              <a:defRPr/>
            </a:pPr>
            <a:r>
              <a:rPr lang="en-US" sz="1600" dirty="0">
                <a:solidFill>
                  <a:srgbClr val="000000"/>
                </a:solidFill>
                <a:latin typeface="Calibri"/>
                <a:cs typeface="Calibri"/>
              </a:rPr>
              <a:t>- Sexual activity decline with age</a:t>
            </a:r>
          </a:p>
          <a:p>
            <a:pPr marL="0" lvl="2">
              <a:buFontTx/>
              <a:buNone/>
              <a:defRPr/>
            </a:pPr>
            <a:r>
              <a:rPr lang="en-US" sz="1600" dirty="0">
                <a:solidFill>
                  <a:srgbClr val="000000"/>
                </a:solidFill>
                <a:latin typeface="Calibri"/>
                <a:cs typeface="Calibri"/>
              </a:rPr>
              <a:t>- Prevalent sexual problems </a:t>
            </a:r>
          </a:p>
          <a:p>
            <a:pPr marL="268288" lvl="3" indent="-268288">
              <a:buFont typeface="Wingdings" charset="2"/>
              <a:buChar char="²"/>
              <a:defRPr/>
            </a:pPr>
            <a:r>
              <a:rPr lang="en-US" sz="1600" u="sng" dirty="0">
                <a:solidFill>
                  <a:srgbClr val="000000"/>
                </a:solidFill>
                <a:latin typeface="Calibri"/>
                <a:cs typeface="Calibri"/>
              </a:rPr>
              <a:t>Women</a:t>
            </a:r>
            <a:r>
              <a:rPr lang="en-US" sz="1600" dirty="0">
                <a:solidFill>
                  <a:srgbClr val="000000"/>
                </a:solidFill>
                <a:latin typeface="Calibri"/>
                <a:cs typeface="Calibri"/>
              </a:rPr>
              <a:t>: low desire (43%), difficulty with vaginal lubrication (39%) &amp; inability to climax (34%)</a:t>
            </a:r>
          </a:p>
          <a:p>
            <a:pPr marL="268288" lvl="3" indent="-268288">
              <a:buFont typeface="Wingdings" charset="2"/>
              <a:buChar char="²"/>
              <a:defRPr/>
            </a:pPr>
            <a:r>
              <a:rPr lang="en-US" sz="1600" u="sng" dirty="0">
                <a:solidFill>
                  <a:srgbClr val="000000"/>
                </a:solidFill>
                <a:latin typeface="Calibri"/>
                <a:cs typeface="Calibri"/>
              </a:rPr>
              <a:t>Men</a:t>
            </a:r>
            <a:r>
              <a:rPr lang="en-US" sz="1600" dirty="0">
                <a:solidFill>
                  <a:srgbClr val="000000"/>
                </a:solidFill>
                <a:latin typeface="Calibri"/>
                <a:cs typeface="Calibri"/>
              </a:rPr>
              <a:t>: erectile difficulties (37%) - 14% reported using medication or supplements to improve sexual function</a:t>
            </a:r>
            <a:endParaRPr lang="en-AU" sz="1600" dirty="0">
              <a:solidFill>
                <a:srgbClr val="000000"/>
              </a:solidFill>
              <a:latin typeface="Calibri"/>
              <a:cs typeface="Calibri"/>
            </a:endParaRPr>
          </a:p>
        </p:txBody>
      </p:sp>
      <p:sp>
        <p:nvSpPr>
          <p:cNvPr id="4" name="Rectangle 3"/>
          <p:cNvSpPr>
            <a:spLocks noChangeArrowheads="1"/>
          </p:cNvSpPr>
          <p:nvPr/>
        </p:nvSpPr>
        <p:spPr bwMode="auto">
          <a:xfrm>
            <a:off x="414570" y="2423287"/>
            <a:ext cx="2286000" cy="3378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eaLnBrk="1" hangingPunct="1">
              <a:lnSpc>
                <a:spcPct val="150000"/>
              </a:lnSpc>
              <a:buFont typeface="Wingdings" pitchFamily="2" charset="2"/>
              <a:buChar char="Ø"/>
            </a:pPr>
            <a:r>
              <a:rPr lang="en-AU" altLang="en-US" sz="1600" dirty="0">
                <a:solidFill>
                  <a:srgbClr val="000000"/>
                </a:solidFill>
                <a:latin typeface="Calibri" pitchFamily="34" charset="0"/>
              </a:rPr>
              <a:t>75 to 79: 40% sexually active</a:t>
            </a:r>
          </a:p>
          <a:p>
            <a:pPr eaLnBrk="1" hangingPunct="1">
              <a:lnSpc>
                <a:spcPct val="150000"/>
              </a:lnSpc>
              <a:buFont typeface="Wingdings" pitchFamily="2" charset="2"/>
              <a:buChar char="Ø"/>
            </a:pPr>
            <a:r>
              <a:rPr lang="en-AU" altLang="en-US" sz="1600" dirty="0">
                <a:solidFill>
                  <a:srgbClr val="000000"/>
                </a:solidFill>
                <a:latin typeface="Calibri" pitchFamily="34" charset="0"/>
              </a:rPr>
              <a:t>80 to 84: 30% sexually active (in the past 12 months)</a:t>
            </a:r>
          </a:p>
          <a:p>
            <a:pPr eaLnBrk="1" hangingPunct="1">
              <a:lnSpc>
                <a:spcPct val="150000"/>
              </a:lnSpc>
              <a:buFont typeface="Wingdings" pitchFamily="2" charset="2"/>
              <a:buChar char="Ø"/>
            </a:pPr>
            <a:r>
              <a:rPr lang="en-AU" altLang="en-US" sz="1600" dirty="0">
                <a:solidFill>
                  <a:srgbClr val="000000"/>
                </a:solidFill>
                <a:latin typeface="Calibri" pitchFamily="34" charset="0"/>
              </a:rPr>
              <a:t>85 to 89: 20% sexually active</a:t>
            </a:r>
          </a:p>
          <a:p>
            <a:pPr eaLnBrk="1" hangingPunct="1">
              <a:lnSpc>
                <a:spcPct val="150000"/>
              </a:lnSpc>
              <a:buFont typeface="Wingdings" pitchFamily="2" charset="2"/>
              <a:buChar char="Ø"/>
            </a:pPr>
            <a:r>
              <a:rPr lang="en-AU" altLang="en-US" sz="1600" dirty="0">
                <a:solidFill>
                  <a:srgbClr val="000000"/>
                </a:solidFill>
                <a:latin typeface="Calibri" pitchFamily="34" charset="0"/>
              </a:rPr>
              <a:t>90+: 10% sexually active</a:t>
            </a:r>
          </a:p>
        </p:txBody>
      </p:sp>
      <p:sp>
        <p:nvSpPr>
          <p:cNvPr id="7173" name="TextBox 4"/>
          <p:cNvSpPr txBox="1">
            <a:spLocks noChangeArrowheads="1"/>
          </p:cNvSpPr>
          <p:nvPr/>
        </p:nvSpPr>
        <p:spPr bwMode="auto">
          <a:xfrm rot="-5400000">
            <a:off x="4652173" y="5041959"/>
            <a:ext cx="22225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eaLnBrk="1" hangingPunct="1">
              <a:buFontTx/>
              <a:buNone/>
            </a:pPr>
            <a:r>
              <a:rPr lang="en-US" altLang="en-US" sz="1000" b="1" i="1">
                <a:solidFill>
                  <a:srgbClr val="000000"/>
                </a:solidFill>
                <a:latin typeface="Calibri" pitchFamily="34" charset="0"/>
              </a:rPr>
              <a:t>© Timeless Love by Marie Bot</a:t>
            </a:r>
          </a:p>
        </p:txBody>
      </p:sp>
      <p:sp>
        <p:nvSpPr>
          <p:cNvPr id="6" name="Rectangle 5"/>
          <p:cNvSpPr>
            <a:spLocks noChangeArrowheads="1"/>
          </p:cNvSpPr>
          <p:nvPr/>
        </p:nvSpPr>
        <p:spPr bwMode="auto">
          <a:xfrm>
            <a:off x="139708" y="954791"/>
            <a:ext cx="2992132"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algn="ctr" eaLnBrk="1" hangingPunct="1">
              <a:lnSpc>
                <a:spcPct val="150000"/>
              </a:lnSpc>
              <a:buFontTx/>
              <a:buNone/>
            </a:pPr>
            <a:r>
              <a:rPr lang="en-US" altLang="en-US" sz="1600" b="1" dirty="0">
                <a:solidFill>
                  <a:srgbClr val="C00000"/>
                </a:solidFill>
                <a:latin typeface="Calibri" pitchFamily="34" charset="0"/>
              </a:rPr>
              <a:t>The Health in Men Study of 12,000 Australian man aged ≥ 65</a:t>
            </a:r>
          </a:p>
          <a:p>
            <a:pPr algn="ctr" eaLnBrk="1" hangingPunct="1">
              <a:lnSpc>
                <a:spcPct val="150000"/>
              </a:lnSpc>
              <a:buFontTx/>
              <a:buNone/>
            </a:pPr>
            <a:r>
              <a:rPr lang="en-US" altLang="en-US" sz="1000" b="1" u="sng" dirty="0">
                <a:solidFill>
                  <a:srgbClr val="000000"/>
                </a:solidFill>
                <a:hlinkClick r:id="rId4"/>
              </a:rPr>
              <a:t>http://www.agedcareinsite.com.au/pages/section/article.php?idArticle=15325</a:t>
            </a:r>
            <a:endParaRPr lang="en-AU" altLang="en-US" sz="1000" b="1" dirty="0">
              <a:solidFill>
                <a:srgbClr val="000000"/>
              </a:solidFill>
            </a:endParaRPr>
          </a:p>
          <a:p>
            <a:pPr algn="ctr" eaLnBrk="1" hangingPunct="1">
              <a:lnSpc>
                <a:spcPct val="150000"/>
              </a:lnSpc>
              <a:buFontTx/>
              <a:buNone/>
            </a:pPr>
            <a:endParaRPr lang="en-AU" altLang="en-US" sz="1600" b="1" dirty="0">
              <a:solidFill>
                <a:srgbClr val="000000"/>
              </a:solidFill>
              <a:latin typeface="Calibri"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48553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9"/>
            <a:ext cx="8229600" cy="4425355"/>
          </a:xfrm>
        </p:spPr>
        <p:txBody>
          <a:bodyPr>
            <a:normAutofit lnSpcReduction="10000"/>
          </a:bodyPr>
          <a:lstStyle/>
          <a:p>
            <a:pPr marL="0" indent="0">
              <a:buNone/>
            </a:pPr>
            <a:endParaRPr lang="en-US" sz="2400" b="1" i="1" dirty="0" smtClean="0"/>
          </a:p>
          <a:p>
            <a:pPr marL="0" indent="0">
              <a:buNone/>
            </a:pPr>
            <a:endParaRPr lang="en-US" sz="2400" b="1" i="1" dirty="0" smtClean="0"/>
          </a:p>
          <a:p>
            <a:pPr marL="0" indent="0">
              <a:buNone/>
            </a:pPr>
            <a:endParaRPr lang="en-US" sz="2400" b="1" i="1" dirty="0" smtClean="0">
              <a:solidFill>
                <a:srgbClr val="7030A0"/>
              </a:solidFill>
            </a:endParaRPr>
          </a:p>
          <a:p>
            <a:pPr marL="0" indent="0" algn="ctr">
              <a:buNone/>
            </a:pPr>
            <a:r>
              <a:rPr lang="en-US" sz="2400" b="1" i="1" dirty="0" smtClean="0">
                <a:solidFill>
                  <a:srgbClr val="7030A0"/>
                </a:solidFill>
              </a:rPr>
              <a:t>Backseat </a:t>
            </a:r>
            <a:r>
              <a:rPr lang="en-US" sz="2400" b="1" i="1" dirty="0">
                <a:solidFill>
                  <a:srgbClr val="7030A0"/>
                </a:solidFill>
              </a:rPr>
              <a:t>Bingo</a:t>
            </a:r>
            <a:r>
              <a:rPr lang="en-US" sz="2400" dirty="0">
                <a:solidFill>
                  <a:srgbClr val="7030A0"/>
                </a:solidFill>
              </a:rPr>
              <a:t> </a:t>
            </a:r>
            <a:endParaRPr lang="en-AU" sz="2400" dirty="0">
              <a:solidFill>
                <a:srgbClr val="7030A0"/>
              </a:solidFill>
            </a:endParaRPr>
          </a:p>
          <a:p>
            <a:pPr marL="0" indent="0" algn="ctr">
              <a:buNone/>
            </a:pPr>
            <a:r>
              <a:rPr lang="en-US" sz="2400" dirty="0">
                <a:solidFill>
                  <a:schemeClr val="accent4">
                    <a:lumMod val="75000"/>
                  </a:schemeClr>
                </a:solidFill>
              </a:rPr>
              <a:t>An animated documentary that effectively dispels the societal preconceptions about romance </a:t>
            </a:r>
            <a:r>
              <a:rPr lang="en-US" sz="2400" dirty="0" smtClean="0">
                <a:solidFill>
                  <a:schemeClr val="accent4">
                    <a:lumMod val="75000"/>
                  </a:schemeClr>
                </a:solidFill>
              </a:rPr>
              <a:t>&amp; </a:t>
            </a:r>
            <a:r>
              <a:rPr lang="en-US" sz="2400" dirty="0">
                <a:solidFill>
                  <a:schemeClr val="accent4">
                    <a:lumMod val="75000"/>
                  </a:schemeClr>
                </a:solidFill>
              </a:rPr>
              <a:t>older adults is available at the website. It is a powerful reminder that love </a:t>
            </a:r>
            <a:r>
              <a:rPr lang="en-US" sz="2400" dirty="0" smtClean="0">
                <a:solidFill>
                  <a:schemeClr val="accent4">
                    <a:lumMod val="75000"/>
                  </a:schemeClr>
                </a:solidFill>
              </a:rPr>
              <a:t>&amp; </a:t>
            </a:r>
            <a:r>
              <a:rPr lang="en-US" sz="2400" dirty="0">
                <a:solidFill>
                  <a:schemeClr val="accent4">
                    <a:lumMod val="75000"/>
                  </a:schemeClr>
                </a:solidFill>
              </a:rPr>
              <a:t>desire remain an integral part of health ageing </a:t>
            </a:r>
            <a:r>
              <a:rPr lang="en-US" sz="2400" dirty="0" smtClean="0">
                <a:solidFill>
                  <a:schemeClr val="accent4">
                    <a:lumMod val="75000"/>
                  </a:schemeClr>
                </a:solidFill>
              </a:rPr>
              <a:t>&amp; </a:t>
            </a:r>
            <a:r>
              <a:rPr lang="en-US" sz="2400" dirty="0">
                <a:solidFill>
                  <a:schemeClr val="accent4">
                    <a:lumMod val="75000"/>
                  </a:schemeClr>
                </a:solidFill>
              </a:rPr>
              <a:t>personal </a:t>
            </a:r>
            <a:r>
              <a:rPr lang="en-US" sz="2400" dirty="0" smtClean="0">
                <a:solidFill>
                  <a:schemeClr val="accent4">
                    <a:lumMod val="75000"/>
                  </a:schemeClr>
                </a:solidFill>
              </a:rPr>
              <a:t>well-being.</a:t>
            </a:r>
          </a:p>
          <a:p>
            <a:pPr marL="0" indent="0" algn="ctr">
              <a:buNone/>
            </a:pPr>
            <a:endParaRPr lang="en-AU" sz="2400" dirty="0"/>
          </a:p>
          <a:p>
            <a:pPr marL="0" indent="0" algn="ctr">
              <a:buNone/>
            </a:pPr>
            <a:r>
              <a:rPr lang="en-US" sz="2400" u="sng" dirty="0" smtClean="0">
                <a:hlinkClick r:id="rId2"/>
              </a:rPr>
              <a:t>http</a:t>
            </a:r>
            <a:r>
              <a:rPr lang="en-US" sz="2400" u="sng" dirty="0">
                <a:hlinkClick r:id="rId2"/>
              </a:rPr>
              <a:t>://vimeo.com/7584260</a:t>
            </a:r>
            <a:r>
              <a:rPr lang="en-US" sz="2400" u="sng" dirty="0"/>
              <a:t> </a:t>
            </a:r>
            <a:endParaRPr lang="en-AU" sz="2400" dirty="0"/>
          </a:p>
          <a:p>
            <a:pPr marL="0" indent="0">
              <a:buNone/>
            </a:pPr>
            <a:endParaRPr lang="en-AU" sz="2400" dirty="0"/>
          </a:p>
        </p:txBody>
      </p:sp>
      <p:pic>
        <p:nvPicPr>
          <p:cNvPr id="8" name="Picture 7" descr="backseat_bingo"/>
          <p:cNvPicPr/>
          <p:nvPr/>
        </p:nvPicPr>
        <p:blipFill>
          <a:blip r:embed="rId3" cstate="print"/>
          <a:srcRect/>
          <a:stretch>
            <a:fillRect/>
          </a:stretch>
        </p:blipFill>
        <p:spPr bwMode="auto">
          <a:xfrm>
            <a:off x="3563888" y="1412776"/>
            <a:ext cx="2016224" cy="1512168"/>
          </a:xfrm>
          <a:prstGeom prst="rect">
            <a:avLst/>
          </a:prstGeom>
          <a:noFill/>
          <a:ln w="9525">
            <a:noFill/>
            <a:miter lim="800000"/>
            <a:headEnd/>
            <a:tailEnd/>
          </a:ln>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479333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960492" y="1052513"/>
            <a:ext cx="7094537" cy="508000"/>
          </a:xfrm>
        </p:spPr>
        <p:txBody>
          <a:bodyPr/>
          <a:lstStyle/>
          <a:p>
            <a:pPr algn="ctr" eaLnBrk="1" hangingPunct="1">
              <a:defRPr/>
            </a:pPr>
            <a:r>
              <a:rPr lang="en-AU" sz="1800" i="1" dirty="0" smtClean="0">
                <a:solidFill>
                  <a:srgbClr val="C00000"/>
                </a:solidFill>
                <a:latin typeface="Calibri"/>
                <a:cs typeface="Calibri"/>
              </a:rPr>
              <a:t>Why is expression of sexuality important for </a:t>
            </a:r>
            <a:r>
              <a:rPr lang="en-AU" sz="1800" i="1" dirty="0">
                <a:solidFill>
                  <a:srgbClr val="C00000"/>
                </a:solidFill>
                <a:latin typeface="Calibri"/>
                <a:cs typeface="Calibri"/>
              </a:rPr>
              <a:t>older </a:t>
            </a:r>
            <a:r>
              <a:rPr lang="en-AU" sz="1800" i="1" dirty="0" smtClean="0">
                <a:solidFill>
                  <a:srgbClr val="C00000"/>
                </a:solidFill>
                <a:latin typeface="Calibri"/>
                <a:cs typeface="Calibri"/>
              </a:rPr>
              <a:t>people?</a:t>
            </a:r>
            <a:endParaRPr lang="en-AU" sz="1800" i="1" dirty="0">
              <a:solidFill>
                <a:srgbClr val="C00000"/>
              </a:solidFill>
              <a:latin typeface="Calibri"/>
              <a:cs typeface="Calibri"/>
            </a:endParaRPr>
          </a:p>
        </p:txBody>
      </p:sp>
      <p:sp>
        <p:nvSpPr>
          <p:cNvPr id="3" name="Rectangle 3"/>
          <p:cNvSpPr txBox="1">
            <a:spLocks noChangeArrowheads="1"/>
          </p:cNvSpPr>
          <p:nvPr/>
        </p:nvSpPr>
        <p:spPr bwMode="auto">
          <a:xfrm>
            <a:off x="6508763" y="1790700"/>
            <a:ext cx="2378075" cy="2008188"/>
          </a:xfrm>
          <a:prstGeom prst="rect">
            <a:avLst/>
          </a:prstGeom>
          <a:noFill/>
          <a:ln w="9525">
            <a:noFill/>
            <a:miter lim="800000"/>
            <a:headEnd/>
            <a:tailEnd/>
          </a:ln>
          <a:effectLst/>
        </p:spPr>
        <p:txBody>
          <a:bodyPr tIns="0" bIns="36000"/>
          <a:lstStyle>
            <a:lvl1pPr marL="342900" indent="-342900" algn="l" rtl="0" eaLnBrk="1" fontAlgn="base" hangingPunct="1">
              <a:spcBef>
                <a:spcPct val="20000"/>
              </a:spcBef>
              <a:spcAft>
                <a:spcPct val="0"/>
              </a:spcAft>
              <a:buFont typeface="Wingdings" pitchFamily="2" charset="2"/>
              <a:buChar char="§"/>
              <a:defRPr sz="15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1500">
                <a:solidFill>
                  <a:schemeClr val="tx1"/>
                </a:solidFill>
                <a:latin typeface="+mn-lt"/>
              </a:defRPr>
            </a:lvl2pPr>
            <a:lvl3pPr marL="1143000" indent="-228600" algn="l" rtl="0" eaLnBrk="1" fontAlgn="base" hangingPunct="1">
              <a:spcBef>
                <a:spcPct val="20000"/>
              </a:spcBef>
              <a:spcAft>
                <a:spcPct val="0"/>
              </a:spcAft>
              <a:buFont typeface="Wingdings" pitchFamily="2" charset="2"/>
              <a:buChar char="§"/>
              <a:defRPr sz="1500">
                <a:solidFill>
                  <a:schemeClr val="tx1"/>
                </a:solidFill>
                <a:latin typeface="+mn-lt"/>
              </a:defRPr>
            </a:lvl3pPr>
            <a:lvl4pPr marL="1600200" indent="-228600" algn="l" rtl="0" eaLnBrk="1" fontAlgn="base" hangingPunct="1">
              <a:spcBef>
                <a:spcPct val="20000"/>
              </a:spcBef>
              <a:spcAft>
                <a:spcPct val="0"/>
              </a:spcAft>
              <a:buFont typeface="Wingdings" pitchFamily="2" charset="2"/>
              <a:buChar char="§"/>
              <a:defRPr sz="1500">
                <a:solidFill>
                  <a:schemeClr val="tx1"/>
                </a:solidFill>
                <a:latin typeface="+mn-lt"/>
              </a:defRPr>
            </a:lvl4pPr>
            <a:lvl5pPr marL="2057400" indent="-228600" algn="l" rtl="0" eaLnBrk="1" fontAlgn="base" hangingPunct="1">
              <a:spcBef>
                <a:spcPct val="20000"/>
              </a:spcBef>
              <a:spcAft>
                <a:spcPct val="0"/>
              </a:spcAft>
              <a:buFont typeface="Wingdings" pitchFamily="2" charset="2"/>
              <a:buChar char="§"/>
              <a:defRPr sz="1500">
                <a:solidFill>
                  <a:schemeClr val="tx1"/>
                </a:solidFill>
                <a:latin typeface="+mn-lt"/>
              </a:defRPr>
            </a:lvl5pPr>
            <a:lvl6pPr marL="2514600" indent="-228600" algn="l" rtl="0" eaLnBrk="1" fontAlgn="base" hangingPunct="1">
              <a:spcBef>
                <a:spcPct val="20000"/>
              </a:spcBef>
              <a:spcAft>
                <a:spcPct val="0"/>
              </a:spcAft>
              <a:buFont typeface="Wingdings" pitchFamily="2" charset="2"/>
              <a:buChar char="§"/>
              <a:defRPr sz="1500">
                <a:solidFill>
                  <a:schemeClr val="tx1"/>
                </a:solidFill>
                <a:latin typeface="+mn-lt"/>
              </a:defRPr>
            </a:lvl6pPr>
            <a:lvl7pPr marL="2971800" indent="-228600" algn="l" rtl="0" eaLnBrk="1" fontAlgn="base" hangingPunct="1">
              <a:spcBef>
                <a:spcPct val="20000"/>
              </a:spcBef>
              <a:spcAft>
                <a:spcPct val="0"/>
              </a:spcAft>
              <a:buFont typeface="Wingdings" pitchFamily="2" charset="2"/>
              <a:buChar char="§"/>
              <a:defRPr sz="1500">
                <a:solidFill>
                  <a:schemeClr val="tx1"/>
                </a:solidFill>
                <a:latin typeface="+mn-lt"/>
              </a:defRPr>
            </a:lvl7pPr>
            <a:lvl8pPr marL="3429000" indent="-228600" algn="l" rtl="0" eaLnBrk="1" fontAlgn="base" hangingPunct="1">
              <a:spcBef>
                <a:spcPct val="20000"/>
              </a:spcBef>
              <a:spcAft>
                <a:spcPct val="0"/>
              </a:spcAft>
              <a:buFont typeface="Wingdings" pitchFamily="2" charset="2"/>
              <a:buChar char="§"/>
              <a:defRPr sz="1500">
                <a:solidFill>
                  <a:schemeClr val="tx1"/>
                </a:solidFill>
                <a:latin typeface="+mn-lt"/>
              </a:defRPr>
            </a:lvl8pPr>
            <a:lvl9pPr marL="3886200" indent="-228600" algn="l" rtl="0" eaLnBrk="1" fontAlgn="base" hangingPunct="1">
              <a:spcBef>
                <a:spcPct val="20000"/>
              </a:spcBef>
              <a:spcAft>
                <a:spcPct val="0"/>
              </a:spcAft>
              <a:buFont typeface="Wingdings" pitchFamily="2" charset="2"/>
              <a:buChar char="§"/>
              <a:defRPr sz="1500">
                <a:solidFill>
                  <a:schemeClr val="tx1"/>
                </a:solidFill>
                <a:latin typeface="+mn-lt"/>
              </a:defRPr>
            </a:lvl9pPr>
          </a:lstStyle>
          <a:p>
            <a:pPr>
              <a:buFont typeface="Wingdings" pitchFamily="2" charset="2"/>
              <a:buNone/>
              <a:tabLst>
                <a:tab pos="447675" algn="l"/>
              </a:tabLst>
              <a:defRPr/>
            </a:pPr>
            <a:endParaRPr lang="en-AU" altLang="zh-CN" sz="1600" dirty="0" smtClean="0">
              <a:solidFill>
                <a:srgbClr val="000000"/>
              </a:solidFill>
              <a:latin typeface="Calibri"/>
              <a:ea typeface="宋体" charset="0"/>
              <a:cs typeface="Calibri"/>
            </a:endParaRPr>
          </a:p>
          <a:p>
            <a:pPr>
              <a:buFont typeface="Wingdings" pitchFamily="2" charset="2"/>
              <a:buNone/>
              <a:tabLst>
                <a:tab pos="447675" algn="l"/>
              </a:tabLst>
              <a:defRPr/>
            </a:pPr>
            <a:endParaRPr lang="en-AU" altLang="zh-CN" sz="1600" dirty="0" smtClean="0">
              <a:solidFill>
                <a:srgbClr val="000000"/>
              </a:solidFill>
              <a:latin typeface="Calibri"/>
              <a:ea typeface="宋体" charset="0"/>
              <a:cs typeface="Calibri"/>
            </a:endParaRPr>
          </a:p>
          <a:p>
            <a:pPr>
              <a:buFont typeface="Wingdings" pitchFamily="2" charset="2"/>
              <a:buChar char="ü"/>
              <a:tabLst>
                <a:tab pos="447675" algn="l"/>
              </a:tabLst>
              <a:defRPr/>
            </a:pPr>
            <a:r>
              <a:rPr lang="en-AU" altLang="zh-CN" sz="1600" dirty="0" smtClean="0">
                <a:solidFill>
                  <a:srgbClr val="000000"/>
                </a:solidFill>
                <a:latin typeface="Calibri"/>
                <a:ea typeface="宋体" charset="0"/>
                <a:cs typeface="Calibri"/>
              </a:rPr>
              <a:t>Healthy interpersonal relationships</a:t>
            </a:r>
            <a:endParaRPr lang="en-AU" sz="1000" dirty="0" smtClean="0">
              <a:solidFill>
                <a:srgbClr val="000000"/>
              </a:solidFill>
            </a:endParaRPr>
          </a:p>
          <a:p>
            <a:pPr>
              <a:buFont typeface="Wingdings" pitchFamily="2" charset="2"/>
              <a:buChar char="ü"/>
              <a:tabLst>
                <a:tab pos="447675" algn="l"/>
              </a:tabLst>
              <a:defRPr/>
            </a:pPr>
            <a:r>
              <a:rPr lang="en-AU" altLang="zh-CN" sz="1600" dirty="0" smtClean="0">
                <a:solidFill>
                  <a:srgbClr val="000000"/>
                </a:solidFill>
                <a:latin typeface="Calibri"/>
                <a:ea typeface="宋体" charset="0"/>
                <a:cs typeface="Calibri"/>
              </a:rPr>
              <a:t>A sense of integrity </a:t>
            </a:r>
          </a:p>
          <a:p>
            <a:pPr marL="447675" indent="-447675">
              <a:buFont typeface="Wingdings" charset="0"/>
              <a:buNone/>
              <a:tabLst>
                <a:tab pos="447675" algn="l"/>
              </a:tabLst>
              <a:defRPr/>
            </a:pPr>
            <a:endParaRPr lang="en-AU" sz="1000" dirty="0">
              <a:solidFill>
                <a:srgbClr val="000000"/>
              </a:solidFill>
            </a:endParaRPr>
          </a:p>
        </p:txBody>
      </p:sp>
      <p:pic>
        <p:nvPicPr>
          <p:cNvPr id="4" name="Picture 4" descr="MCj043475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3813" y="5862640"/>
            <a:ext cx="46196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579617" y="5791205"/>
            <a:ext cx="5857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algn="ctr" eaLnBrk="1" hangingPunct="1">
              <a:spcBef>
                <a:spcPct val="50000"/>
              </a:spcBef>
              <a:buClr>
                <a:srgbClr val="808080"/>
              </a:buClr>
              <a:buFontTx/>
              <a:buNone/>
            </a:pPr>
            <a:r>
              <a:rPr lang="en-AU" altLang="zh-CN" sz="1600" b="1">
                <a:solidFill>
                  <a:srgbClr val="000000"/>
                </a:solidFill>
                <a:latin typeface="Calibri" pitchFamily="34" charset="0"/>
                <a:ea typeface="SimSun" pitchFamily="2" charset="-122"/>
                <a:cs typeface="Calibri" pitchFamily="34" charset="0"/>
              </a:rPr>
              <a:t>If deprived… detrimental effects on social relationships, self-image &amp; mental well-being for older people…</a:t>
            </a:r>
            <a:endParaRPr lang="en-AU" altLang="en-US" sz="1000" b="1">
              <a:solidFill>
                <a:srgbClr val="000000"/>
              </a:solidFill>
            </a:endParaRPr>
          </a:p>
        </p:txBody>
      </p:sp>
      <p:pic>
        <p:nvPicPr>
          <p:cNvPr id="512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6867" y="1662114"/>
            <a:ext cx="40719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TextBox 6"/>
          <p:cNvSpPr txBox="1">
            <a:spLocks noChangeArrowheads="1"/>
          </p:cNvSpPr>
          <p:nvPr/>
        </p:nvSpPr>
        <p:spPr bwMode="auto">
          <a:xfrm>
            <a:off x="4508500" y="5362616"/>
            <a:ext cx="19431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500">
                <a:solidFill>
                  <a:schemeClr val="tx1"/>
                </a:solidFill>
                <a:latin typeface="Arial" charset="0"/>
                <a:ea typeface="ＭＳ Ｐゴシック" pitchFamily="34" charset="-128"/>
              </a:defRPr>
            </a:lvl1pPr>
            <a:lvl2pPr marL="742950" indent="-285750" eaLnBrk="0" hangingPunct="0">
              <a:defRPr sz="1500">
                <a:solidFill>
                  <a:schemeClr val="tx1"/>
                </a:solidFill>
                <a:latin typeface="Arial" charset="0"/>
                <a:ea typeface="ＭＳ Ｐゴシック" pitchFamily="34" charset="-128"/>
              </a:defRPr>
            </a:lvl2pPr>
            <a:lvl3pPr marL="1143000" indent="-228600" eaLnBrk="0" hangingPunct="0">
              <a:defRPr sz="1500">
                <a:solidFill>
                  <a:schemeClr val="tx1"/>
                </a:solidFill>
                <a:latin typeface="Arial" charset="0"/>
                <a:ea typeface="ＭＳ Ｐゴシック" pitchFamily="34" charset="-128"/>
              </a:defRPr>
            </a:lvl3pPr>
            <a:lvl4pPr marL="1600200" indent="-228600" eaLnBrk="0" hangingPunct="0">
              <a:defRPr sz="1500">
                <a:solidFill>
                  <a:schemeClr val="tx1"/>
                </a:solidFill>
                <a:latin typeface="Arial" charset="0"/>
                <a:ea typeface="ＭＳ Ｐゴシック" pitchFamily="34" charset="-128"/>
              </a:defRPr>
            </a:lvl4pPr>
            <a:lvl5pPr marL="2057400" indent="-228600" eaLnBrk="0" hangingPunct="0">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1500">
                <a:solidFill>
                  <a:schemeClr val="tx1"/>
                </a:solidFill>
                <a:latin typeface="Arial" charset="0"/>
                <a:ea typeface="ＭＳ Ｐゴシック" pitchFamily="34" charset="-128"/>
              </a:defRPr>
            </a:lvl9pPr>
          </a:lstStyle>
          <a:p>
            <a:pPr eaLnBrk="1" hangingPunct="1">
              <a:buFontTx/>
              <a:buNone/>
            </a:pPr>
            <a:r>
              <a:rPr lang="en-US" altLang="en-US" sz="1000" b="1" i="1">
                <a:solidFill>
                  <a:srgbClr val="000000"/>
                </a:solidFill>
                <a:latin typeface="Calibri" pitchFamily="34" charset="0"/>
              </a:rPr>
              <a:t>© Timeless Love by Marie Bot</a:t>
            </a:r>
          </a:p>
        </p:txBody>
      </p:sp>
      <p:sp>
        <p:nvSpPr>
          <p:cNvPr id="8" name="Rectangle 3"/>
          <p:cNvSpPr txBox="1">
            <a:spLocks noChangeArrowheads="1"/>
          </p:cNvSpPr>
          <p:nvPr/>
        </p:nvSpPr>
        <p:spPr bwMode="auto">
          <a:xfrm>
            <a:off x="150813" y="1790703"/>
            <a:ext cx="22860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bIns="36000"/>
          <a:lstStyle>
            <a:lvl1pPr marL="342900" indent="-342900" eaLnBrk="0" hangingPunct="0">
              <a:tabLst>
                <a:tab pos="447675" algn="l"/>
              </a:tabLst>
              <a:defRPr sz="1500">
                <a:solidFill>
                  <a:schemeClr val="tx1"/>
                </a:solidFill>
                <a:latin typeface="Arial" charset="0"/>
                <a:ea typeface="ＭＳ Ｐゴシック" pitchFamily="34" charset="-128"/>
              </a:defRPr>
            </a:lvl1pPr>
            <a:lvl2pPr marL="742950" indent="-285750" eaLnBrk="0" hangingPunct="0">
              <a:tabLst>
                <a:tab pos="447675" algn="l"/>
              </a:tabLst>
              <a:defRPr sz="1500">
                <a:solidFill>
                  <a:schemeClr val="tx1"/>
                </a:solidFill>
                <a:latin typeface="Arial" charset="0"/>
                <a:ea typeface="ＭＳ Ｐゴシック" pitchFamily="34" charset="-128"/>
              </a:defRPr>
            </a:lvl2pPr>
            <a:lvl3pPr marL="1143000" indent="-228600" eaLnBrk="0" hangingPunct="0">
              <a:tabLst>
                <a:tab pos="447675" algn="l"/>
              </a:tabLst>
              <a:defRPr sz="1500">
                <a:solidFill>
                  <a:schemeClr val="tx1"/>
                </a:solidFill>
                <a:latin typeface="Arial" charset="0"/>
                <a:ea typeface="ＭＳ Ｐゴシック" pitchFamily="34" charset="-128"/>
              </a:defRPr>
            </a:lvl3pPr>
            <a:lvl4pPr marL="1600200" indent="-228600" eaLnBrk="0" hangingPunct="0">
              <a:tabLst>
                <a:tab pos="447675" algn="l"/>
              </a:tabLst>
              <a:defRPr sz="1500">
                <a:solidFill>
                  <a:schemeClr val="tx1"/>
                </a:solidFill>
                <a:latin typeface="Arial" charset="0"/>
                <a:ea typeface="ＭＳ Ｐゴシック" pitchFamily="34" charset="-128"/>
              </a:defRPr>
            </a:lvl4pPr>
            <a:lvl5pPr marL="2057400" indent="-228600" eaLnBrk="0" hangingPunct="0">
              <a:tabLst>
                <a:tab pos="447675" algn="l"/>
              </a:tabLst>
              <a:defRPr sz="15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tabLst>
                <a:tab pos="447675" algn="l"/>
              </a:tabLst>
              <a:defRPr sz="15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tabLst>
                <a:tab pos="447675" algn="l"/>
              </a:tabLst>
              <a:defRPr sz="15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tabLst>
                <a:tab pos="447675" algn="l"/>
              </a:tabLst>
              <a:defRPr sz="15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tabLst>
                <a:tab pos="447675" algn="l"/>
              </a:tabLst>
              <a:defRPr sz="1500">
                <a:solidFill>
                  <a:schemeClr val="tx1"/>
                </a:solidFill>
                <a:latin typeface="Arial" charset="0"/>
                <a:ea typeface="ＭＳ Ｐゴシック" pitchFamily="34" charset="-128"/>
              </a:defRPr>
            </a:lvl9pPr>
          </a:lstStyle>
          <a:p>
            <a:pPr eaLnBrk="1" hangingPunct="1">
              <a:buFont typeface="Wingdings" pitchFamily="2" charset="2"/>
              <a:buNone/>
            </a:pPr>
            <a:endParaRPr lang="en-AU" altLang="zh-CN" sz="1600">
              <a:solidFill>
                <a:srgbClr val="000000"/>
              </a:solidFill>
              <a:latin typeface="Calibri" pitchFamily="34" charset="0"/>
              <a:ea typeface="SimSun" pitchFamily="2" charset="-122"/>
              <a:cs typeface="Calibri" pitchFamily="34" charset="0"/>
            </a:endParaRPr>
          </a:p>
          <a:p>
            <a:pPr eaLnBrk="1" hangingPunct="1">
              <a:buFont typeface="Wingdings" pitchFamily="2" charset="2"/>
              <a:buNone/>
            </a:pPr>
            <a:endParaRPr lang="en-AU" altLang="zh-CN" sz="1600">
              <a:solidFill>
                <a:srgbClr val="000000"/>
              </a:solidFill>
              <a:latin typeface="Calibri" pitchFamily="34" charset="0"/>
              <a:ea typeface="SimSun" pitchFamily="2" charset="-122"/>
              <a:cs typeface="Calibri" pitchFamily="34" charset="0"/>
            </a:endParaRPr>
          </a:p>
          <a:p>
            <a:pPr eaLnBrk="1" hangingPunct="1">
              <a:buFont typeface="Wingdings" pitchFamily="2" charset="2"/>
              <a:buChar char="ü"/>
            </a:pPr>
            <a:r>
              <a:rPr lang="en-AU" altLang="zh-CN" sz="1600">
                <a:solidFill>
                  <a:srgbClr val="000000"/>
                </a:solidFill>
                <a:latin typeface="Calibri" pitchFamily="34" charset="0"/>
                <a:ea typeface="SimSun" pitchFamily="2" charset="-122"/>
                <a:cs typeface="Calibri" pitchFamily="34" charset="0"/>
              </a:rPr>
              <a:t>Quality of life </a:t>
            </a:r>
          </a:p>
          <a:p>
            <a:pPr eaLnBrk="1" hangingPunct="1">
              <a:buFont typeface="Wingdings" pitchFamily="2" charset="2"/>
              <a:buChar char="ü"/>
            </a:pPr>
            <a:r>
              <a:rPr lang="en-AU" altLang="zh-CN" sz="1600">
                <a:solidFill>
                  <a:srgbClr val="000000"/>
                </a:solidFill>
                <a:latin typeface="Calibri" pitchFamily="34" charset="0"/>
                <a:ea typeface="SimSun" pitchFamily="2" charset="-122"/>
                <a:cs typeface="Calibri" pitchFamily="34" charset="0"/>
              </a:rPr>
              <a:t>Identity &amp; personhood</a:t>
            </a:r>
          </a:p>
          <a:p>
            <a:pPr eaLnBrk="1" hangingPunct="1">
              <a:buFont typeface="Wingdings" pitchFamily="2" charset="2"/>
              <a:buChar char="ü"/>
            </a:pPr>
            <a:r>
              <a:rPr lang="en-AU" altLang="zh-CN" sz="1600">
                <a:solidFill>
                  <a:srgbClr val="000000"/>
                </a:solidFill>
                <a:latin typeface="Calibri" pitchFamily="34" charset="0"/>
                <a:ea typeface="SimSun" pitchFamily="2" charset="-122"/>
                <a:cs typeface="Calibri" pitchFamily="34" charset="0"/>
              </a:rPr>
              <a:t>Positive self-concept</a:t>
            </a: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877294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fontScale="40000" lnSpcReduction="20000"/>
          </a:bodyPr>
          <a:lstStyle/>
          <a:p>
            <a:pPr marL="0" indent="0">
              <a:buNone/>
            </a:pPr>
            <a:endParaRPr lang="en-US" sz="2400" b="1" i="1" dirty="0" smtClean="0"/>
          </a:p>
          <a:p>
            <a:pPr marL="0" indent="0">
              <a:buNone/>
            </a:pPr>
            <a:endParaRPr lang="en-US" sz="2400" b="1" i="1" dirty="0" smtClean="0"/>
          </a:p>
          <a:p>
            <a:pPr marL="0" indent="0">
              <a:buNone/>
            </a:pPr>
            <a:endParaRPr lang="en-US" sz="2400" b="1" i="1" dirty="0"/>
          </a:p>
          <a:p>
            <a:pPr marL="0" indent="0" algn="ctr">
              <a:buNone/>
            </a:pPr>
            <a:endParaRPr lang="en-US" sz="2400" b="1" i="1" dirty="0" smtClean="0">
              <a:solidFill>
                <a:srgbClr val="7030A0"/>
              </a:solidFill>
            </a:endParaRPr>
          </a:p>
          <a:p>
            <a:pPr marL="0" indent="0">
              <a:buNone/>
            </a:pPr>
            <a:endParaRPr lang="en-US" sz="5100" b="1" i="1" dirty="0" smtClean="0"/>
          </a:p>
          <a:p>
            <a:pPr marL="0" indent="0" algn="ctr">
              <a:buNone/>
            </a:pPr>
            <a:endParaRPr lang="en-US" sz="5100" b="1" i="1" dirty="0" smtClean="0"/>
          </a:p>
          <a:p>
            <a:pPr marL="0" indent="0" algn="ctr">
              <a:buNone/>
            </a:pPr>
            <a:r>
              <a:rPr lang="en-US" sz="6000" b="1" i="1" dirty="0" smtClean="0">
                <a:solidFill>
                  <a:srgbClr val="7030A0"/>
                </a:solidFill>
              </a:rPr>
              <a:t>Timeless </a:t>
            </a:r>
            <a:r>
              <a:rPr lang="en-US" sz="6000" b="1" i="1" dirty="0">
                <a:solidFill>
                  <a:srgbClr val="7030A0"/>
                </a:solidFill>
              </a:rPr>
              <a:t>Love – Photography by Marie Bot</a:t>
            </a:r>
            <a:endParaRPr lang="en-AU" sz="6000" dirty="0">
              <a:solidFill>
                <a:srgbClr val="7030A0"/>
              </a:solidFill>
            </a:endParaRPr>
          </a:p>
          <a:p>
            <a:pPr marL="0" indent="0" algn="ctr">
              <a:buNone/>
            </a:pPr>
            <a:r>
              <a:rPr lang="en-US" sz="5100" dirty="0" smtClean="0">
                <a:solidFill>
                  <a:schemeClr val="accent4">
                    <a:lumMod val="75000"/>
                  </a:schemeClr>
                </a:solidFill>
              </a:rPr>
              <a:t>A </a:t>
            </a:r>
            <a:r>
              <a:rPr lang="en-US" sz="5100" dirty="0">
                <a:solidFill>
                  <a:schemeClr val="accent4">
                    <a:lumMod val="75000"/>
                  </a:schemeClr>
                </a:solidFill>
              </a:rPr>
              <a:t>photography </a:t>
            </a:r>
            <a:r>
              <a:rPr lang="en-US" sz="5100" dirty="0" smtClean="0">
                <a:solidFill>
                  <a:schemeClr val="accent4">
                    <a:lumMod val="75000"/>
                  </a:schemeClr>
                </a:solidFill>
              </a:rPr>
              <a:t>book </a:t>
            </a:r>
            <a:r>
              <a:rPr lang="en-US" sz="5100" dirty="0">
                <a:solidFill>
                  <a:schemeClr val="accent4">
                    <a:lumMod val="75000"/>
                  </a:schemeClr>
                </a:solidFill>
              </a:rPr>
              <a:t>of older people making </a:t>
            </a:r>
            <a:r>
              <a:rPr lang="en-US" sz="5100" dirty="0" smtClean="0">
                <a:solidFill>
                  <a:schemeClr val="accent4">
                    <a:lumMod val="75000"/>
                  </a:schemeClr>
                </a:solidFill>
              </a:rPr>
              <a:t>love</a:t>
            </a:r>
            <a:endParaRPr lang="en-AU" sz="5100" dirty="0">
              <a:solidFill>
                <a:schemeClr val="accent4">
                  <a:lumMod val="75000"/>
                </a:schemeClr>
              </a:solidFill>
            </a:endParaRPr>
          </a:p>
          <a:p>
            <a:pPr marL="0" indent="0" algn="ctr">
              <a:buNone/>
            </a:pPr>
            <a:endParaRPr lang="en-AU" sz="5100" dirty="0">
              <a:solidFill>
                <a:schemeClr val="accent4">
                  <a:lumMod val="75000"/>
                </a:schemeClr>
              </a:solidFill>
            </a:endParaRPr>
          </a:p>
          <a:p>
            <a:pPr marL="0" indent="0" algn="ctr">
              <a:buNone/>
            </a:pPr>
            <a:r>
              <a:rPr lang="en-US" sz="4500" i="1" dirty="0">
                <a:solidFill>
                  <a:schemeClr val="accent4">
                    <a:lumMod val="75000"/>
                  </a:schemeClr>
                </a:solidFill>
              </a:rPr>
              <a:t>“Since the 1970s, we have become accustomed to seeing pictures of nudes in every conceivable context. Even soft porn tableaux in fashion magazines </a:t>
            </a:r>
            <a:r>
              <a:rPr lang="en-US" sz="4500" i="1" dirty="0" smtClean="0">
                <a:solidFill>
                  <a:schemeClr val="accent4">
                    <a:lumMod val="75000"/>
                  </a:schemeClr>
                </a:solidFill>
              </a:rPr>
              <a:t>and </a:t>
            </a:r>
            <a:r>
              <a:rPr lang="en-US" sz="4500" i="1" dirty="0">
                <a:solidFill>
                  <a:schemeClr val="accent4">
                    <a:lumMod val="75000"/>
                  </a:schemeClr>
                </a:solidFill>
              </a:rPr>
              <a:t>erotic films on TV no longer have the power to shock – provided that the models are young </a:t>
            </a:r>
            <a:r>
              <a:rPr lang="en-US" sz="4500" i="1" dirty="0" smtClean="0">
                <a:solidFill>
                  <a:schemeClr val="accent4">
                    <a:lumMod val="75000"/>
                  </a:schemeClr>
                </a:solidFill>
              </a:rPr>
              <a:t>and </a:t>
            </a:r>
            <a:r>
              <a:rPr lang="en-US" sz="4500" i="1" dirty="0">
                <a:solidFill>
                  <a:schemeClr val="accent4">
                    <a:lumMod val="75000"/>
                  </a:schemeClr>
                </a:solidFill>
              </a:rPr>
              <a:t>good-looking. But we are evidently still uncomfortable with the idea that elderly people can have active love lives and enjoy sex. We would rather not be confronted by such images.” (Online Anonymous Review)</a:t>
            </a:r>
            <a:endParaRPr lang="en-AU" sz="4500" dirty="0">
              <a:solidFill>
                <a:schemeClr val="accent4">
                  <a:lumMod val="75000"/>
                </a:schemeClr>
              </a:solidFill>
            </a:endParaRPr>
          </a:p>
          <a:p>
            <a:pPr marL="0" indent="0" algn="ctr">
              <a:buNone/>
            </a:pPr>
            <a:r>
              <a:rPr lang="en-US" sz="5100" i="1" dirty="0">
                <a:solidFill>
                  <a:schemeClr val="accent4">
                    <a:lumMod val="75000"/>
                  </a:schemeClr>
                </a:solidFill>
              </a:rPr>
              <a:t> </a:t>
            </a:r>
            <a:endParaRPr lang="en-AU" sz="5100" dirty="0">
              <a:solidFill>
                <a:schemeClr val="accent4">
                  <a:lumMod val="75000"/>
                </a:schemeClr>
              </a:solidFill>
            </a:endParaRPr>
          </a:p>
          <a:p>
            <a:pPr marL="0" indent="0" algn="ctr">
              <a:buNone/>
            </a:pPr>
            <a:r>
              <a:rPr lang="en-US" sz="5100" u="sng" dirty="0" smtClean="0">
                <a:hlinkClick r:id="rId2"/>
              </a:rPr>
              <a:t>http</a:t>
            </a:r>
            <a:r>
              <a:rPr lang="en-US" sz="5100" u="sng" dirty="0">
                <a:hlinkClick r:id="rId2"/>
              </a:rPr>
              <a:t>://issuu.com/bintphotobooks/docs/timelesslovebymarriebot</a:t>
            </a:r>
            <a:r>
              <a:rPr lang="en-US" sz="5100" u="sng" dirty="0"/>
              <a:t> </a:t>
            </a:r>
            <a:endParaRPr lang="en-AU" sz="5100" dirty="0"/>
          </a:p>
          <a:p>
            <a:pPr marL="0" indent="0">
              <a:buNone/>
            </a:pPr>
            <a:endParaRPr lang="en-AU" sz="24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708852">
            <a:off x="3902005" y="1278915"/>
            <a:ext cx="1350010" cy="112966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5150870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rot="448373">
            <a:off x="270323" y="3741263"/>
            <a:ext cx="1920793" cy="23216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print"/>
          <a:stretch>
            <a:fillRect/>
          </a:stretch>
        </p:blipFill>
        <p:spPr>
          <a:xfrm rot="21322115">
            <a:off x="1783797" y="3914814"/>
            <a:ext cx="1927979" cy="2175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5" cstate="print"/>
          <a:stretch>
            <a:fillRect/>
          </a:stretch>
        </p:blipFill>
        <p:spPr>
          <a:xfrm>
            <a:off x="3342186" y="3769090"/>
            <a:ext cx="1956536" cy="2269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cstate="print"/>
          <a:stretch>
            <a:fillRect/>
          </a:stretch>
        </p:blipFill>
        <p:spPr>
          <a:xfrm rot="467073">
            <a:off x="5128514" y="3961339"/>
            <a:ext cx="1936738" cy="2247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7" cstate="print"/>
          <a:stretch>
            <a:fillRect/>
          </a:stretch>
        </p:blipFill>
        <p:spPr>
          <a:xfrm rot="21287138">
            <a:off x="6932266" y="3916758"/>
            <a:ext cx="1923022" cy="2231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johnandfred.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480338">
            <a:off x="6919058" y="1249553"/>
            <a:ext cx="1934004" cy="22585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gay-lesbian-elderly.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960000">
            <a:off x="309582" y="1286403"/>
            <a:ext cx="1820398" cy="22128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hutterstock_47558197.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00000">
            <a:off x="5649029" y="1203477"/>
            <a:ext cx="1875827" cy="21989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shutterstock_48379537.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2252" y="1268760"/>
            <a:ext cx="1793360" cy="2200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12" cstate="print"/>
          <a:stretch>
            <a:fillRect/>
          </a:stretch>
        </p:blipFill>
        <p:spPr>
          <a:xfrm rot="21300000">
            <a:off x="2007483" y="1273279"/>
            <a:ext cx="1840772" cy="2238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p:cNvPicPr>
            <a:picLocks noChangeAspect="1"/>
          </p:cNvPicPr>
          <p:nvPr/>
        </p:nvPicPr>
        <p:blipFill rotWithShape="1">
          <a:blip r:embed="rId1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657030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770" decel="100000"/>
                                        <p:tgtEl>
                                          <p:spTgt spid="11"/>
                                        </p:tgtEl>
                                      </p:cBhvr>
                                    </p:animEffect>
                                    <p:animScale>
                                      <p:cBhvr>
                                        <p:cTn id="17" dur="770" decel="100000"/>
                                        <p:tgtEl>
                                          <p:spTgt spid="11"/>
                                        </p:tgtEl>
                                      </p:cBhvr>
                                      <p:from x="10000" y="10000"/>
                                      <p:to x="200000" y="450000"/>
                                    </p:animScale>
                                    <p:animScale>
                                      <p:cBhvr>
                                        <p:cTn id="18" dur="1230" accel="100000" fill="hold">
                                          <p:stCondLst>
                                            <p:cond delay="770"/>
                                          </p:stCondLst>
                                        </p:cTn>
                                        <p:tgtEl>
                                          <p:spTgt spid="11"/>
                                        </p:tgtEl>
                                      </p:cBhvr>
                                      <p:from x="200000" y="450000"/>
                                      <p:to x="100000" y="100000"/>
                                    </p:animScale>
                                    <p:set>
                                      <p:cBhvr>
                                        <p:cTn id="19" dur="770" fill="hold"/>
                                        <p:tgtEl>
                                          <p:spTgt spid="11"/>
                                        </p:tgtEl>
                                        <p:attrNameLst>
                                          <p:attrName>ppt_x</p:attrName>
                                        </p:attrNameLst>
                                      </p:cBhvr>
                                      <p:to>
                                        <p:strVal val="(0.5)"/>
                                      </p:to>
                                    </p:set>
                                    <p:anim from="(0.5)" to="(#ppt_x)" calcmode="lin" valueType="num">
                                      <p:cBhvr>
                                        <p:cTn id="20" dur="1230" accel="100000" fill="hold">
                                          <p:stCondLst>
                                            <p:cond delay="770"/>
                                          </p:stCondLst>
                                        </p:cTn>
                                        <p:tgtEl>
                                          <p:spTgt spid="11"/>
                                        </p:tgtEl>
                                        <p:attrNameLst>
                                          <p:attrName>ppt_x</p:attrName>
                                        </p:attrNameLst>
                                      </p:cBhvr>
                                    </p:anim>
                                    <p:set>
                                      <p:cBhvr>
                                        <p:cTn id="21" dur="770" fill="hold"/>
                                        <p:tgtEl>
                                          <p:spTgt spid="11"/>
                                        </p:tgtEl>
                                        <p:attrNameLst>
                                          <p:attrName>ppt_y</p:attrName>
                                        </p:attrNameLst>
                                      </p:cBhvr>
                                      <p:to>
                                        <p:strVal val="(#ppt_y+0.4)"/>
                                      </p:to>
                                    </p:set>
                                    <p:anim from="(#ppt_y+0.4)" to="(#ppt_y)" calcmode="lin" valueType="num">
                                      <p:cBhvr>
                                        <p:cTn id="22" dur="1230" accel="100000" fill="hold">
                                          <p:stCondLst>
                                            <p:cond delay="770"/>
                                          </p:stCondLst>
                                        </p:cTn>
                                        <p:tgtEl>
                                          <p:spTgt spid="11"/>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770" decel="100000"/>
                                        <p:tgtEl>
                                          <p:spTgt spid="10"/>
                                        </p:tgtEl>
                                      </p:cBhvr>
                                    </p:animEffect>
                                    <p:animScale>
                                      <p:cBhvr>
                                        <p:cTn id="26" dur="770" decel="100000"/>
                                        <p:tgtEl>
                                          <p:spTgt spid="10"/>
                                        </p:tgtEl>
                                      </p:cBhvr>
                                      <p:from x="10000" y="10000"/>
                                      <p:to x="200000" y="450000"/>
                                    </p:animScale>
                                    <p:animScale>
                                      <p:cBhvr>
                                        <p:cTn id="27" dur="1230" accel="100000" fill="hold">
                                          <p:stCondLst>
                                            <p:cond delay="770"/>
                                          </p:stCondLst>
                                        </p:cTn>
                                        <p:tgtEl>
                                          <p:spTgt spid="10"/>
                                        </p:tgtEl>
                                      </p:cBhvr>
                                      <p:from x="200000" y="450000"/>
                                      <p:to x="100000" y="100000"/>
                                    </p:animScale>
                                    <p:set>
                                      <p:cBhvr>
                                        <p:cTn id="28" dur="770" fill="hold"/>
                                        <p:tgtEl>
                                          <p:spTgt spid="10"/>
                                        </p:tgtEl>
                                        <p:attrNameLst>
                                          <p:attrName>ppt_x</p:attrName>
                                        </p:attrNameLst>
                                      </p:cBhvr>
                                      <p:to>
                                        <p:strVal val="(0.5)"/>
                                      </p:to>
                                    </p:set>
                                    <p:anim from="(0.5)" to="(#ppt_x)" calcmode="lin" valueType="num">
                                      <p:cBhvr>
                                        <p:cTn id="29" dur="1230" accel="100000" fill="hold">
                                          <p:stCondLst>
                                            <p:cond delay="770"/>
                                          </p:stCondLst>
                                        </p:cTn>
                                        <p:tgtEl>
                                          <p:spTgt spid="10"/>
                                        </p:tgtEl>
                                        <p:attrNameLst>
                                          <p:attrName>ppt_x</p:attrName>
                                        </p:attrNameLst>
                                      </p:cBhvr>
                                    </p:anim>
                                    <p:set>
                                      <p:cBhvr>
                                        <p:cTn id="30" dur="770" fill="hold"/>
                                        <p:tgtEl>
                                          <p:spTgt spid="10"/>
                                        </p:tgtEl>
                                        <p:attrNameLst>
                                          <p:attrName>ppt_y</p:attrName>
                                        </p:attrNameLst>
                                      </p:cBhvr>
                                      <p:to>
                                        <p:strVal val="(#ppt_y+0.4)"/>
                                      </p:to>
                                    </p:set>
                                    <p:anim from="(#ppt_y+0.4)" to="(#ppt_y)" calcmode="lin" valueType="num">
                                      <p:cBhvr>
                                        <p:cTn id="31" dur="1230" accel="100000" fill="hold">
                                          <p:stCondLst>
                                            <p:cond delay="770"/>
                                          </p:stCondLst>
                                        </p:cTn>
                                        <p:tgtEl>
                                          <p:spTgt spid="10"/>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770" decel="100000"/>
                                        <p:tgtEl>
                                          <p:spTgt spid="9"/>
                                        </p:tgtEl>
                                      </p:cBhvr>
                                    </p:animEffect>
                                    <p:animScale>
                                      <p:cBhvr>
                                        <p:cTn id="35" dur="770" decel="100000"/>
                                        <p:tgtEl>
                                          <p:spTgt spid="9"/>
                                        </p:tgtEl>
                                      </p:cBhvr>
                                      <p:from x="10000" y="10000"/>
                                      <p:to x="200000" y="450000"/>
                                    </p:animScale>
                                    <p:animScale>
                                      <p:cBhvr>
                                        <p:cTn id="36" dur="1230" accel="100000" fill="hold">
                                          <p:stCondLst>
                                            <p:cond delay="770"/>
                                          </p:stCondLst>
                                        </p:cTn>
                                        <p:tgtEl>
                                          <p:spTgt spid="9"/>
                                        </p:tgtEl>
                                      </p:cBhvr>
                                      <p:from x="200000" y="450000"/>
                                      <p:to x="100000" y="100000"/>
                                    </p:animScale>
                                    <p:set>
                                      <p:cBhvr>
                                        <p:cTn id="37" dur="770" fill="hold"/>
                                        <p:tgtEl>
                                          <p:spTgt spid="9"/>
                                        </p:tgtEl>
                                        <p:attrNameLst>
                                          <p:attrName>ppt_x</p:attrName>
                                        </p:attrNameLst>
                                      </p:cBhvr>
                                      <p:to>
                                        <p:strVal val="(0.5)"/>
                                      </p:to>
                                    </p:set>
                                    <p:anim from="(0.5)" to="(#ppt_x)" calcmode="lin" valueType="num">
                                      <p:cBhvr>
                                        <p:cTn id="38" dur="1230" accel="100000" fill="hold">
                                          <p:stCondLst>
                                            <p:cond delay="770"/>
                                          </p:stCondLst>
                                        </p:cTn>
                                        <p:tgtEl>
                                          <p:spTgt spid="9"/>
                                        </p:tgtEl>
                                        <p:attrNameLst>
                                          <p:attrName>ppt_x</p:attrName>
                                        </p:attrNameLst>
                                      </p:cBhvr>
                                    </p:anim>
                                    <p:set>
                                      <p:cBhvr>
                                        <p:cTn id="39" dur="770" fill="hold"/>
                                        <p:tgtEl>
                                          <p:spTgt spid="9"/>
                                        </p:tgtEl>
                                        <p:attrNameLst>
                                          <p:attrName>ppt_y</p:attrName>
                                        </p:attrNameLst>
                                      </p:cBhvr>
                                      <p:to>
                                        <p:strVal val="(#ppt_y+0.4)"/>
                                      </p:to>
                                    </p:set>
                                    <p:anim from="(#ppt_y+0.4)" to="(#ppt_y)" calcmode="lin" valueType="num">
                                      <p:cBhvr>
                                        <p:cTn id="40" dur="1230" accel="100000" fill="hold">
                                          <p:stCondLst>
                                            <p:cond delay="770"/>
                                          </p:stCondLst>
                                        </p:cTn>
                                        <p:tgtEl>
                                          <p:spTgt spid="9"/>
                                        </p:tgtEl>
                                        <p:attrNameLst>
                                          <p:attrName>ppt_y</p:attrName>
                                        </p:attrNameLst>
                                      </p:cBhvr>
                                    </p:anim>
                                  </p:childTnLst>
                                </p:cTn>
                              </p:par>
                              <p:par>
                                <p:cTn id="41" presetID="5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770" decel="100000"/>
                                        <p:tgtEl>
                                          <p:spTgt spid="7"/>
                                        </p:tgtEl>
                                      </p:cBhvr>
                                    </p:animEffect>
                                    <p:animScale>
                                      <p:cBhvr>
                                        <p:cTn id="44" dur="770" decel="100000"/>
                                        <p:tgtEl>
                                          <p:spTgt spid="7"/>
                                        </p:tgtEl>
                                      </p:cBhvr>
                                      <p:from x="10000" y="10000"/>
                                      <p:to x="200000" y="450000"/>
                                    </p:animScale>
                                    <p:animScale>
                                      <p:cBhvr>
                                        <p:cTn id="45" dur="1230" accel="100000" fill="hold">
                                          <p:stCondLst>
                                            <p:cond delay="770"/>
                                          </p:stCondLst>
                                        </p:cTn>
                                        <p:tgtEl>
                                          <p:spTgt spid="7"/>
                                        </p:tgtEl>
                                      </p:cBhvr>
                                      <p:from x="200000" y="450000"/>
                                      <p:to x="100000" y="100000"/>
                                    </p:animScale>
                                    <p:set>
                                      <p:cBhvr>
                                        <p:cTn id="46" dur="770" fill="hold"/>
                                        <p:tgtEl>
                                          <p:spTgt spid="7"/>
                                        </p:tgtEl>
                                        <p:attrNameLst>
                                          <p:attrName>ppt_x</p:attrName>
                                        </p:attrNameLst>
                                      </p:cBhvr>
                                      <p:to>
                                        <p:strVal val="(0.5)"/>
                                      </p:to>
                                    </p:set>
                                    <p:anim from="(0.5)" to="(#ppt_x)" calcmode="lin" valueType="num">
                                      <p:cBhvr>
                                        <p:cTn id="47" dur="1230" accel="100000" fill="hold">
                                          <p:stCondLst>
                                            <p:cond delay="770"/>
                                          </p:stCondLst>
                                        </p:cTn>
                                        <p:tgtEl>
                                          <p:spTgt spid="7"/>
                                        </p:tgtEl>
                                        <p:attrNameLst>
                                          <p:attrName>ppt_x</p:attrName>
                                        </p:attrNameLst>
                                      </p:cBhvr>
                                    </p:anim>
                                    <p:set>
                                      <p:cBhvr>
                                        <p:cTn id="48" dur="770" fill="hold"/>
                                        <p:tgtEl>
                                          <p:spTgt spid="7"/>
                                        </p:tgtEl>
                                        <p:attrNameLst>
                                          <p:attrName>ppt_y</p:attrName>
                                        </p:attrNameLst>
                                      </p:cBhvr>
                                      <p:to>
                                        <p:strVal val="(#ppt_y+0.4)"/>
                                      </p:to>
                                    </p:set>
                                    <p:anim from="(#ppt_y+0.4)" to="(#ppt_y)" calcmode="lin" valueType="num">
                                      <p:cBhvr>
                                        <p:cTn id="49" dur="1230" accel="100000" fill="hold">
                                          <p:stCondLst>
                                            <p:cond delay="770"/>
                                          </p:stCondLst>
                                        </p:cTn>
                                        <p:tgtEl>
                                          <p:spTgt spid="7"/>
                                        </p:tgtEl>
                                        <p:attrNameLst>
                                          <p:attrName>ppt_y</p:attrName>
                                        </p:attrNameLst>
                                      </p:cBhvr>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51"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770" decel="100000"/>
                                        <p:tgtEl>
                                          <p:spTgt spid="2"/>
                                        </p:tgtEl>
                                      </p:cBhvr>
                                    </p:animEffect>
                                    <p:animScale>
                                      <p:cBhvr>
                                        <p:cTn id="55" dur="770" decel="100000"/>
                                        <p:tgtEl>
                                          <p:spTgt spid="2"/>
                                        </p:tgtEl>
                                      </p:cBhvr>
                                      <p:from x="10000" y="10000"/>
                                      <p:to x="200000" y="450000"/>
                                    </p:animScale>
                                    <p:animScale>
                                      <p:cBhvr>
                                        <p:cTn id="56" dur="1230" accel="100000" fill="hold">
                                          <p:stCondLst>
                                            <p:cond delay="770"/>
                                          </p:stCondLst>
                                        </p:cTn>
                                        <p:tgtEl>
                                          <p:spTgt spid="2"/>
                                        </p:tgtEl>
                                      </p:cBhvr>
                                      <p:from x="200000" y="450000"/>
                                      <p:to x="100000" y="100000"/>
                                    </p:animScale>
                                    <p:set>
                                      <p:cBhvr>
                                        <p:cTn id="57" dur="770" fill="hold"/>
                                        <p:tgtEl>
                                          <p:spTgt spid="2"/>
                                        </p:tgtEl>
                                        <p:attrNameLst>
                                          <p:attrName>ppt_x</p:attrName>
                                        </p:attrNameLst>
                                      </p:cBhvr>
                                      <p:to>
                                        <p:strVal val="(0.5)"/>
                                      </p:to>
                                    </p:set>
                                    <p:anim from="(0.5)" to="(#ppt_x)" calcmode="lin" valueType="num">
                                      <p:cBhvr>
                                        <p:cTn id="58" dur="1230" accel="100000" fill="hold">
                                          <p:stCondLst>
                                            <p:cond delay="770"/>
                                          </p:stCondLst>
                                        </p:cTn>
                                        <p:tgtEl>
                                          <p:spTgt spid="2"/>
                                        </p:tgtEl>
                                        <p:attrNameLst>
                                          <p:attrName>ppt_x</p:attrName>
                                        </p:attrNameLst>
                                      </p:cBhvr>
                                    </p:anim>
                                    <p:set>
                                      <p:cBhvr>
                                        <p:cTn id="59" dur="770" fill="hold"/>
                                        <p:tgtEl>
                                          <p:spTgt spid="2"/>
                                        </p:tgtEl>
                                        <p:attrNameLst>
                                          <p:attrName>ppt_y</p:attrName>
                                        </p:attrNameLst>
                                      </p:cBhvr>
                                      <p:to>
                                        <p:strVal val="(#ppt_y+0.4)"/>
                                      </p:to>
                                    </p:set>
                                    <p:anim from="(#ppt_y+0.4)" to="(#ppt_y)" calcmode="lin" valueType="num">
                                      <p:cBhvr>
                                        <p:cTn id="60" dur="1230" accel="100000" fill="hold">
                                          <p:stCondLst>
                                            <p:cond delay="770"/>
                                          </p:stCondLst>
                                        </p:cTn>
                                        <p:tgtEl>
                                          <p:spTgt spid="2"/>
                                        </p:tgtEl>
                                        <p:attrNameLst>
                                          <p:attrName>ppt_y</p:attrName>
                                        </p:attrNameLst>
                                      </p:cBhvr>
                                    </p:anim>
                                  </p:childTnLst>
                                </p:cTn>
                              </p:par>
                              <p:par>
                                <p:cTn id="61" presetID="5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770" decel="100000"/>
                                        <p:tgtEl>
                                          <p:spTgt spid="3"/>
                                        </p:tgtEl>
                                      </p:cBhvr>
                                    </p:animEffect>
                                    <p:animScale>
                                      <p:cBhvr>
                                        <p:cTn id="64" dur="770" decel="100000"/>
                                        <p:tgtEl>
                                          <p:spTgt spid="3"/>
                                        </p:tgtEl>
                                      </p:cBhvr>
                                      <p:from x="10000" y="10000"/>
                                      <p:to x="200000" y="450000"/>
                                    </p:animScale>
                                    <p:animScale>
                                      <p:cBhvr>
                                        <p:cTn id="65" dur="1230" accel="100000" fill="hold">
                                          <p:stCondLst>
                                            <p:cond delay="770"/>
                                          </p:stCondLst>
                                        </p:cTn>
                                        <p:tgtEl>
                                          <p:spTgt spid="3"/>
                                        </p:tgtEl>
                                      </p:cBhvr>
                                      <p:from x="200000" y="450000"/>
                                      <p:to x="100000" y="100000"/>
                                    </p:animScale>
                                    <p:set>
                                      <p:cBhvr>
                                        <p:cTn id="66" dur="770" fill="hold"/>
                                        <p:tgtEl>
                                          <p:spTgt spid="3"/>
                                        </p:tgtEl>
                                        <p:attrNameLst>
                                          <p:attrName>ppt_x</p:attrName>
                                        </p:attrNameLst>
                                      </p:cBhvr>
                                      <p:to>
                                        <p:strVal val="(0.5)"/>
                                      </p:to>
                                    </p:set>
                                    <p:anim from="(0.5)" to="(#ppt_x)" calcmode="lin" valueType="num">
                                      <p:cBhvr>
                                        <p:cTn id="67" dur="1230" accel="100000" fill="hold">
                                          <p:stCondLst>
                                            <p:cond delay="770"/>
                                          </p:stCondLst>
                                        </p:cTn>
                                        <p:tgtEl>
                                          <p:spTgt spid="3"/>
                                        </p:tgtEl>
                                        <p:attrNameLst>
                                          <p:attrName>ppt_x</p:attrName>
                                        </p:attrNameLst>
                                      </p:cBhvr>
                                    </p:anim>
                                    <p:set>
                                      <p:cBhvr>
                                        <p:cTn id="68" dur="770" fill="hold"/>
                                        <p:tgtEl>
                                          <p:spTgt spid="3"/>
                                        </p:tgtEl>
                                        <p:attrNameLst>
                                          <p:attrName>ppt_y</p:attrName>
                                        </p:attrNameLst>
                                      </p:cBhvr>
                                      <p:to>
                                        <p:strVal val="(#ppt_y+0.4)"/>
                                      </p:to>
                                    </p:set>
                                    <p:anim from="(#ppt_y+0.4)" to="(#ppt_y)" calcmode="lin" valueType="num">
                                      <p:cBhvr>
                                        <p:cTn id="69" dur="1230" accel="100000" fill="hold">
                                          <p:stCondLst>
                                            <p:cond delay="770"/>
                                          </p:stCondLst>
                                        </p:cTn>
                                        <p:tgtEl>
                                          <p:spTgt spid="3"/>
                                        </p:tgtEl>
                                        <p:attrNameLst>
                                          <p:attrName>ppt_y</p:attrName>
                                        </p:attrNameLst>
                                      </p:cBhvr>
                                    </p:anim>
                                  </p:childTnLst>
                                </p:cTn>
                              </p:par>
                              <p:par>
                                <p:cTn id="70" presetID="51"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770" decel="100000"/>
                                        <p:tgtEl>
                                          <p:spTgt spid="4"/>
                                        </p:tgtEl>
                                      </p:cBhvr>
                                    </p:animEffect>
                                    <p:animScale>
                                      <p:cBhvr>
                                        <p:cTn id="73" dur="770" decel="100000"/>
                                        <p:tgtEl>
                                          <p:spTgt spid="4"/>
                                        </p:tgtEl>
                                      </p:cBhvr>
                                      <p:from x="10000" y="10000"/>
                                      <p:to x="200000" y="450000"/>
                                    </p:animScale>
                                    <p:animScale>
                                      <p:cBhvr>
                                        <p:cTn id="74" dur="1230" accel="100000" fill="hold">
                                          <p:stCondLst>
                                            <p:cond delay="770"/>
                                          </p:stCondLst>
                                        </p:cTn>
                                        <p:tgtEl>
                                          <p:spTgt spid="4"/>
                                        </p:tgtEl>
                                      </p:cBhvr>
                                      <p:from x="200000" y="450000"/>
                                      <p:to x="100000" y="100000"/>
                                    </p:animScale>
                                    <p:set>
                                      <p:cBhvr>
                                        <p:cTn id="75" dur="770" fill="hold"/>
                                        <p:tgtEl>
                                          <p:spTgt spid="4"/>
                                        </p:tgtEl>
                                        <p:attrNameLst>
                                          <p:attrName>ppt_x</p:attrName>
                                        </p:attrNameLst>
                                      </p:cBhvr>
                                      <p:to>
                                        <p:strVal val="(0.5)"/>
                                      </p:to>
                                    </p:set>
                                    <p:anim from="(0.5)" to="(#ppt_x)" calcmode="lin" valueType="num">
                                      <p:cBhvr>
                                        <p:cTn id="76" dur="1230" accel="100000" fill="hold">
                                          <p:stCondLst>
                                            <p:cond delay="770"/>
                                          </p:stCondLst>
                                        </p:cTn>
                                        <p:tgtEl>
                                          <p:spTgt spid="4"/>
                                        </p:tgtEl>
                                        <p:attrNameLst>
                                          <p:attrName>ppt_x</p:attrName>
                                        </p:attrNameLst>
                                      </p:cBhvr>
                                    </p:anim>
                                    <p:set>
                                      <p:cBhvr>
                                        <p:cTn id="77" dur="770" fill="hold"/>
                                        <p:tgtEl>
                                          <p:spTgt spid="4"/>
                                        </p:tgtEl>
                                        <p:attrNameLst>
                                          <p:attrName>ppt_y</p:attrName>
                                        </p:attrNameLst>
                                      </p:cBhvr>
                                      <p:to>
                                        <p:strVal val="(#ppt_y+0.4)"/>
                                      </p:to>
                                    </p:set>
                                    <p:anim from="(#ppt_y+0.4)" to="(#ppt_y)" calcmode="lin" valueType="num">
                                      <p:cBhvr>
                                        <p:cTn id="78" dur="1230" accel="100000" fill="hold">
                                          <p:stCondLst>
                                            <p:cond delay="770"/>
                                          </p:stCondLst>
                                        </p:cTn>
                                        <p:tgtEl>
                                          <p:spTgt spid="4"/>
                                        </p:tgtEl>
                                        <p:attrNameLst>
                                          <p:attrName>ppt_y</p:attrName>
                                        </p:attrNameLst>
                                      </p:cBhvr>
                                    </p:anim>
                                  </p:childTnLst>
                                </p:cTn>
                              </p:par>
                              <p:par>
                                <p:cTn id="79" presetID="51"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770" decel="100000"/>
                                        <p:tgtEl>
                                          <p:spTgt spid="5"/>
                                        </p:tgtEl>
                                      </p:cBhvr>
                                    </p:animEffect>
                                    <p:animScale>
                                      <p:cBhvr>
                                        <p:cTn id="82" dur="770" decel="100000"/>
                                        <p:tgtEl>
                                          <p:spTgt spid="5"/>
                                        </p:tgtEl>
                                      </p:cBhvr>
                                      <p:from x="10000" y="10000"/>
                                      <p:to x="200000" y="450000"/>
                                    </p:animScale>
                                    <p:animScale>
                                      <p:cBhvr>
                                        <p:cTn id="83" dur="1230" accel="100000" fill="hold">
                                          <p:stCondLst>
                                            <p:cond delay="770"/>
                                          </p:stCondLst>
                                        </p:cTn>
                                        <p:tgtEl>
                                          <p:spTgt spid="5"/>
                                        </p:tgtEl>
                                      </p:cBhvr>
                                      <p:from x="200000" y="450000"/>
                                      <p:to x="100000" y="100000"/>
                                    </p:animScale>
                                    <p:set>
                                      <p:cBhvr>
                                        <p:cTn id="84" dur="770" fill="hold"/>
                                        <p:tgtEl>
                                          <p:spTgt spid="5"/>
                                        </p:tgtEl>
                                        <p:attrNameLst>
                                          <p:attrName>ppt_x</p:attrName>
                                        </p:attrNameLst>
                                      </p:cBhvr>
                                      <p:to>
                                        <p:strVal val="(0.5)"/>
                                      </p:to>
                                    </p:set>
                                    <p:anim from="(0.5)" to="(#ppt_x)" calcmode="lin" valueType="num">
                                      <p:cBhvr>
                                        <p:cTn id="85" dur="1230" accel="100000" fill="hold">
                                          <p:stCondLst>
                                            <p:cond delay="770"/>
                                          </p:stCondLst>
                                        </p:cTn>
                                        <p:tgtEl>
                                          <p:spTgt spid="5"/>
                                        </p:tgtEl>
                                        <p:attrNameLst>
                                          <p:attrName>ppt_x</p:attrName>
                                        </p:attrNameLst>
                                      </p:cBhvr>
                                    </p:anim>
                                    <p:set>
                                      <p:cBhvr>
                                        <p:cTn id="86" dur="770" fill="hold"/>
                                        <p:tgtEl>
                                          <p:spTgt spid="5"/>
                                        </p:tgtEl>
                                        <p:attrNameLst>
                                          <p:attrName>ppt_y</p:attrName>
                                        </p:attrNameLst>
                                      </p:cBhvr>
                                      <p:to>
                                        <p:strVal val="(#ppt_y+0.4)"/>
                                      </p:to>
                                    </p:set>
                                    <p:anim from="(#ppt_y+0.4)" to="(#ppt_y)" calcmode="lin" valueType="num">
                                      <p:cBhvr>
                                        <p:cTn id="87" dur="1230" accel="100000" fill="hold">
                                          <p:stCondLst>
                                            <p:cond delay="770"/>
                                          </p:stCondLst>
                                        </p:cTn>
                                        <p:tgtEl>
                                          <p:spTgt spid="5"/>
                                        </p:tgtEl>
                                        <p:attrNameLst>
                                          <p:attrName>ppt_y</p:attrName>
                                        </p:attrNameLst>
                                      </p:cBhvr>
                                    </p:anim>
                                  </p:childTnLst>
                                </p:cTn>
                              </p:par>
                              <p:par>
                                <p:cTn id="88" presetID="51" presetClass="entr" presetSubtype="0" fill="hold" nodeType="with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fade">
                                      <p:cBhvr>
                                        <p:cTn id="90" dur="770" decel="100000"/>
                                        <p:tgtEl>
                                          <p:spTgt spid="6"/>
                                        </p:tgtEl>
                                      </p:cBhvr>
                                    </p:animEffect>
                                    <p:animScale>
                                      <p:cBhvr>
                                        <p:cTn id="91" dur="770" decel="100000"/>
                                        <p:tgtEl>
                                          <p:spTgt spid="6"/>
                                        </p:tgtEl>
                                      </p:cBhvr>
                                      <p:from x="10000" y="10000"/>
                                      <p:to x="200000" y="450000"/>
                                    </p:animScale>
                                    <p:animScale>
                                      <p:cBhvr>
                                        <p:cTn id="92" dur="1230" accel="100000" fill="hold">
                                          <p:stCondLst>
                                            <p:cond delay="770"/>
                                          </p:stCondLst>
                                        </p:cTn>
                                        <p:tgtEl>
                                          <p:spTgt spid="6"/>
                                        </p:tgtEl>
                                      </p:cBhvr>
                                      <p:from x="200000" y="450000"/>
                                      <p:to x="100000" y="100000"/>
                                    </p:animScale>
                                    <p:set>
                                      <p:cBhvr>
                                        <p:cTn id="93" dur="770" fill="hold"/>
                                        <p:tgtEl>
                                          <p:spTgt spid="6"/>
                                        </p:tgtEl>
                                        <p:attrNameLst>
                                          <p:attrName>ppt_x</p:attrName>
                                        </p:attrNameLst>
                                      </p:cBhvr>
                                      <p:to>
                                        <p:strVal val="(0.5)"/>
                                      </p:to>
                                    </p:set>
                                    <p:anim from="(0.5)" to="(#ppt_x)" calcmode="lin" valueType="num">
                                      <p:cBhvr>
                                        <p:cTn id="94" dur="1230" accel="100000" fill="hold">
                                          <p:stCondLst>
                                            <p:cond delay="770"/>
                                          </p:stCondLst>
                                        </p:cTn>
                                        <p:tgtEl>
                                          <p:spTgt spid="6"/>
                                        </p:tgtEl>
                                        <p:attrNameLst>
                                          <p:attrName>ppt_x</p:attrName>
                                        </p:attrNameLst>
                                      </p:cBhvr>
                                    </p:anim>
                                    <p:set>
                                      <p:cBhvr>
                                        <p:cTn id="95" dur="770" fill="hold"/>
                                        <p:tgtEl>
                                          <p:spTgt spid="6"/>
                                        </p:tgtEl>
                                        <p:attrNameLst>
                                          <p:attrName>ppt_y</p:attrName>
                                        </p:attrNameLst>
                                      </p:cBhvr>
                                      <p:to>
                                        <p:strVal val="(#ppt_y+0.4)"/>
                                      </p:to>
                                    </p:set>
                                    <p:anim from="(#ppt_y+0.4)" to="(#ppt_y)" calcmode="lin" valueType="num">
                                      <p:cBhvr>
                                        <p:cTn id="96" dur="1230" accel="100000" fill="hold">
                                          <p:stCondLst>
                                            <p:cond delay="770"/>
                                          </p:stCondLst>
                                        </p:cTn>
                                        <p:tgtEl>
                                          <p:spTgt spid="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1"/>
            <a:ext cx="8229600" cy="4065315"/>
          </a:xfrm>
        </p:spPr>
        <p:txBody>
          <a:bodyPr>
            <a:normAutofit/>
          </a:bodyPr>
          <a:lstStyle/>
          <a:p>
            <a:pPr marL="0" indent="0" algn="ctr">
              <a:lnSpc>
                <a:spcPct val="150000"/>
              </a:lnSpc>
              <a:buNone/>
            </a:pPr>
            <a:r>
              <a:rPr lang="en-AU" sz="3000" b="1" dirty="0" smtClean="0">
                <a:solidFill>
                  <a:srgbClr val="471D71"/>
                </a:solidFill>
              </a:rPr>
              <a:t>REFLECTIVE QUESTION:</a:t>
            </a:r>
            <a:endParaRPr lang="en-AU" sz="3000" b="1" dirty="0">
              <a:solidFill>
                <a:srgbClr val="471D71"/>
              </a:solidFill>
            </a:endParaRPr>
          </a:p>
          <a:p>
            <a:pPr marL="0" indent="0" algn="ctr">
              <a:lnSpc>
                <a:spcPct val="150000"/>
              </a:lnSpc>
              <a:buNone/>
            </a:pPr>
            <a:r>
              <a:rPr lang="en-AU" sz="3000" b="1" i="1" dirty="0">
                <a:solidFill>
                  <a:schemeClr val="accent5">
                    <a:lumMod val="75000"/>
                  </a:schemeClr>
                </a:solidFill>
              </a:rPr>
              <a:t>Are you comfortable with discussing the topic of intimacies </a:t>
            </a:r>
            <a:r>
              <a:rPr lang="en-AU" sz="3000" b="1" i="1" dirty="0" smtClean="0">
                <a:solidFill>
                  <a:schemeClr val="accent5">
                    <a:lumMod val="75000"/>
                  </a:schemeClr>
                </a:solidFill>
              </a:rPr>
              <a:t>&amp; </a:t>
            </a:r>
            <a:r>
              <a:rPr lang="en-AU" sz="3000" b="1" i="1" dirty="0">
                <a:solidFill>
                  <a:schemeClr val="accent5">
                    <a:lumMod val="75000"/>
                  </a:schemeClr>
                </a:solidFill>
              </a:rPr>
              <a:t>sexuality with an older patient or an older person for whom you provide care. Why or why not? </a:t>
            </a:r>
            <a:endParaRPr lang="en-AU" sz="3000" b="1" dirty="0">
              <a:solidFill>
                <a:schemeClr val="accent5">
                  <a:lumMod val="75000"/>
                </a:schemeClr>
              </a:solidFill>
            </a:endParaRPr>
          </a:p>
        </p:txBody>
      </p:sp>
      <p:pic>
        <p:nvPicPr>
          <p:cNvPr id="7" name="Picture 4" descr="C:\Users\s1696954.STAFF\AppData\Local\Microsoft\Windows\Temporary Internet Files\Content.IE5\F6UHI74I\MP9102187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0665" y="4509120"/>
            <a:ext cx="1182256" cy="17861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945181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4896544"/>
          </a:xfrm>
        </p:spPr>
        <p:txBody>
          <a:bodyPr>
            <a:normAutofit/>
          </a:bodyPr>
          <a:lstStyle/>
          <a:p>
            <a:pPr algn="ctr"/>
            <a:r>
              <a:rPr lang="en-US" sz="3200" b="1" dirty="0" smtClean="0">
                <a:solidFill>
                  <a:srgbClr val="471D71"/>
                </a:solidFill>
              </a:rPr>
              <a:t/>
            </a:r>
            <a:br>
              <a:rPr lang="en-US" sz="3200" b="1" dirty="0" smtClean="0">
                <a:solidFill>
                  <a:srgbClr val="471D71"/>
                </a:solidFill>
              </a:rPr>
            </a:br>
            <a:r>
              <a:rPr lang="en-US" sz="3200" b="1" dirty="0" smtClean="0">
                <a:solidFill>
                  <a:srgbClr val="471D71"/>
                </a:solidFill>
              </a:rPr>
              <a:t/>
            </a:r>
            <a:br>
              <a:rPr lang="en-US" sz="3200" b="1" dirty="0" smtClean="0">
                <a:solidFill>
                  <a:srgbClr val="471D71"/>
                </a:solidFill>
              </a:rPr>
            </a:br>
            <a:r>
              <a:rPr lang="en-US" sz="3200" b="1" dirty="0" smtClean="0">
                <a:solidFill>
                  <a:srgbClr val="471D71"/>
                </a:solidFill>
              </a:rPr>
              <a:t>MODULE </a:t>
            </a:r>
            <a:r>
              <a:rPr lang="en-US" sz="3200" b="1" dirty="0">
                <a:solidFill>
                  <a:srgbClr val="471D71"/>
                </a:solidFill>
              </a:rPr>
              <a:t>A</a:t>
            </a:r>
            <a:r>
              <a:rPr lang="en-AU" sz="3200" dirty="0">
                <a:solidFill>
                  <a:srgbClr val="471D71"/>
                </a:solidFill>
              </a:rPr>
              <a:t/>
            </a:r>
            <a:br>
              <a:rPr lang="en-AU" sz="3200" dirty="0">
                <a:solidFill>
                  <a:srgbClr val="471D71"/>
                </a:solidFill>
              </a:rPr>
            </a:br>
            <a:r>
              <a:rPr lang="en-US" sz="3200" b="1" dirty="0">
                <a:solidFill>
                  <a:srgbClr val="471D71"/>
                </a:solidFill>
              </a:rPr>
              <a:t>Intimacy, Sexuality and Sexual Behaviour</a:t>
            </a:r>
            <a:r>
              <a:rPr lang="en-AU" sz="3200" dirty="0">
                <a:solidFill>
                  <a:srgbClr val="471D71"/>
                </a:solidFill>
              </a:rPr>
              <a:t/>
            </a:r>
            <a:br>
              <a:rPr lang="en-AU" sz="3200" dirty="0">
                <a:solidFill>
                  <a:srgbClr val="471D71"/>
                </a:solidFill>
              </a:rPr>
            </a:br>
            <a:r>
              <a:rPr lang="en-US" sz="3200" dirty="0">
                <a:solidFill>
                  <a:srgbClr val="C00000"/>
                </a:solidFill>
              </a:rPr>
              <a:t> </a:t>
            </a:r>
            <a:r>
              <a:rPr lang="en-AU" sz="3200" dirty="0">
                <a:solidFill>
                  <a:srgbClr val="C00000"/>
                </a:solidFill>
              </a:rPr>
              <a:t/>
            </a:r>
            <a:br>
              <a:rPr lang="en-AU" sz="3200" dirty="0">
                <a:solidFill>
                  <a:srgbClr val="C00000"/>
                </a:solidFill>
              </a:rPr>
            </a:br>
            <a:r>
              <a:rPr lang="en-US" sz="3200" b="1" dirty="0"/>
              <a:t>Unit </a:t>
            </a:r>
            <a:r>
              <a:rPr lang="en-US" sz="3200" b="1" dirty="0" smtClean="0"/>
              <a:t>II: Expression of Intimacy and Sexuality</a:t>
            </a:r>
            <a:endParaRPr lang="en-AU"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6966744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71D71"/>
                </a:solidFill>
              </a:rPr>
              <a:t>Concepts of Intimacy &amp; Sexual Behaviour</a:t>
            </a:r>
            <a:endParaRPr lang="en-AU" sz="3600" b="1" dirty="0">
              <a:solidFill>
                <a:srgbClr val="471D71"/>
              </a:solidFill>
            </a:endParaRPr>
          </a:p>
        </p:txBody>
      </p:sp>
      <p:sp>
        <p:nvSpPr>
          <p:cNvPr id="3" name="Content Placeholder 2"/>
          <p:cNvSpPr>
            <a:spLocks noGrp="1"/>
          </p:cNvSpPr>
          <p:nvPr>
            <p:ph idx="1"/>
          </p:nvPr>
        </p:nvSpPr>
        <p:spPr>
          <a:xfrm>
            <a:off x="457200" y="2348881"/>
            <a:ext cx="8229600" cy="3777283"/>
          </a:xfrm>
        </p:spPr>
        <p:txBody>
          <a:bodyPr>
            <a:normAutofit/>
          </a:bodyPr>
          <a:lstStyle/>
          <a:p>
            <a:pPr lvl="0"/>
            <a:r>
              <a:rPr lang="en-US" sz="2400" dirty="0" smtClean="0"/>
              <a:t>Healthy </a:t>
            </a:r>
            <a:r>
              <a:rPr lang="en-US" sz="2400" dirty="0"/>
              <a:t>intimate </a:t>
            </a:r>
            <a:r>
              <a:rPr lang="en-US" sz="2400" dirty="0" smtClean="0"/>
              <a:t>&amp; </a:t>
            </a:r>
            <a:r>
              <a:rPr lang="en-US" sz="2400" dirty="0"/>
              <a:t>sexual behaviours reflect the human need for loving relationships with oneself </a:t>
            </a:r>
            <a:r>
              <a:rPr lang="en-US" sz="2400" dirty="0" smtClean="0"/>
              <a:t>&amp; others</a:t>
            </a:r>
          </a:p>
          <a:p>
            <a:pPr lvl="0"/>
            <a:r>
              <a:rPr lang="en-US" sz="2400" dirty="0"/>
              <a:t>D</a:t>
            </a:r>
            <a:r>
              <a:rPr lang="en-US" sz="2400" dirty="0" smtClean="0"/>
              <a:t>rives for &amp; expressions of </a:t>
            </a:r>
            <a:r>
              <a:rPr lang="en-US" sz="2400" dirty="0"/>
              <a:t>intimacy </a:t>
            </a:r>
            <a:r>
              <a:rPr lang="en-US" sz="2400" dirty="0" smtClean="0"/>
              <a:t>&amp; </a:t>
            </a:r>
            <a:r>
              <a:rPr lang="en-US" sz="2400" dirty="0"/>
              <a:t>sexuality are different </a:t>
            </a:r>
            <a:r>
              <a:rPr lang="en-US" sz="2400" dirty="0" smtClean="0"/>
              <a:t>though</a:t>
            </a:r>
          </a:p>
          <a:p>
            <a:pPr lvl="0"/>
            <a:r>
              <a:rPr lang="en-US" sz="2400" dirty="0" smtClean="0"/>
              <a:t>Behavioural </a:t>
            </a:r>
            <a:r>
              <a:rPr lang="en-US" sz="2400" dirty="0"/>
              <a:t>indicators of the need for intimacy &amp;</a:t>
            </a:r>
            <a:r>
              <a:rPr lang="en-US" sz="2400" dirty="0" smtClean="0"/>
              <a:t> </a:t>
            </a:r>
            <a:r>
              <a:rPr lang="en-US" sz="2400" dirty="0"/>
              <a:t>sexual longing or desire can be </a:t>
            </a:r>
            <a:r>
              <a:rPr lang="en-US" sz="2400" dirty="0" smtClean="0"/>
              <a:t>confused</a:t>
            </a:r>
          </a:p>
          <a:p>
            <a:pPr lvl="0"/>
            <a:r>
              <a:rPr lang="en-US" sz="2400" dirty="0" smtClean="0"/>
              <a:t>In care environments, staff can mistakenly assumed </a:t>
            </a:r>
            <a:r>
              <a:rPr lang="en-US" sz="2400" dirty="0"/>
              <a:t>that an older person is displaying sexual behaviours when instead they were exhibiting signs of a need for </a:t>
            </a:r>
            <a:r>
              <a:rPr lang="en-US" sz="2400" dirty="0" smtClean="0"/>
              <a:t>intimacy</a:t>
            </a:r>
            <a:endParaRPr lang="en-AU" sz="2400" dirty="0"/>
          </a:p>
          <a:p>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pPr algn="ctr"/>
            <a:r>
              <a:rPr lang="en-AU" sz="3600" b="1" dirty="0" smtClean="0">
                <a:solidFill>
                  <a:srgbClr val="471D71"/>
                </a:solidFill>
              </a:rPr>
              <a:t>Intimate Behaviours </a:t>
            </a:r>
            <a:br>
              <a:rPr lang="en-AU" sz="3600" b="1" dirty="0" smtClean="0">
                <a:solidFill>
                  <a:srgbClr val="471D71"/>
                </a:solidFill>
              </a:rPr>
            </a:br>
            <a:r>
              <a:rPr lang="en-AU" sz="3600" b="1" dirty="0" smtClean="0">
                <a:solidFill>
                  <a:srgbClr val="471D71"/>
                </a:solidFill>
              </a:rPr>
              <a:t>vs. Sexual Behaviours</a:t>
            </a:r>
            <a:endParaRPr lang="en-AU" sz="3600" b="1" dirty="0">
              <a:solidFill>
                <a:srgbClr val="471D71"/>
              </a:solidFill>
            </a:endParaRPr>
          </a:p>
        </p:txBody>
      </p:sp>
      <p:sp>
        <p:nvSpPr>
          <p:cNvPr id="3" name="Content Placeholder 2"/>
          <p:cNvSpPr>
            <a:spLocks noGrp="1"/>
          </p:cNvSpPr>
          <p:nvPr>
            <p:ph idx="1"/>
          </p:nvPr>
        </p:nvSpPr>
        <p:spPr>
          <a:xfrm>
            <a:off x="485822" y="2276872"/>
            <a:ext cx="8229600" cy="3744416"/>
          </a:xfrm>
        </p:spPr>
        <p:txBody>
          <a:bodyPr>
            <a:noAutofit/>
          </a:bodyPr>
          <a:lstStyle/>
          <a:p>
            <a:pPr marL="0" indent="0" algn="ctr">
              <a:lnSpc>
                <a:spcPct val="150000"/>
              </a:lnSpc>
              <a:buNone/>
            </a:pPr>
            <a:r>
              <a:rPr lang="en-AU" sz="3000" b="1" dirty="0" smtClean="0">
                <a:solidFill>
                  <a:schemeClr val="accent5">
                    <a:lumMod val="50000"/>
                  </a:schemeClr>
                </a:solidFill>
              </a:rPr>
              <a:t>ACTIVITY</a:t>
            </a: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r>
              <a:rPr lang="en-AU" sz="3000" b="1" dirty="0" smtClean="0">
                <a:solidFill>
                  <a:schemeClr val="accent5">
                    <a:lumMod val="75000"/>
                  </a:schemeClr>
                </a:solidFill>
              </a:rPr>
              <a:t>What are some examples of intimate &amp; sexual behaviours?</a:t>
            </a:r>
            <a:endParaRPr lang="en-AU" sz="3000" b="1" dirty="0">
              <a:solidFill>
                <a:schemeClr val="accent5">
                  <a:lumMod val="75000"/>
                </a:schemeClr>
              </a:solidFill>
            </a:endParaRPr>
          </a:p>
          <a:p>
            <a:pPr marL="0" indent="0">
              <a:buNone/>
            </a:pPr>
            <a:endParaRPr lang="en-AU" sz="3000" dirty="0"/>
          </a:p>
        </p:txBody>
      </p:sp>
      <p:pic>
        <p:nvPicPr>
          <p:cNvPr id="9"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2996960"/>
            <a:ext cx="1353388" cy="18291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chemeClr val="accent1">
                    <a:lumMod val="75000"/>
                  </a:schemeClr>
                </a:solidFill>
              </a:rPr>
              <a:t>WORKSHOP AGENDA &amp; OBJECTIVES</a:t>
            </a:r>
            <a:endParaRPr lang="en-AU" sz="3600" b="1" dirty="0">
              <a:solidFill>
                <a:schemeClr val="accent1">
                  <a:lumMod val="75000"/>
                </a:schemeClr>
              </a:solidFill>
            </a:endParaRPr>
          </a:p>
        </p:txBody>
      </p:sp>
      <p:sp>
        <p:nvSpPr>
          <p:cNvPr id="3" name="Content Placeholder 2"/>
          <p:cNvSpPr>
            <a:spLocks noGrp="1"/>
          </p:cNvSpPr>
          <p:nvPr>
            <p:ph idx="1"/>
          </p:nvPr>
        </p:nvSpPr>
        <p:spPr>
          <a:xfrm>
            <a:off x="457200" y="2348881"/>
            <a:ext cx="8229600" cy="3777283"/>
          </a:xfrm>
        </p:spPr>
        <p:txBody>
          <a:bodyPr>
            <a:normAutofit fontScale="85000" lnSpcReduction="20000"/>
          </a:bodyPr>
          <a:lstStyle/>
          <a:p>
            <a:pPr>
              <a:lnSpc>
                <a:spcPct val="110000"/>
              </a:lnSpc>
            </a:pPr>
            <a:r>
              <a:rPr lang="en-AU" sz="2400" dirty="0" smtClean="0"/>
              <a:t>General Housekeeping</a:t>
            </a:r>
          </a:p>
          <a:p>
            <a:pPr marL="0" indent="0">
              <a:lnSpc>
                <a:spcPct val="110000"/>
              </a:lnSpc>
              <a:buNone/>
            </a:pPr>
            <a:endParaRPr lang="en-AU" sz="2400" dirty="0" smtClean="0"/>
          </a:p>
          <a:p>
            <a:pPr marL="0" lvl="0" indent="0">
              <a:lnSpc>
                <a:spcPct val="110000"/>
              </a:lnSpc>
              <a:buNone/>
            </a:pPr>
            <a:r>
              <a:rPr lang="en-US" sz="2400" b="1" i="1" dirty="0" smtClean="0">
                <a:solidFill>
                  <a:srgbClr val="C00000"/>
                </a:solidFill>
              </a:rPr>
              <a:t>Objectives</a:t>
            </a:r>
            <a:r>
              <a:rPr lang="en-US" sz="2400" b="1" i="1" dirty="0" smtClean="0"/>
              <a:t> - </a:t>
            </a:r>
            <a:r>
              <a:rPr lang="en-US" sz="2400" dirty="0" smtClean="0"/>
              <a:t>Increase </a:t>
            </a:r>
            <a:r>
              <a:rPr lang="en-US" sz="2400" dirty="0"/>
              <a:t>a</a:t>
            </a:r>
            <a:r>
              <a:rPr lang="en-US" sz="2400" dirty="0" smtClean="0"/>
              <a:t>wareness &amp; understanding of:</a:t>
            </a:r>
          </a:p>
          <a:p>
            <a:pPr lvl="0">
              <a:lnSpc>
                <a:spcPct val="110000"/>
              </a:lnSpc>
            </a:pPr>
            <a:r>
              <a:rPr lang="en-US" sz="2400" dirty="0" smtClean="0"/>
              <a:t>The </a:t>
            </a:r>
            <a:r>
              <a:rPr lang="en-US" sz="2400" dirty="0"/>
              <a:t>intimate </a:t>
            </a:r>
            <a:r>
              <a:rPr lang="en-US" sz="2400" dirty="0" smtClean="0"/>
              <a:t>&amp; sexual </a:t>
            </a:r>
            <a:r>
              <a:rPr lang="en-US" sz="2400" dirty="0"/>
              <a:t>needs of PWD</a:t>
            </a:r>
            <a:endParaRPr lang="en-AU" sz="2400" dirty="0"/>
          </a:p>
          <a:p>
            <a:pPr lvl="0">
              <a:lnSpc>
                <a:spcPct val="110000"/>
              </a:lnSpc>
            </a:pPr>
            <a:r>
              <a:rPr lang="en-US" sz="2400" dirty="0"/>
              <a:t>The importance of expression of sexuality for PWD</a:t>
            </a:r>
            <a:endParaRPr lang="en-AU" sz="2400" dirty="0"/>
          </a:p>
          <a:p>
            <a:pPr lvl="0">
              <a:lnSpc>
                <a:spcPct val="110000"/>
              </a:lnSpc>
            </a:pPr>
            <a:r>
              <a:rPr lang="en-US" sz="2400" dirty="0"/>
              <a:t>The role of health care professionals in responding to the expression of sexuality by PWD</a:t>
            </a:r>
            <a:endParaRPr lang="en-AU" sz="2400" dirty="0"/>
          </a:p>
          <a:p>
            <a:pPr lvl="0">
              <a:lnSpc>
                <a:spcPct val="110000"/>
              </a:lnSpc>
            </a:pPr>
            <a:r>
              <a:rPr lang="en-US" sz="2400" dirty="0"/>
              <a:t>A model to assess cognitive competency of PWD to have intimate </a:t>
            </a:r>
            <a:r>
              <a:rPr lang="en-US" sz="2400" dirty="0" smtClean="0"/>
              <a:t>&amp; </a:t>
            </a:r>
            <a:r>
              <a:rPr lang="en-US" sz="2400" dirty="0"/>
              <a:t>sexual relationships</a:t>
            </a:r>
            <a:endParaRPr lang="en-AU" sz="2400" dirty="0"/>
          </a:p>
          <a:p>
            <a:pPr lvl="0">
              <a:lnSpc>
                <a:spcPct val="110000"/>
              </a:lnSpc>
            </a:pPr>
            <a:r>
              <a:rPr lang="en-US" sz="2400" dirty="0"/>
              <a:t>A framework to better support the expression of sexuality by PWD</a:t>
            </a:r>
            <a:endParaRPr lang="en-AU" sz="2400" dirty="0"/>
          </a:p>
          <a:p>
            <a:pPr lvl="0">
              <a:lnSpc>
                <a:spcPct val="110000"/>
              </a:lnSpc>
            </a:pPr>
            <a:r>
              <a:rPr lang="en-US" sz="2400" dirty="0"/>
              <a:t>Knowledge translation of </a:t>
            </a:r>
            <a:r>
              <a:rPr lang="en-US" sz="2400" i="1" dirty="0"/>
              <a:t>sexualities</a:t>
            </a:r>
            <a:r>
              <a:rPr lang="en-US" sz="2400" dirty="0"/>
              <a:t> </a:t>
            </a:r>
            <a:r>
              <a:rPr lang="en-US" sz="2400" dirty="0" smtClean="0"/>
              <a:t>&amp; </a:t>
            </a:r>
            <a:r>
              <a:rPr lang="en-US" sz="2400" dirty="0"/>
              <a:t>dementia into care </a:t>
            </a:r>
            <a:r>
              <a:rPr lang="en-US" sz="2400" dirty="0" smtClean="0"/>
              <a:t>practices</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420241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4525963"/>
          </a:xfrm>
        </p:spPr>
        <p:txBody>
          <a:bodyPr/>
          <a:lstStyle/>
          <a:p>
            <a:r>
              <a:rPr lang="en-AU" sz="2400" b="1" i="1" dirty="0" smtClean="0">
                <a:solidFill>
                  <a:schemeClr val="accent6">
                    <a:lumMod val="75000"/>
                  </a:schemeClr>
                </a:solidFill>
              </a:rPr>
              <a:t>Intimate Behaviours</a:t>
            </a:r>
          </a:p>
          <a:p>
            <a:pPr lvl="1"/>
            <a:r>
              <a:rPr lang="en-AU" sz="2400" dirty="0"/>
              <a:t>Sharing a caring touch, empathic understanding, reassurance and/or comfort</a:t>
            </a:r>
          </a:p>
          <a:p>
            <a:pPr lvl="1"/>
            <a:r>
              <a:rPr lang="en-AU" sz="2400" dirty="0"/>
              <a:t>Associated with friendship </a:t>
            </a:r>
            <a:endParaRPr lang="en-AU" sz="2400" dirty="0" smtClean="0"/>
          </a:p>
          <a:p>
            <a:pPr lvl="1"/>
            <a:r>
              <a:rPr lang="en-AU" sz="2400" dirty="0"/>
              <a:t>S</a:t>
            </a:r>
            <a:r>
              <a:rPr lang="en-AU" sz="2400" dirty="0" smtClean="0"/>
              <a:t>exual </a:t>
            </a:r>
            <a:r>
              <a:rPr lang="en-AU" sz="2400" dirty="0"/>
              <a:t>or non-sexual in nature</a:t>
            </a:r>
          </a:p>
          <a:p>
            <a:pPr lvl="1"/>
            <a:r>
              <a:rPr lang="en-AU" sz="2400" dirty="0"/>
              <a:t>Feeling of safety is paramount</a:t>
            </a:r>
          </a:p>
          <a:p>
            <a:endParaRPr lang="en-AU" dirty="0"/>
          </a:p>
        </p:txBody>
      </p:sp>
      <p:graphicFrame>
        <p:nvGraphicFramePr>
          <p:cNvPr id="7" name="Table 6"/>
          <p:cNvGraphicFramePr>
            <a:graphicFrameLocks noGrp="1"/>
          </p:cNvGraphicFramePr>
          <p:nvPr>
            <p:extLst>
              <p:ext uri="{D42A27DB-BD31-4B8C-83A1-F6EECF244321}">
                <p14:modId xmlns:p14="http://schemas.microsoft.com/office/powerpoint/2010/main" val="3673359175"/>
              </p:ext>
            </p:extLst>
          </p:nvPr>
        </p:nvGraphicFramePr>
        <p:xfrm>
          <a:off x="899592" y="4005065"/>
          <a:ext cx="7416824" cy="2286000"/>
        </p:xfrm>
        <a:graphic>
          <a:graphicData uri="http://schemas.openxmlformats.org/drawingml/2006/table">
            <a:tbl>
              <a:tblPr firstRow="1" firstCol="1" bandRow="1">
                <a:tableStyleId>{22838BEF-8BB2-4498-84A7-C5851F593DF1}</a:tableStyleId>
              </a:tblPr>
              <a:tblGrid>
                <a:gridCol w="1505204"/>
                <a:gridCol w="5911620"/>
              </a:tblGrid>
              <a:tr h="407543">
                <a:tc>
                  <a:txBody>
                    <a:bodyPr/>
                    <a:lstStyle/>
                    <a:p>
                      <a:pPr>
                        <a:lnSpc>
                          <a:spcPct val="150000"/>
                        </a:lnSpc>
                        <a:spcAft>
                          <a:spcPts val="0"/>
                        </a:spcAft>
                      </a:pPr>
                      <a:r>
                        <a:rPr lang="en-US" sz="2000" dirty="0">
                          <a:effectLst/>
                        </a:rPr>
                        <a:t>Physical</a:t>
                      </a:r>
                      <a:endParaRPr lang="en-AU" sz="2000" dirty="0">
                        <a:solidFill>
                          <a:srgbClr val="404040"/>
                        </a:solidFill>
                        <a:effectLst/>
                        <a:latin typeface="Century Schoolbook"/>
                        <a:ea typeface="MS PMincho"/>
                        <a:cs typeface="Times New Roman"/>
                      </a:endParaRPr>
                    </a:p>
                  </a:txBody>
                  <a:tcPr marL="68580" marR="68580" marT="0" marB="0" anchor="ctr"/>
                </a:tc>
                <a:tc>
                  <a:txBody>
                    <a:bodyPr/>
                    <a:lstStyle/>
                    <a:p>
                      <a:pPr algn="ctr">
                        <a:lnSpc>
                          <a:spcPct val="150000"/>
                        </a:lnSpc>
                        <a:spcAft>
                          <a:spcPts val="0"/>
                        </a:spcAft>
                      </a:pPr>
                      <a:r>
                        <a:rPr lang="en-US" sz="2000" dirty="0">
                          <a:effectLst/>
                        </a:rPr>
                        <a:t>touching, holding, kissing on the cheek</a:t>
                      </a:r>
                      <a:endParaRPr lang="en-AU" sz="2000" b="0" dirty="0">
                        <a:solidFill>
                          <a:srgbClr val="404040"/>
                        </a:solidFill>
                        <a:effectLst/>
                        <a:latin typeface="Century Schoolbook"/>
                        <a:ea typeface="MS PMincho"/>
                        <a:cs typeface="Times New Roman"/>
                      </a:endParaRPr>
                    </a:p>
                  </a:txBody>
                  <a:tcPr marL="68580" marR="68580" marT="0" marB="0" anchor="ctr"/>
                </a:tc>
              </a:tr>
              <a:tr h="407543">
                <a:tc>
                  <a:txBody>
                    <a:bodyPr/>
                    <a:lstStyle/>
                    <a:p>
                      <a:pPr>
                        <a:lnSpc>
                          <a:spcPct val="150000"/>
                        </a:lnSpc>
                        <a:spcAft>
                          <a:spcPts val="0"/>
                        </a:spcAft>
                      </a:pPr>
                      <a:r>
                        <a:rPr lang="en-US" sz="2000" dirty="0">
                          <a:effectLst/>
                        </a:rPr>
                        <a:t>Emotional</a:t>
                      </a:r>
                      <a:endParaRPr lang="en-AU" sz="2000" dirty="0">
                        <a:solidFill>
                          <a:srgbClr val="404040"/>
                        </a:solidFill>
                        <a:effectLst/>
                        <a:latin typeface="Century Schoolbook"/>
                        <a:ea typeface="MS PMincho"/>
                        <a:cs typeface="Times New Roman"/>
                      </a:endParaRPr>
                    </a:p>
                  </a:txBody>
                  <a:tcPr marL="68580" marR="68580" marT="0" marB="0" anchor="ctr"/>
                </a:tc>
                <a:tc>
                  <a:txBody>
                    <a:bodyPr/>
                    <a:lstStyle/>
                    <a:p>
                      <a:pPr algn="ctr">
                        <a:lnSpc>
                          <a:spcPct val="150000"/>
                        </a:lnSpc>
                        <a:spcAft>
                          <a:spcPts val="0"/>
                        </a:spcAft>
                      </a:pPr>
                      <a:r>
                        <a:rPr lang="en-US" sz="2000" dirty="0">
                          <a:effectLst/>
                        </a:rPr>
                        <a:t>offering a shoulder for someone to cry on</a:t>
                      </a:r>
                      <a:endParaRPr lang="en-AU" sz="2000" dirty="0">
                        <a:solidFill>
                          <a:srgbClr val="404040"/>
                        </a:solidFill>
                        <a:effectLst/>
                        <a:latin typeface="Century Schoolbook"/>
                        <a:ea typeface="MS PMincho"/>
                        <a:cs typeface="Times New Roman"/>
                      </a:endParaRPr>
                    </a:p>
                  </a:txBody>
                  <a:tcPr marL="68580" marR="68580" marT="0" marB="0" anchor="ctr"/>
                </a:tc>
              </a:tr>
              <a:tr h="407543">
                <a:tc>
                  <a:txBody>
                    <a:bodyPr/>
                    <a:lstStyle/>
                    <a:p>
                      <a:pPr>
                        <a:lnSpc>
                          <a:spcPct val="150000"/>
                        </a:lnSpc>
                        <a:spcAft>
                          <a:spcPts val="0"/>
                        </a:spcAft>
                      </a:pPr>
                      <a:r>
                        <a:rPr lang="en-US" sz="2000" dirty="0">
                          <a:effectLst/>
                        </a:rPr>
                        <a:t>Intellectual</a:t>
                      </a:r>
                      <a:endParaRPr lang="en-AU" sz="2000" dirty="0">
                        <a:solidFill>
                          <a:srgbClr val="404040"/>
                        </a:solidFill>
                        <a:effectLst/>
                        <a:latin typeface="Century Schoolbook"/>
                        <a:ea typeface="MS PMincho"/>
                        <a:cs typeface="Times New Roman"/>
                      </a:endParaRPr>
                    </a:p>
                  </a:txBody>
                  <a:tcPr marL="68580" marR="68580" marT="0" marB="0" anchor="ctr"/>
                </a:tc>
                <a:tc>
                  <a:txBody>
                    <a:bodyPr/>
                    <a:lstStyle/>
                    <a:p>
                      <a:pPr algn="ctr">
                        <a:lnSpc>
                          <a:spcPct val="150000"/>
                        </a:lnSpc>
                        <a:spcAft>
                          <a:spcPts val="0"/>
                        </a:spcAft>
                      </a:pPr>
                      <a:r>
                        <a:rPr lang="en-US" sz="2000" dirty="0">
                          <a:effectLst/>
                        </a:rPr>
                        <a:t>sharing ideas, humour or jokes</a:t>
                      </a:r>
                      <a:endParaRPr lang="en-AU" sz="2000" dirty="0">
                        <a:solidFill>
                          <a:srgbClr val="404040"/>
                        </a:solidFill>
                        <a:effectLst/>
                        <a:latin typeface="Century Schoolbook"/>
                        <a:ea typeface="MS PMincho"/>
                        <a:cs typeface="Times New Roman"/>
                      </a:endParaRPr>
                    </a:p>
                  </a:txBody>
                  <a:tcPr marL="68580" marR="68580" marT="0" marB="0" anchor="ctr"/>
                </a:tc>
              </a:tr>
              <a:tr h="407543">
                <a:tc>
                  <a:txBody>
                    <a:bodyPr/>
                    <a:lstStyle/>
                    <a:p>
                      <a:pPr>
                        <a:lnSpc>
                          <a:spcPct val="150000"/>
                        </a:lnSpc>
                        <a:spcAft>
                          <a:spcPts val="0"/>
                        </a:spcAft>
                      </a:pPr>
                      <a:r>
                        <a:rPr lang="en-US" sz="2000" dirty="0">
                          <a:effectLst/>
                        </a:rPr>
                        <a:t>Social</a:t>
                      </a:r>
                      <a:endParaRPr lang="en-AU" sz="2000" dirty="0">
                        <a:solidFill>
                          <a:srgbClr val="404040"/>
                        </a:solidFill>
                        <a:effectLst/>
                        <a:latin typeface="Century Schoolbook"/>
                        <a:ea typeface="MS PMincho"/>
                        <a:cs typeface="Times New Roman"/>
                      </a:endParaRPr>
                    </a:p>
                  </a:txBody>
                  <a:tcPr marL="68580" marR="68580" marT="0" marB="0" anchor="ctr"/>
                </a:tc>
                <a:tc>
                  <a:txBody>
                    <a:bodyPr/>
                    <a:lstStyle/>
                    <a:p>
                      <a:pPr algn="ctr">
                        <a:lnSpc>
                          <a:spcPct val="150000"/>
                        </a:lnSpc>
                        <a:spcAft>
                          <a:spcPts val="0"/>
                        </a:spcAft>
                      </a:pPr>
                      <a:r>
                        <a:rPr lang="en-US" sz="2000" dirty="0">
                          <a:effectLst/>
                        </a:rPr>
                        <a:t>being in the company of friends</a:t>
                      </a:r>
                      <a:endParaRPr lang="en-AU" sz="2000" dirty="0">
                        <a:solidFill>
                          <a:srgbClr val="404040"/>
                        </a:solidFill>
                        <a:effectLst/>
                        <a:latin typeface="Century Schoolbook"/>
                        <a:ea typeface="MS PMincho"/>
                        <a:cs typeface="Times New Roman"/>
                      </a:endParaRPr>
                    </a:p>
                  </a:txBody>
                  <a:tcPr marL="68580" marR="68580" marT="0" marB="0" anchor="ctr"/>
                </a:tc>
              </a:tr>
              <a:tr h="407543">
                <a:tc>
                  <a:txBody>
                    <a:bodyPr/>
                    <a:lstStyle/>
                    <a:p>
                      <a:pPr>
                        <a:lnSpc>
                          <a:spcPct val="150000"/>
                        </a:lnSpc>
                        <a:spcAft>
                          <a:spcPts val="0"/>
                        </a:spcAft>
                      </a:pPr>
                      <a:r>
                        <a:rPr lang="en-US" sz="2000" dirty="0">
                          <a:effectLst/>
                        </a:rPr>
                        <a:t>Sexual</a:t>
                      </a:r>
                      <a:endParaRPr lang="en-AU" sz="2000" dirty="0">
                        <a:solidFill>
                          <a:srgbClr val="404040"/>
                        </a:solidFill>
                        <a:effectLst/>
                        <a:latin typeface="Century Schoolbook"/>
                        <a:ea typeface="MS PMincho"/>
                        <a:cs typeface="Times New Roman"/>
                      </a:endParaRPr>
                    </a:p>
                  </a:txBody>
                  <a:tcPr marL="68580" marR="68580" marT="0" marB="0" anchor="ctr"/>
                </a:tc>
                <a:tc>
                  <a:txBody>
                    <a:bodyPr/>
                    <a:lstStyle/>
                    <a:p>
                      <a:pPr algn="ctr">
                        <a:lnSpc>
                          <a:spcPct val="150000"/>
                        </a:lnSpc>
                        <a:spcAft>
                          <a:spcPts val="0"/>
                        </a:spcAft>
                      </a:pPr>
                      <a:r>
                        <a:rPr lang="en-US" sz="2000" dirty="0">
                          <a:effectLst/>
                        </a:rPr>
                        <a:t>sensuous activities</a:t>
                      </a:r>
                      <a:endParaRPr lang="en-AU" sz="2000" dirty="0">
                        <a:solidFill>
                          <a:srgbClr val="404040"/>
                        </a:solidFill>
                        <a:effectLst/>
                        <a:latin typeface="Century Schoolbook"/>
                        <a:ea typeface="MS PMincho"/>
                        <a:cs typeface="Times New Roman"/>
                      </a:endParaRPr>
                    </a:p>
                  </a:txBody>
                  <a:tcPr marL="68580" marR="68580" marT="0" marB="0" anchor="ct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997551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Autofit/>
          </a:bodyPr>
          <a:lstStyle/>
          <a:p>
            <a:r>
              <a:rPr lang="en-AU" sz="2400" b="1" i="1" dirty="0" smtClean="0">
                <a:solidFill>
                  <a:schemeClr val="accent6">
                    <a:lumMod val="75000"/>
                  </a:schemeClr>
                </a:solidFill>
              </a:rPr>
              <a:t>Sexual Behaviours</a:t>
            </a:r>
          </a:p>
          <a:p>
            <a:pPr lvl="1"/>
            <a:r>
              <a:rPr lang="en-AU" sz="2400" dirty="0" smtClean="0"/>
              <a:t>Expressed with oneself or with another person</a:t>
            </a:r>
          </a:p>
          <a:p>
            <a:pPr lvl="1"/>
            <a:r>
              <a:rPr lang="en-AU" sz="2400" dirty="0" smtClean="0"/>
              <a:t>Direct link to satisfying sexual desire</a:t>
            </a:r>
          </a:p>
          <a:p>
            <a:pPr lvl="1"/>
            <a:r>
              <a:rPr lang="en-AU" sz="2400" dirty="0" smtClean="0"/>
              <a:t>More overt &amp; pleasure-based than intimacy</a:t>
            </a:r>
          </a:p>
          <a:p>
            <a:pPr lvl="1"/>
            <a:r>
              <a:rPr lang="en-US" sz="2400" dirty="0"/>
              <a:t>I</a:t>
            </a:r>
            <a:r>
              <a:rPr lang="en-US" sz="2400" dirty="0" smtClean="0"/>
              <a:t>ntimate </a:t>
            </a:r>
            <a:r>
              <a:rPr lang="en-US" sz="2400" dirty="0"/>
              <a:t>touching, cuddling/hugging, kissing, flirting, romantic gestures, oral sex, various forms of penetration </a:t>
            </a:r>
            <a:r>
              <a:rPr lang="en-US" sz="2400" dirty="0" smtClean="0"/>
              <a:t>&amp; </a:t>
            </a:r>
            <a:r>
              <a:rPr lang="en-US" sz="2400" dirty="0"/>
              <a:t>sexual </a:t>
            </a:r>
            <a:r>
              <a:rPr lang="en-US" sz="2400" dirty="0" smtClean="0"/>
              <a:t>intercourse</a:t>
            </a:r>
          </a:p>
          <a:p>
            <a:pPr lvl="1"/>
            <a:r>
              <a:rPr lang="en-US" sz="2400" dirty="0" smtClean="0"/>
              <a:t>On </a:t>
            </a:r>
            <a:r>
              <a:rPr lang="en-US" sz="2400" dirty="0"/>
              <a:t>one’s own through actions related to increasing one’s body sensation </a:t>
            </a:r>
            <a:r>
              <a:rPr lang="en-US" sz="2400" dirty="0" smtClean="0"/>
              <a:t>&amp; </a:t>
            </a:r>
            <a:r>
              <a:rPr lang="en-US" sz="2400" dirty="0"/>
              <a:t>stimulation such as dressing up, reading sexually explicit books </a:t>
            </a:r>
            <a:r>
              <a:rPr lang="en-US" sz="2400" dirty="0" smtClean="0"/>
              <a:t>&amp; </a:t>
            </a:r>
            <a:r>
              <a:rPr lang="en-US" sz="2400" dirty="0"/>
              <a:t>magazines, watching pornography as well as through to acts of self-gratification such as masturbation</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439119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71D71"/>
                </a:solidFill>
              </a:rPr>
              <a:t>Psychological Needs-Based Approach to the Expressions of Intimacy &amp; Sexuality</a:t>
            </a:r>
            <a:endParaRPr lang="en-AU" sz="3600" b="1" dirty="0">
              <a:solidFill>
                <a:srgbClr val="471D71"/>
              </a:solidFill>
            </a:endParaRPr>
          </a:p>
        </p:txBody>
      </p:sp>
      <p:sp>
        <p:nvSpPr>
          <p:cNvPr id="3" name="Content Placeholder 2"/>
          <p:cNvSpPr>
            <a:spLocks noGrp="1"/>
          </p:cNvSpPr>
          <p:nvPr>
            <p:ph idx="1"/>
          </p:nvPr>
        </p:nvSpPr>
        <p:spPr>
          <a:xfrm>
            <a:off x="457200" y="2348881"/>
            <a:ext cx="8229600" cy="3777283"/>
          </a:xfrm>
        </p:spPr>
        <p:txBody>
          <a:bodyPr>
            <a:normAutofit fontScale="92500"/>
          </a:bodyPr>
          <a:lstStyle/>
          <a:p>
            <a:r>
              <a:rPr lang="en-US" sz="2400" dirty="0" smtClean="0"/>
              <a:t>Expressions of intimacy &amp; sexuality is complex &amp; go beyond physical pleasure</a:t>
            </a:r>
          </a:p>
          <a:p>
            <a:pPr marL="0" indent="0" algn="ctr">
              <a:buNone/>
            </a:pPr>
            <a:r>
              <a:rPr lang="en-US" sz="2400" dirty="0">
                <a:solidFill>
                  <a:srgbClr val="0070C0"/>
                </a:solidFill>
              </a:rPr>
              <a:t>“part of a complex relationship involving physical, psychological, spiritual and emotional aspirations and responses” </a:t>
            </a:r>
          </a:p>
          <a:p>
            <a:pPr marL="0" indent="0" algn="ctr">
              <a:buNone/>
            </a:pPr>
            <a:r>
              <a:rPr lang="en-US" sz="2400" dirty="0">
                <a:solidFill>
                  <a:srgbClr val="0070C0"/>
                </a:solidFill>
              </a:rPr>
              <a:t>(Nay et al. 2007; pg. 77) </a:t>
            </a:r>
            <a:endParaRPr lang="en-US" sz="2400" dirty="0" smtClean="0">
              <a:solidFill>
                <a:srgbClr val="0070C0"/>
              </a:solidFill>
            </a:endParaRPr>
          </a:p>
          <a:p>
            <a:r>
              <a:rPr lang="en-AU" sz="2400" dirty="0" smtClean="0"/>
              <a:t>Manifest </a:t>
            </a:r>
            <a:r>
              <a:rPr lang="en-AU" sz="2400" dirty="0"/>
              <a:t>in different ways for different reasons depending on the </a:t>
            </a:r>
            <a:r>
              <a:rPr lang="en-AU" sz="2400" dirty="0" smtClean="0"/>
              <a:t>individuals</a:t>
            </a:r>
            <a:r>
              <a:rPr lang="en-AU" sz="2400" dirty="0"/>
              <a:t>’ </a:t>
            </a:r>
            <a:r>
              <a:rPr lang="en-AU" sz="2400" dirty="0" smtClean="0"/>
              <a:t>needs</a:t>
            </a:r>
          </a:p>
          <a:p>
            <a:r>
              <a:rPr lang="en-AU" sz="2400" dirty="0" smtClean="0"/>
              <a:t>Example: </a:t>
            </a:r>
            <a:r>
              <a:rPr lang="en-US" sz="2400" dirty="0" smtClean="0"/>
              <a:t>Expression of sexuality  through exterior </a:t>
            </a:r>
            <a:r>
              <a:rPr lang="en-US" sz="2400" dirty="0"/>
              <a:t>appearance (i.e. dressing, hair </a:t>
            </a:r>
            <a:r>
              <a:rPr lang="en-US" sz="2400" dirty="0" smtClean="0"/>
              <a:t>&amp; makeup</a:t>
            </a:r>
            <a:r>
              <a:rPr lang="en-US" sz="2400" dirty="0"/>
              <a:t>) or via self-stimulated sexual acts</a:t>
            </a:r>
            <a:endParaRPr lang="en-AU" sz="2400"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4896544"/>
          </a:xfrm>
        </p:spPr>
        <p:txBody>
          <a:bodyPr>
            <a:normAutofit/>
          </a:bodyPr>
          <a:lstStyle/>
          <a:p>
            <a:pPr algn="ctr"/>
            <a:r>
              <a:rPr lang="en-US" sz="3200" b="1" dirty="0" smtClean="0">
                <a:solidFill>
                  <a:srgbClr val="471D71"/>
                </a:solidFill>
              </a:rPr>
              <a:t/>
            </a:r>
            <a:br>
              <a:rPr lang="en-US" sz="3200" b="1" dirty="0" smtClean="0">
                <a:solidFill>
                  <a:srgbClr val="471D71"/>
                </a:solidFill>
              </a:rPr>
            </a:br>
            <a:r>
              <a:rPr lang="en-US" sz="3200" b="1" dirty="0">
                <a:solidFill>
                  <a:srgbClr val="471D71"/>
                </a:solidFill>
              </a:rPr>
              <a:t/>
            </a:r>
            <a:br>
              <a:rPr lang="en-US" sz="3200" b="1" dirty="0">
                <a:solidFill>
                  <a:srgbClr val="471D71"/>
                </a:solidFill>
              </a:rPr>
            </a:br>
            <a:r>
              <a:rPr lang="en-US" sz="3200" b="1" dirty="0" smtClean="0">
                <a:solidFill>
                  <a:srgbClr val="471D71"/>
                </a:solidFill>
              </a:rPr>
              <a:t>MODULE </a:t>
            </a:r>
            <a:r>
              <a:rPr lang="en-US" sz="3200" b="1" dirty="0">
                <a:solidFill>
                  <a:srgbClr val="471D71"/>
                </a:solidFill>
              </a:rPr>
              <a:t>A</a:t>
            </a:r>
            <a:r>
              <a:rPr lang="en-AU" sz="3200" dirty="0">
                <a:solidFill>
                  <a:srgbClr val="471D71"/>
                </a:solidFill>
              </a:rPr>
              <a:t/>
            </a:r>
            <a:br>
              <a:rPr lang="en-AU" sz="3200" dirty="0">
                <a:solidFill>
                  <a:srgbClr val="471D71"/>
                </a:solidFill>
              </a:rPr>
            </a:br>
            <a:r>
              <a:rPr lang="en-US" sz="3200" b="1" dirty="0">
                <a:solidFill>
                  <a:srgbClr val="471D71"/>
                </a:solidFill>
              </a:rPr>
              <a:t>Intimacy, Sexuality and Sexual Behaviour</a:t>
            </a:r>
            <a:r>
              <a:rPr lang="en-AU" sz="3200" dirty="0">
                <a:solidFill>
                  <a:srgbClr val="C00000"/>
                </a:solidFill>
              </a:rPr>
              <a:t/>
            </a:r>
            <a:br>
              <a:rPr lang="en-AU" sz="3200" dirty="0">
                <a:solidFill>
                  <a:srgbClr val="C00000"/>
                </a:solidFill>
              </a:rPr>
            </a:br>
            <a:r>
              <a:rPr lang="en-US" sz="3200" dirty="0">
                <a:solidFill>
                  <a:srgbClr val="C00000"/>
                </a:solidFill>
              </a:rPr>
              <a:t> </a:t>
            </a:r>
            <a:r>
              <a:rPr lang="en-AU" sz="3200" dirty="0">
                <a:solidFill>
                  <a:srgbClr val="C00000"/>
                </a:solidFill>
              </a:rPr>
              <a:t/>
            </a:r>
            <a:br>
              <a:rPr lang="en-AU" sz="3200" dirty="0">
                <a:solidFill>
                  <a:srgbClr val="C00000"/>
                </a:solidFill>
              </a:rPr>
            </a:br>
            <a:r>
              <a:rPr lang="en-US" sz="3200" b="1" dirty="0"/>
              <a:t>Unit </a:t>
            </a:r>
            <a:r>
              <a:rPr lang="en-US" sz="3200" b="1" dirty="0" smtClean="0"/>
              <a:t>III: Barriers to the Expression of Sexuality in Care Settings</a:t>
            </a:r>
            <a:endParaRPr lang="en-AU"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5950235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7" y="1844824"/>
            <a:ext cx="2501632" cy="3196064"/>
          </a:xfrm>
          <a:prstGeom prst="ellipse">
            <a:avLst/>
          </a:prstGeom>
          <a:ln>
            <a:noFill/>
          </a:ln>
          <a:effectLst>
            <a:softEdge rad="112500"/>
          </a:effectLst>
        </p:spPr>
      </p:pic>
      <p:sp>
        <p:nvSpPr>
          <p:cNvPr id="8" name="Rectangle 7"/>
          <p:cNvSpPr/>
          <p:nvPr/>
        </p:nvSpPr>
        <p:spPr>
          <a:xfrm>
            <a:off x="1718813" y="5083387"/>
            <a:ext cx="1151277" cy="169277"/>
          </a:xfrm>
          <a:prstGeom prst="rect">
            <a:avLst/>
          </a:prstGeom>
        </p:spPr>
        <p:txBody>
          <a:bodyPr wrap="none">
            <a:spAutoFit/>
          </a:bodyPr>
          <a:lstStyle/>
          <a:p>
            <a:r>
              <a:rPr lang="en-US" sz="500" dirty="0"/>
              <a:t>John &amp; Fred, 1999 by Richard Renaldi</a:t>
            </a:r>
            <a:endParaRPr lang="en-AU" sz="500" dirty="0"/>
          </a:p>
        </p:txBody>
      </p:sp>
      <p:graphicFrame>
        <p:nvGraphicFramePr>
          <p:cNvPr id="9" name="Table 8"/>
          <p:cNvGraphicFramePr>
            <a:graphicFrameLocks noGrp="1"/>
          </p:cNvGraphicFramePr>
          <p:nvPr>
            <p:extLst>
              <p:ext uri="{D42A27DB-BD31-4B8C-83A1-F6EECF244321}">
                <p14:modId xmlns:p14="http://schemas.microsoft.com/office/powerpoint/2010/main" val="1015567731"/>
              </p:ext>
            </p:extLst>
          </p:nvPr>
        </p:nvGraphicFramePr>
        <p:xfrm>
          <a:off x="3923928" y="1196752"/>
          <a:ext cx="4392488" cy="4663440"/>
        </p:xfrm>
        <a:graphic>
          <a:graphicData uri="http://schemas.openxmlformats.org/drawingml/2006/table">
            <a:tbl>
              <a:tblPr firstRow="1" firstCol="1" bandRow="1">
                <a:tableStyleId>{5C22544A-7EE6-4342-B048-85BDC9FD1C3A}</a:tableStyleId>
              </a:tblPr>
              <a:tblGrid>
                <a:gridCol w="4392488"/>
              </a:tblGrid>
              <a:tr h="4536504">
                <a:tc>
                  <a:txBody>
                    <a:bodyPr/>
                    <a:lstStyle/>
                    <a:p>
                      <a:pPr algn="ctr">
                        <a:lnSpc>
                          <a:spcPct val="150000"/>
                        </a:lnSpc>
                        <a:spcAft>
                          <a:spcPts val="0"/>
                        </a:spcAft>
                      </a:pPr>
                      <a:r>
                        <a:rPr lang="en-US" sz="1200" u="none" strike="noStrike" dirty="0">
                          <a:effectLst/>
                        </a:rPr>
                        <a:t> </a:t>
                      </a:r>
                      <a:endParaRPr lang="en-AU" sz="1100" dirty="0">
                        <a:effectLst/>
                      </a:endParaRPr>
                    </a:p>
                    <a:p>
                      <a:pPr algn="ctr">
                        <a:lnSpc>
                          <a:spcPct val="150000"/>
                        </a:lnSpc>
                        <a:spcAft>
                          <a:spcPts val="0"/>
                        </a:spcAft>
                      </a:pPr>
                      <a:r>
                        <a:rPr lang="en-US" sz="1600" u="sng" dirty="0">
                          <a:solidFill>
                            <a:schemeClr val="tx1"/>
                          </a:solidFill>
                          <a:effectLst/>
                        </a:rPr>
                        <a:t>Story of Jeffrey</a:t>
                      </a:r>
                      <a:endParaRPr lang="en-AU" sz="1600" dirty="0">
                        <a:solidFill>
                          <a:schemeClr val="tx1"/>
                        </a:solidFill>
                        <a:effectLst/>
                      </a:endParaRPr>
                    </a:p>
                    <a:p>
                      <a:pPr algn="just">
                        <a:lnSpc>
                          <a:spcPct val="150000"/>
                        </a:lnSpc>
                        <a:spcAft>
                          <a:spcPts val="0"/>
                        </a:spcAft>
                      </a:pPr>
                      <a:r>
                        <a:rPr lang="en-US" sz="1600" dirty="0">
                          <a:solidFill>
                            <a:schemeClr val="tx1"/>
                          </a:solidFill>
                          <a:effectLst/>
                        </a:rPr>
                        <a:t>Jeffrey is a 67-year-old man living in a residential care facility. Care staff assumes that he is heterosexual, and that he is no longer sexually interested or sexually capable. The truth is that Mr. McNamara is a bisexual man who continues to be sexually interested and wishes to be sexually active, which is the exact opposite to staff assumptions. When he goes to inform care staff, they were speechless.</a:t>
                      </a:r>
                      <a:endParaRPr lang="en-AU" sz="1600" dirty="0">
                        <a:solidFill>
                          <a:schemeClr val="tx1"/>
                        </a:solidFill>
                        <a:effectLst/>
                      </a:endParaRPr>
                    </a:p>
                    <a:p>
                      <a:pPr algn="ctr">
                        <a:lnSpc>
                          <a:spcPct val="150000"/>
                        </a:lnSpc>
                        <a:spcAft>
                          <a:spcPts val="0"/>
                        </a:spcAft>
                      </a:pPr>
                      <a:r>
                        <a:rPr lang="en-US" sz="1600" dirty="0">
                          <a:effectLst/>
                        </a:rPr>
                        <a:t> </a:t>
                      </a:r>
                      <a:endParaRPr lang="en-AU" sz="1600" dirty="0">
                        <a:solidFill>
                          <a:srgbClr val="404040"/>
                        </a:solidFill>
                        <a:effectLst/>
                        <a:latin typeface="Century Schoolbook"/>
                        <a:ea typeface="MS PMincho"/>
                        <a:cs typeface="Times New Roman"/>
                      </a:endParaRPr>
                    </a:p>
                  </a:txBody>
                  <a:tcPr marL="68580" marR="68580" marT="0" marB="0" anchor="ctr">
                    <a:solidFill>
                      <a:schemeClr val="accent6">
                        <a:lumMod val="40000"/>
                        <a:lumOff val="60000"/>
                      </a:schemeClr>
                    </a:solidFill>
                  </a:tcPr>
                </a:tc>
              </a:tr>
            </a:tbl>
          </a:graphicData>
        </a:graphic>
      </p:graphicFrame>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292" y="1412777"/>
            <a:ext cx="8229600" cy="4353347"/>
          </a:xfrm>
        </p:spPr>
        <p:txBody>
          <a:bodyPr>
            <a:noAutofit/>
          </a:bodyPr>
          <a:lstStyle/>
          <a:p>
            <a:pPr marL="0" indent="0" algn="ctr">
              <a:lnSpc>
                <a:spcPct val="150000"/>
              </a:lnSpc>
              <a:buNone/>
            </a:pPr>
            <a:r>
              <a:rPr lang="en-AU" sz="3000" b="1" dirty="0" smtClean="0">
                <a:solidFill>
                  <a:srgbClr val="471D71"/>
                </a:solidFill>
              </a:rPr>
              <a:t>ACTIVITY</a:t>
            </a: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r>
              <a:rPr lang="en-AU" sz="3000" b="1" dirty="0" smtClean="0">
                <a:solidFill>
                  <a:schemeClr val="accent5">
                    <a:lumMod val="75000"/>
                  </a:schemeClr>
                </a:solidFill>
              </a:rPr>
              <a:t>What do you think are </a:t>
            </a:r>
            <a:r>
              <a:rPr lang="en-AU" sz="3000" b="1" dirty="0">
                <a:solidFill>
                  <a:schemeClr val="accent5">
                    <a:lumMod val="75000"/>
                  </a:schemeClr>
                </a:solidFill>
              </a:rPr>
              <a:t>the barriers to Jeffrey’s expression of sexuality as well as other older people in care </a:t>
            </a:r>
            <a:r>
              <a:rPr lang="en-AU" sz="3000" b="1" dirty="0" smtClean="0">
                <a:solidFill>
                  <a:schemeClr val="accent5">
                    <a:lumMod val="75000"/>
                  </a:schemeClr>
                </a:solidFill>
              </a:rPr>
              <a:t>environments?</a:t>
            </a:r>
            <a:endParaRPr lang="en-AU" sz="3000" b="1" dirty="0">
              <a:solidFill>
                <a:schemeClr val="accent5">
                  <a:lumMod val="75000"/>
                </a:schemeClr>
              </a:solidFill>
            </a:endParaRPr>
          </a:p>
        </p:txBody>
      </p:sp>
      <p:pic>
        <p:nvPicPr>
          <p:cNvPr id="7"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7" y="2276872"/>
            <a:ext cx="1118873" cy="15121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2956642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7"/>
            <a:ext cx="8229600" cy="4713387"/>
          </a:xfrm>
        </p:spPr>
        <p:txBody>
          <a:bodyPr>
            <a:normAutofit lnSpcReduction="10000"/>
          </a:bodyPr>
          <a:lstStyle/>
          <a:p>
            <a:r>
              <a:rPr lang="en-AU" sz="2400" b="1" i="1" dirty="0" smtClean="0">
                <a:solidFill>
                  <a:schemeClr val="accent6">
                    <a:lumMod val="75000"/>
                  </a:schemeClr>
                </a:solidFill>
              </a:rPr>
              <a:t>Issues relating to privacy </a:t>
            </a:r>
            <a:r>
              <a:rPr lang="en-AU" sz="2400" dirty="0" smtClean="0"/>
              <a:t>– building design, surveillance, private rooms</a:t>
            </a:r>
          </a:p>
          <a:p>
            <a:r>
              <a:rPr lang="en-AU" sz="2400" b="1" i="1" dirty="0" smtClean="0">
                <a:solidFill>
                  <a:schemeClr val="accent6">
                    <a:lumMod val="75000"/>
                  </a:schemeClr>
                </a:solidFill>
              </a:rPr>
              <a:t>Able partner </a:t>
            </a:r>
            <a:r>
              <a:rPr lang="en-AU" sz="2400" dirty="0" smtClean="0"/>
              <a:t>– availability of an abled partner; one living in the community &amp; the other in a care facility</a:t>
            </a:r>
          </a:p>
          <a:p>
            <a:r>
              <a:rPr lang="en-AU" sz="2400" b="1" i="1" dirty="0" smtClean="0">
                <a:solidFill>
                  <a:schemeClr val="accent6">
                    <a:lumMod val="75000"/>
                  </a:schemeClr>
                </a:solidFill>
              </a:rPr>
              <a:t>Physical health </a:t>
            </a:r>
            <a:r>
              <a:rPr lang="en-AU" sz="2400" dirty="0" smtClean="0"/>
              <a:t>– health decline, physical disability, fragility, decrease in libido &amp; dyspareunia</a:t>
            </a:r>
          </a:p>
          <a:p>
            <a:r>
              <a:rPr lang="en-AU" sz="2400" b="1" i="1" dirty="0" smtClean="0">
                <a:solidFill>
                  <a:schemeClr val="accent6">
                    <a:lumMod val="75000"/>
                  </a:schemeClr>
                </a:solidFill>
              </a:rPr>
              <a:t>Ageism</a:t>
            </a:r>
            <a:r>
              <a:rPr lang="en-AU" sz="2400" dirty="0" smtClean="0"/>
              <a:t> – rubs off on older people leading to feelings of sexual unattractiveness &amp; abnormality, guilt &amp; decreased desire</a:t>
            </a:r>
          </a:p>
          <a:p>
            <a:r>
              <a:rPr lang="en-AU" sz="2400" b="1" i="1" dirty="0" smtClean="0">
                <a:solidFill>
                  <a:schemeClr val="accent6">
                    <a:lumMod val="75000"/>
                  </a:schemeClr>
                </a:solidFill>
              </a:rPr>
              <a:t>Medications</a:t>
            </a:r>
            <a:r>
              <a:rPr lang="en-AU" sz="2400" dirty="0" smtClean="0"/>
              <a:t> – can </a:t>
            </a:r>
            <a:r>
              <a:rPr lang="en-US" sz="2400" dirty="0" smtClean="0"/>
              <a:t>impact expressions </a:t>
            </a:r>
            <a:r>
              <a:rPr lang="en-US" sz="2400" dirty="0"/>
              <a:t>of sexuality </a:t>
            </a:r>
            <a:r>
              <a:rPr lang="en-US" sz="2400" dirty="0" smtClean="0"/>
              <a:t>&amp; affect sexual </a:t>
            </a:r>
            <a:r>
              <a:rPr lang="en-US" sz="2400" dirty="0"/>
              <a:t>function, responsiveness, sensitivity, reaction </a:t>
            </a:r>
            <a:r>
              <a:rPr lang="en-US" sz="2400" dirty="0" smtClean="0"/>
              <a:t>&amp; </a:t>
            </a:r>
            <a:r>
              <a:rPr lang="en-US" sz="2400" dirty="0"/>
              <a:t>ultimately diminish sexual desire</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7"/>
            <a:ext cx="8229600" cy="4713387"/>
          </a:xfrm>
        </p:spPr>
        <p:txBody>
          <a:bodyPr>
            <a:normAutofit lnSpcReduction="10000"/>
          </a:bodyPr>
          <a:lstStyle/>
          <a:p>
            <a:r>
              <a:rPr lang="en-AU" sz="2400" b="1" i="1" dirty="0" smtClean="0">
                <a:solidFill>
                  <a:schemeClr val="accent6">
                    <a:lumMod val="75000"/>
                  </a:schemeClr>
                </a:solidFill>
              </a:rPr>
              <a:t>Organisational culture &amp; values</a:t>
            </a:r>
          </a:p>
          <a:p>
            <a:pPr lvl="1"/>
            <a:r>
              <a:rPr lang="en-AU" sz="2400" dirty="0" smtClean="0"/>
              <a:t>poor &amp; negative staff attitudes</a:t>
            </a:r>
          </a:p>
          <a:p>
            <a:pPr lvl="1"/>
            <a:r>
              <a:rPr lang="en-AU" sz="2400" dirty="0"/>
              <a:t>p</a:t>
            </a:r>
            <a:r>
              <a:rPr lang="en-AU" sz="2400" dirty="0" smtClean="0"/>
              <a:t>oor staff knowledge &amp; awareness</a:t>
            </a:r>
          </a:p>
          <a:p>
            <a:pPr lvl="1"/>
            <a:r>
              <a:rPr lang="en-AU" sz="2400" dirty="0" smtClean="0"/>
              <a:t>unsupportive, restrictive &amp; controlling management</a:t>
            </a:r>
          </a:p>
          <a:p>
            <a:pPr lvl="1"/>
            <a:r>
              <a:rPr lang="en-AU" sz="2400" dirty="0"/>
              <a:t>e</a:t>
            </a:r>
            <a:r>
              <a:rPr lang="en-AU" sz="2400" dirty="0" smtClean="0"/>
              <a:t>recting physical barriers </a:t>
            </a:r>
            <a:r>
              <a:rPr lang="en-AU" sz="2400" i="1" dirty="0" smtClean="0"/>
              <a:t>(e.g. separation of couple who have lived intimately upon entering a care facility)</a:t>
            </a:r>
          </a:p>
          <a:p>
            <a:pPr lvl="1"/>
            <a:r>
              <a:rPr lang="en-AU" sz="2400" dirty="0"/>
              <a:t>f</a:t>
            </a:r>
            <a:r>
              <a:rPr lang="en-AU" sz="2400" dirty="0" smtClean="0"/>
              <a:t>ear tactics </a:t>
            </a:r>
            <a:r>
              <a:rPr lang="en-AU" sz="2400" i="1" dirty="0" smtClean="0"/>
              <a:t>(</a:t>
            </a:r>
            <a:r>
              <a:rPr lang="en-US" sz="2400" i="1" dirty="0"/>
              <a:t>‘If you continue with that sort of behaviour, we’ll have to call your family and most people don’t like </a:t>
            </a:r>
            <a:r>
              <a:rPr lang="en-US" sz="2400" i="1" dirty="0" smtClean="0"/>
              <a:t>that)</a:t>
            </a:r>
            <a:endParaRPr lang="en-AU" sz="2400" i="1" dirty="0" smtClean="0"/>
          </a:p>
          <a:p>
            <a:pPr marL="457200" lvl="1" indent="0">
              <a:buNone/>
            </a:pPr>
            <a:r>
              <a:rPr lang="en-US" sz="2400" i="1" dirty="0" smtClean="0"/>
              <a:t>Lack of education = No.1 cause of restrictive organisational culture</a:t>
            </a:r>
            <a:endParaRPr lang="en-AU" sz="2400" i="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1275020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7"/>
            <a:ext cx="8229600" cy="4713387"/>
          </a:xfrm>
        </p:spPr>
        <p:txBody>
          <a:bodyPr>
            <a:normAutofit/>
          </a:bodyPr>
          <a:lstStyle/>
          <a:p>
            <a:r>
              <a:rPr lang="en-AU" sz="2400" b="1" i="1" dirty="0" smtClean="0">
                <a:solidFill>
                  <a:schemeClr val="accent6">
                    <a:lumMod val="75000"/>
                  </a:schemeClr>
                </a:solidFill>
              </a:rPr>
              <a:t>Cultural beliefs, values, attitudes, expectations &amp; sensitivity</a:t>
            </a:r>
            <a:r>
              <a:rPr lang="en-AU" sz="2400" dirty="0" smtClean="0"/>
              <a:t> – on the part of both staff &amp; families</a:t>
            </a:r>
          </a:p>
          <a:p>
            <a:r>
              <a:rPr lang="en-AU" sz="2400" b="1" i="1" dirty="0" smtClean="0">
                <a:solidFill>
                  <a:schemeClr val="accent6">
                    <a:lumMod val="75000"/>
                  </a:schemeClr>
                </a:solidFill>
              </a:rPr>
              <a:t>Cognitive impairment</a:t>
            </a:r>
          </a:p>
          <a:p>
            <a:pPr lvl="1"/>
            <a:r>
              <a:rPr lang="en-AU" sz="2400" i="1" dirty="0" smtClean="0"/>
              <a:t>Highly supervised, generally restrained &amp; discouraged due to concerns about consent &amp; safety of the older person</a:t>
            </a:r>
          </a:p>
          <a:p>
            <a:pPr lvl="1"/>
            <a:r>
              <a:rPr lang="en-AU" sz="2400" i="1" dirty="0" smtClean="0"/>
              <a:t>Lead to a range of different sexual behaviours (reduced sex drive &amp; sexual confusion preventing health expression of sexuality)</a:t>
            </a:r>
            <a:endParaRPr lang="en-AU" sz="2400" i="1"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159108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80920" cy="4896544"/>
          </a:xfrm>
        </p:spPr>
        <p:txBody>
          <a:bodyPr>
            <a:normAutofit/>
          </a:bodyPr>
          <a:lstStyle/>
          <a:p>
            <a:pPr algn="ctr"/>
            <a:r>
              <a:rPr lang="en-US" sz="3200" b="1" dirty="0" smtClean="0">
                <a:solidFill>
                  <a:srgbClr val="40C000"/>
                </a:solidFill>
              </a:rPr>
              <a:t/>
            </a:r>
            <a:br>
              <a:rPr lang="en-US" sz="3200" b="1" dirty="0" smtClean="0">
                <a:solidFill>
                  <a:srgbClr val="40C000"/>
                </a:solidFill>
              </a:rPr>
            </a:br>
            <a:r>
              <a:rPr lang="en-US" sz="3200" b="1" dirty="0">
                <a:solidFill>
                  <a:srgbClr val="40C000"/>
                </a:solidFill>
              </a:rPr>
              <a:t/>
            </a:r>
            <a:br>
              <a:rPr lang="en-US" sz="3200" b="1" dirty="0">
                <a:solidFill>
                  <a:srgbClr val="40C000"/>
                </a:solidFill>
              </a:rPr>
            </a:br>
            <a:r>
              <a:rPr lang="en-US" sz="3200" b="1" dirty="0" smtClean="0">
                <a:solidFill>
                  <a:srgbClr val="40C000"/>
                </a:solidFill>
              </a:rPr>
              <a:t>MODULE B</a:t>
            </a:r>
            <a:r>
              <a:rPr lang="en-AU" sz="3200" dirty="0">
                <a:solidFill>
                  <a:srgbClr val="40C000"/>
                </a:solidFill>
              </a:rPr>
              <a:t/>
            </a:r>
            <a:br>
              <a:rPr lang="en-AU" sz="3200" dirty="0">
                <a:solidFill>
                  <a:srgbClr val="40C000"/>
                </a:solidFill>
              </a:rPr>
            </a:br>
            <a:r>
              <a:rPr lang="en-US" sz="3200" b="1" dirty="0" smtClean="0">
                <a:solidFill>
                  <a:srgbClr val="40C000"/>
                </a:solidFill>
              </a:rPr>
              <a:t>Dementia and Expression of Sexuality</a:t>
            </a:r>
            <a:r>
              <a:rPr lang="en-AU" sz="3200" dirty="0">
                <a:solidFill>
                  <a:srgbClr val="C00000"/>
                </a:solidFill>
              </a:rPr>
              <a:t/>
            </a:r>
            <a:br>
              <a:rPr lang="en-AU" sz="3200" dirty="0">
                <a:solidFill>
                  <a:srgbClr val="C00000"/>
                </a:solidFill>
              </a:rPr>
            </a:br>
            <a:r>
              <a:rPr lang="en-US" sz="3200" dirty="0">
                <a:solidFill>
                  <a:srgbClr val="C00000"/>
                </a:solidFill>
              </a:rPr>
              <a:t> </a:t>
            </a:r>
            <a:r>
              <a:rPr lang="en-AU" sz="3200" dirty="0">
                <a:solidFill>
                  <a:srgbClr val="C00000"/>
                </a:solidFill>
              </a:rPr>
              <a:t/>
            </a:r>
            <a:br>
              <a:rPr lang="en-AU" sz="3200" dirty="0">
                <a:solidFill>
                  <a:srgbClr val="C00000"/>
                </a:solidFill>
              </a:rPr>
            </a:br>
            <a:r>
              <a:rPr lang="en-US" sz="3200" b="1" dirty="0"/>
              <a:t>Unit I</a:t>
            </a:r>
            <a:r>
              <a:rPr lang="en-US" sz="3200" b="1" dirty="0" smtClean="0"/>
              <a:t>: Sexualities and Dementia in Care Settings</a:t>
            </a:r>
            <a:endParaRPr lang="en-AU"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931663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4896544"/>
          </a:xfrm>
        </p:spPr>
        <p:txBody>
          <a:bodyPr>
            <a:normAutofit/>
          </a:bodyPr>
          <a:lstStyle/>
          <a:p>
            <a:pPr algn="ctr"/>
            <a:r>
              <a:rPr lang="en-US" sz="3200" b="1" dirty="0" smtClean="0">
                <a:solidFill>
                  <a:srgbClr val="471D71"/>
                </a:solidFill>
              </a:rPr>
              <a:t/>
            </a:r>
            <a:br>
              <a:rPr lang="en-US" sz="3200" b="1" dirty="0" smtClean="0">
                <a:solidFill>
                  <a:srgbClr val="471D71"/>
                </a:solidFill>
              </a:rPr>
            </a:br>
            <a:r>
              <a:rPr lang="en-US" sz="3200" b="1" dirty="0">
                <a:solidFill>
                  <a:srgbClr val="471D71"/>
                </a:solidFill>
              </a:rPr>
              <a:t/>
            </a:r>
            <a:br>
              <a:rPr lang="en-US" sz="3200" b="1" dirty="0">
                <a:solidFill>
                  <a:srgbClr val="471D71"/>
                </a:solidFill>
              </a:rPr>
            </a:br>
            <a:r>
              <a:rPr lang="en-US" sz="3200" b="1" dirty="0" smtClean="0">
                <a:solidFill>
                  <a:srgbClr val="471D71"/>
                </a:solidFill>
              </a:rPr>
              <a:t>MODULE </a:t>
            </a:r>
            <a:r>
              <a:rPr lang="en-US" sz="3200" b="1" dirty="0">
                <a:solidFill>
                  <a:srgbClr val="471D71"/>
                </a:solidFill>
              </a:rPr>
              <a:t>A</a:t>
            </a:r>
            <a:r>
              <a:rPr lang="en-AU" sz="3200" dirty="0">
                <a:solidFill>
                  <a:srgbClr val="471D71"/>
                </a:solidFill>
              </a:rPr>
              <a:t/>
            </a:r>
            <a:br>
              <a:rPr lang="en-AU" sz="3200" dirty="0">
                <a:solidFill>
                  <a:srgbClr val="471D71"/>
                </a:solidFill>
              </a:rPr>
            </a:br>
            <a:r>
              <a:rPr lang="en-US" sz="3200" b="1" dirty="0">
                <a:solidFill>
                  <a:srgbClr val="471D71"/>
                </a:solidFill>
              </a:rPr>
              <a:t>Intimacy, Sexuality </a:t>
            </a:r>
            <a:r>
              <a:rPr lang="en-US" sz="3200" b="1" dirty="0" smtClean="0">
                <a:solidFill>
                  <a:srgbClr val="471D71"/>
                </a:solidFill>
              </a:rPr>
              <a:t>and </a:t>
            </a:r>
            <a:r>
              <a:rPr lang="en-US" sz="3200" b="1" dirty="0">
                <a:solidFill>
                  <a:srgbClr val="471D71"/>
                </a:solidFill>
              </a:rPr>
              <a:t>Sexual Behaviour</a:t>
            </a:r>
            <a:r>
              <a:rPr lang="en-AU" sz="3200" dirty="0">
                <a:solidFill>
                  <a:srgbClr val="C00000"/>
                </a:solidFill>
              </a:rPr>
              <a:t/>
            </a:r>
            <a:br>
              <a:rPr lang="en-AU" sz="3200" dirty="0">
                <a:solidFill>
                  <a:srgbClr val="C00000"/>
                </a:solidFill>
              </a:rPr>
            </a:br>
            <a:r>
              <a:rPr lang="en-US" sz="3200" dirty="0">
                <a:solidFill>
                  <a:srgbClr val="C00000"/>
                </a:solidFill>
              </a:rPr>
              <a:t> </a:t>
            </a:r>
            <a:r>
              <a:rPr lang="en-AU" sz="3200" dirty="0">
                <a:solidFill>
                  <a:srgbClr val="C00000"/>
                </a:solidFill>
              </a:rPr>
              <a:t/>
            </a:r>
            <a:br>
              <a:rPr lang="en-AU" sz="3200" dirty="0">
                <a:solidFill>
                  <a:srgbClr val="C00000"/>
                </a:solidFill>
              </a:rPr>
            </a:br>
            <a:r>
              <a:rPr lang="en-US" sz="3200" b="1" dirty="0"/>
              <a:t>Unit </a:t>
            </a:r>
            <a:r>
              <a:rPr lang="en-US" sz="3200" b="1" dirty="0" smtClean="0"/>
              <a:t>I: Defining </a:t>
            </a:r>
            <a:r>
              <a:rPr lang="en-US" sz="3200" b="1" dirty="0"/>
              <a:t>Intimacy, Sexuality and their Significance to Well-being</a:t>
            </a:r>
            <a:endParaRPr lang="en-AU"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0C000"/>
                </a:solidFill>
              </a:rPr>
              <a:t>Effects of Dementia on Expression of Sexuality</a:t>
            </a:r>
            <a:endParaRPr lang="en-AU" sz="3600" b="1" dirty="0">
              <a:solidFill>
                <a:srgbClr val="40C000"/>
              </a:solidFill>
            </a:endParaRPr>
          </a:p>
        </p:txBody>
      </p:sp>
      <p:sp>
        <p:nvSpPr>
          <p:cNvPr id="3" name="Content Placeholder 2"/>
          <p:cNvSpPr>
            <a:spLocks noGrp="1"/>
          </p:cNvSpPr>
          <p:nvPr>
            <p:ph idx="1"/>
          </p:nvPr>
        </p:nvSpPr>
        <p:spPr>
          <a:xfrm>
            <a:off x="457200" y="2348881"/>
            <a:ext cx="8229600" cy="3777283"/>
          </a:xfrm>
        </p:spPr>
        <p:txBody>
          <a:bodyPr>
            <a:normAutofit/>
          </a:bodyPr>
          <a:lstStyle/>
          <a:p>
            <a:r>
              <a:rPr lang="en-AU" sz="2400" dirty="0"/>
              <a:t>O</a:t>
            </a:r>
            <a:r>
              <a:rPr lang="en-AU" sz="2400" dirty="0" smtClean="0"/>
              <a:t>nset </a:t>
            </a:r>
            <a:r>
              <a:rPr lang="en-AU" sz="2400" dirty="0"/>
              <a:t>of dementia gives rise to challenges </a:t>
            </a:r>
            <a:r>
              <a:rPr lang="en-AU" sz="2400" dirty="0" smtClean="0"/>
              <a:t>- expression </a:t>
            </a:r>
            <a:r>
              <a:rPr lang="en-AU" sz="2400" dirty="0"/>
              <a:t>of </a:t>
            </a:r>
            <a:r>
              <a:rPr lang="en-AU" sz="2400" dirty="0" smtClean="0"/>
              <a:t>sexuality</a:t>
            </a:r>
          </a:p>
          <a:p>
            <a:r>
              <a:rPr lang="en-US" sz="2400" dirty="0" smtClean="0"/>
              <a:t>PWD continue </a:t>
            </a:r>
            <a:r>
              <a:rPr lang="en-US" sz="2400" dirty="0"/>
              <a:t>to maintain an interest in intimate </a:t>
            </a:r>
            <a:r>
              <a:rPr lang="en-US" sz="2400" dirty="0" smtClean="0"/>
              <a:t>&amp; </a:t>
            </a:r>
            <a:r>
              <a:rPr lang="en-US" sz="2400" dirty="0"/>
              <a:t>sexual relationships </a:t>
            </a:r>
            <a:endParaRPr lang="en-AU" sz="2400" dirty="0" smtClean="0"/>
          </a:p>
          <a:p>
            <a:r>
              <a:rPr lang="en-AU" sz="2400" dirty="0" smtClean="0"/>
              <a:t>Some may start </a:t>
            </a:r>
            <a:r>
              <a:rPr lang="en-AU" sz="2400" dirty="0"/>
              <a:t>to exhibit atypical or uninhibited sexual behaviours including diminished sexual interest, increased sexual demands </a:t>
            </a:r>
            <a:r>
              <a:rPr lang="en-AU" sz="2400" dirty="0" smtClean="0"/>
              <a:t>&amp; </a:t>
            </a:r>
            <a:r>
              <a:rPr lang="en-AU" sz="2400" dirty="0"/>
              <a:t>the loss of sexual </a:t>
            </a:r>
            <a:r>
              <a:rPr lang="en-AU" sz="2400" dirty="0" smtClean="0"/>
              <a:t>reticence</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Autofit/>
          </a:bodyPr>
          <a:lstStyle/>
          <a:p>
            <a:r>
              <a:rPr lang="en-AU" sz="2400" b="1" i="1" dirty="0" smtClean="0">
                <a:solidFill>
                  <a:schemeClr val="accent6">
                    <a:lumMod val="75000"/>
                  </a:schemeClr>
                </a:solidFill>
              </a:rPr>
              <a:t>Example of dementia-related sexual expression</a:t>
            </a:r>
            <a:r>
              <a:rPr lang="en-AU" sz="2400" dirty="0" smtClean="0"/>
              <a:t>:</a:t>
            </a:r>
          </a:p>
          <a:p>
            <a:pPr lvl="1"/>
            <a:r>
              <a:rPr lang="en-US" sz="2400" dirty="0"/>
              <a:t>Removal of clothing in public</a:t>
            </a:r>
            <a:endParaRPr lang="en-AU" sz="2400" dirty="0"/>
          </a:p>
          <a:p>
            <a:pPr lvl="1"/>
            <a:r>
              <a:rPr lang="en-US" sz="2400" dirty="0"/>
              <a:t>Exposing </a:t>
            </a:r>
            <a:r>
              <a:rPr lang="en-US" sz="2400" dirty="0" smtClean="0"/>
              <a:t>&amp; </a:t>
            </a:r>
            <a:r>
              <a:rPr lang="en-US" sz="2400" dirty="0"/>
              <a:t>touching their genitals (including masturbating) in public</a:t>
            </a:r>
            <a:endParaRPr lang="en-AU" sz="2400" dirty="0"/>
          </a:p>
          <a:p>
            <a:pPr lvl="1"/>
            <a:r>
              <a:rPr lang="en-US" sz="2400" dirty="0"/>
              <a:t>Attempting to touch, kiss, hug or flirt with others without the other person’s consent</a:t>
            </a:r>
            <a:endParaRPr lang="en-AU" sz="2400" dirty="0"/>
          </a:p>
          <a:p>
            <a:pPr lvl="1"/>
            <a:r>
              <a:rPr lang="en-US" sz="2400" dirty="0"/>
              <a:t>Making rude sexual comments that may include swearing</a:t>
            </a:r>
            <a:endParaRPr lang="en-AU" sz="2400" dirty="0"/>
          </a:p>
          <a:p>
            <a:pPr lvl="1"/>
            <a:r>
              <a:rPr lang="en-US" sz="2400" dirty="0"/>
              <a:t>Requesting sexual acts from residents, staff and/or visitors</a:t>
            </a:r>
            <a:endParaRPr lang="en-AU" sz="2400" dirty="0"/>
          </a:p>
          <a:p>
            <a:pPr lvl="1"/>
            <a:r>
              <a:rPr lang="en-US" sz="2400" dirty="0"/>
              <a:t>Unwarranted sexual advances towards others</a:t>
            </a:r>
            <a:endParaRPr lang="en-AU" sz="2400" dirty="0"/>
          </a:p>
          <a:p>
            <a:pPr lvl="1"/>
            <a:r>
              <a:rPr lang="en-US" sz="2400" dirty="0"/>
              <a:t>Unexpected change in sexual orientation or sexual </a:t>
            </a:r>
            <a:r>
              <a:rPr lang="en-US" sz="2400" dirty="0" smtClean="0"/>
              <a:t>preference</a:t>
            </a:r>
            <a:endParaRPr lang="en-AU" sz="2400" dirty="0" smtClean="0"/>
          </a:p>
          <a:p>
            <a:pPr marL="0" indent="0">
              <a:buNone/>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Autofit/>
          </a:bodyPr>
          <a:lstStyle/>
          <a:p>
            <a:r>
              <a:rPr lang="en-AU" sz="2400" dirty="0"/>
              <a:t>S</a:t>
            </a:r>
            <a:r>
              <a:rPr lang="en-AU" sz="2400" dirty="0" smtClean="0"/>
              <a:t>exually </a:t>
            </a:r>
            <a:r>
              <a:rPr lang="en-AU" sz="2400" dirty="0"/>
              <a:t>disinhibited behaviours </a:t>
            </a:r>
            <a:r>
              <a:rPr lang="en-AU" sz="2400" dirty="0" smtClean="0"/>
              <a:t>common </a:t>
            </a:r>
            <a:r>
              <a:rPr lang="en-AU" sz="2400" dirty="0"/>
              <a:t>in </a:t>
            </a:r>
            <a:r>
              <a:rPr lang="en-AU" sz="2400" dirty="0" smtClean="0"/>
              <a:t>PWD</a:t>
            </a:r>
          </a:p>
          <a:p>
            <a:r>
              <a:rPr lang="en-AU" sz="2400" dirty="0" smtClean="0"/>
              <a:t>Dementia-related </a:t>
            </a:r>
            <a:r>
              <a:rPr lang="en-AU" sz="2400" dirty="0"/>
              <a:t>sexual expression can at times simply reflect the person’s need for touch and/or </a:t>
            </a:r>
            <a:r>
              <a:rPr lang="en-AU" sz="2400" dirty="0" smtClean="0"/>
              <a:t>comfort</a:t>
            </a:r>
          </a:p>
          <a:p>
            <a:r>
              <a:rPr lang="en-AU" sz="2400" dirty="0" smtClean="0"/>
              <a:t>Sexual </a:t>
            </a:r>
            <a:r>
              <a:rPr lang="en-AU" sz="2400" dirty="0"/>
              <a:t>expression by </a:t>
            </a:r>
            <a:r>
              <a:rPr lang="en-AU" sz="2400" dirty="0" smtClean="0"/>
              <a:t>PWD can be </a:t>
            </a:r>
            <a:r>
              <a:rPr lang="en-AU" sz="2400" dirty="0"/>
              <a:t>appropriate; it may simply be the context that is </a:t>
            </a:r>
            <a:r>
              <a:rPr lang="en-AU" sz="2400" dirty="0" smtClean="0"/>
              <a:t>inappropriate</a:t>
            </a:r>
          </a:p>
          <a:p>
            <a:pPr lvl="1"/>
            <a:r>
              <a:rPr lang="en-US" sz="2400" dirty="0"/>
              <a:t>For example, a person with dementia who unzips his pants in the corridor may need to use the toilet </a:t>
            </a:r>
            <a:r>
              <a:rPr lang="en-US" sz="2400" dirty="0" smtClean="0"/>
              <a:t>&amp; </a:t>
            </a:r>
            <a:r>
              <a:rPr lang="en-US" sz="2400" dirty="0"/>
              <a:t>another who disrobes in the common living area may be feeling hot or in pain rather than needing to express their sexuality.</a:t>
            </a:r>
            <a:r>
              <a:rPr lang="en-AU" sz="2400" dirty="0" smtClean="0"/>
              <a:t/>
            </a:r>
            <a:br>
              <a:rPr lang="en-AU" sz="2400" dirty="0" smtClean="0"/>
            </a:b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349993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7"/>
            <a:ext cx="8229600" cy="4065315"/>
          </a:xfrm>
        </p:spPr>
        <p:txBody>
          <a:bodyPr/>
          <a:lstStyle/>
          <a:p>
            <a:pPr marL="0" indent="0" algn="ctr">
              <a:lnSpc>
                <a:spcPct val="150000"/>
              </a:lnSpc>
              <a:buNone/>
            </a:pPr>
            <a:r>
              <a:rPr lang="en-AU" sz="3000" b="1" dirty="0" smtClean="0">
                <a:solidFill>
                  <a:srgbClr val="40C000"/>
                </a:solidFill>
              </a:rPr>
              <a:t>ACTIVITY</a:t>
            </a:r>
            <a:endParaRPr lang="en-AU" sz="3000" b="1" dirty="0">
              <a:solidFill>
                <a:srgbClr val="40C000"/>
              </a:solidFill>
            </a:endParaRPr>
          </a:p>
          <a:p>
            <a:pPr marL="0" indent="0" algn="ctr">
              <a:lnSpc>
                <a:spcPct val="150000"/>
              </a:lnSpc>
              <a:buNone/>
            </a:pPr>
            <a:r>
              <a:rPr lang="en-US" sz="2400" b="1" dirty="0">
                <a:solidFill>
                  <a:schemeClr val="accent5">
                    <a:lumMod val="75000"/>
                  </a:schemeClr>
                </a:solidFill>
              </a:rPr>
              <a:t>Mark, a 70-year-old man with frontal lobe dementia, has been found on several occasions taking off his clothes and masturbating at a small entrance hall with stained glass windows and tiled flooring in an aged care facility. What do you think may be happening here? </a:t>
            </a:r>
            <a:endParaRPr lang="en-AU" sz="2400" b="1" dirty="0">
              <a:solidFill>
                <a:schemeClr val="accent5">
                  <a:lumMod val="75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619951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pPr algn="ctr"/>
            <a:r>
              <a:rPr lang="en-AU" sz="3600" b="1" dirty="0" smtClean="0">
                <a:solidFill>
                  <a:srgbClr val="40C000"/>
                </a:solidFill>
              </a:rPr>
              <a:t>Recognising Signs of Well-Being or </a:t>
            </a:r>
            <a:br>
              <a:rPr lang="en-AU" sz="3600" b="1" dirty="0" smtClean="0">
                <a:solidFill>
                  <a:srgbClr val="40C000"/>
                </a:solidFill>
              </a:rPr>
            </a:br>
            <a:r>
              <a:rPr lang="en-AU" sz="3600" b="1" dirty="0" smtClean="0">
                <a:solidFill>
                  <a:srgbClr val="40C000"/>
                </a:solidFill>
              </a:rPr>
              <a:t>Ill-Being</a:t>
            </a:r>
            <a:endParaRPr lang="en-AU" sz="3600" b="1" dirty="0">
              <a:solidFill>
                <a:srgbClr val="40C000"/>
              </a:solidFill>
            </a:endParaRPr>
          </a:p>
        </p:txBody>
      </p:sp>
      <p:pic>
        <p:nvPicPr>
          <p:cNvPr id="7" name="Content Placeholder 6"/>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1774" y="2564907"/>
            <a:ext cx="4776713" cy="28797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56017852"/>
              </p:ext>
            </p:extLst>
          </p:nvPr>
        </p:nvGraphicFramePr>
        <p:xfrm>
          <a:off x="539552" y="1196760"/>
          <a:ext cx="8064896" cy="5257800"/>
        </p:xfrm>
        <a:graphic>
          <a:graphicData uri="http://schemas.openxmlformats.org/drawingml/2006/table">
            <a:tbl>
              <a:tblPr firstRow="1" firstCol="1" bandRow="1">
                <a:tableStyleId>{5C22544A-7EE6-4342-B048-85BDC9FD1C3A}</a:tableStyleId>
              </a:tblPr>
              <a:tblGrid>
                <a:gridCol w="8064896"/>
              </a:tblGrid>
              <a:tr h="4979543">
                <a:tc>
                  <a:txBody>
                    <a:bodyPr/>
                    <a:lstStyle/>
                    <a:p>
                      <a:pPr algn="ctr">
                        <a:lnSpc>
                          <a:spcPct val="150000"/>
                        </a:lnSpc>
                        <a:spcAft>
                          <a:spcPts val="0"/>
                        </a:spcAft>
                      </a:pPr>
                      <a:r>
                        <a:rPr lang="en-US" sz="2000" dirty="0">
                          <a:solidFill>
                            <a:schemeClr val="tx1"/>
                          </a:solidFill>
                          <a:effectLst/>
                        </a:rPr>
                        <a:t> </a:t>
                      </a:r>
                      <a:r>
                        <a:rPr lang="en-US" sz="3000" u="sng" dirty="0" smtClean="0">
                          <a:solidFill>
                            <a:srgbClr val="C00000"/>
                          </a:solidFill>
                          <a:effectLst/>
                        </a:rPr>
                        <a:t>Story </a:t>
                      </a:r>
                      <a:r>
                        <a:rPr lang="en-US" sz="3000" u="sng" dirty="0">
                          <a:solidFill>
                            <a:srgbClr val="C00000"/>
                          </a:solidFill>
                          <a:effectLst/>
                        </a:rPr>
                        <a:t>of Elaine</a:t>
                      </a:r>
                      <a:endParaRPr lang="en-AU" sz="3000" dirty="0">
                        <a:solidFill>
                          <a:srgbClr val="C00000"/>
                        </a:solidFill>
                        <a:effectLst/>
                      </a:endParaRPr>
                    </a:p>
                    <a:p>
                      <a:pPr algn="just">
                        <a:lnSpc>
                          <a:spcPct val="150000"/>
                        </a:lnSpc>
                        <a:spcAft>
                          <a:spcPts val="0"/>
                        </a:spcAft>
                      </a:pPr>
                      <a:r>
                        <a:rPr lang="en-US" sz="2000" dirty="0">
                          <a:solidFill>
                            <a:schemeClr val="tx1"/>
                          </a:solidFill>
                          <a:effectLst/>
                        </a:rPr>
                        <a:t>Elaine is a 63-year-old widow living with Alzheimer’s disease for the past year. She enjoys socially interacting with other residents in the aged care facility and has a close friendship with one particular resident, Paul. However, care staff recently notice that Elaine seems to be withdrawn and appears rather anxious whenever Paul is around her. When approached by care staff, Elaine first denied anything was wrong but eventually said that Paul has been rubbing his genitals against her body and touching her breast whenever they were alone.  </a:t>
                      </a:r>
                      <a:endParaRPr lang="en-AU" sz="2000" dirty="0">
                        <a:solidFill>
                          <a:schemeClr val="tx1"/>
                        </a:solidFill>
                        <a:effectLst/>
                      </a:endParaRPr>
                    </a:p>
                    <a:p>
                      <a:pPr algn="ctr">
                        <a:lnSpc>
                          <a:spcPct val="150000"/>
                        </a:lnSpc>
                        <a:spcAft>
                          <a:spcPts val="0"/>
                        </a:spcAft>
                      </a:pPr>
                      <a:r>
                        <a:rPr lang="en-US" sz="2000" dirty="0">
                          <a:solidFill>
                            <a:schemeClr val="tx1"/>
                          </a:solidFill>
                          <a:effectLst/>
                        </a:rPr>
                        <a:t> </a:t>
                      </a:r>
                      <a:endParaRPr lang="en-AU" sz="2000" dirty="0">
                        <a:solidFill>
                          <a:schemeClr val="tx1"/>
                        </a:solidFill>
                        <a:effectLst/>
                        <a:latin typeface="Century Schoolbook"/>
                        <a:ea typeface="MS PMincho"/>
                        <a:cs typeface="Times New Roman"/>
                      </a:endParaRPr>
                    </a:p>
                  </a:txBody>
                  <a:tcPr marL="68580" marR="68580" marT="0" marB="0" anchor="ctr">
                    <a:solidFill>
                      <a:schemeClr val="accent3">
                        <a:lumMod val="60000"/>
                        <a:lumOff val="40000"/>
                      </a:schemeClr>
                    </a:solidFill>
                  </a:tcPr>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2497925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822" y="1556793"/>
            <a:ext cx="8229600" cy="3705275"/>
          </a:xfrm>
        </p:spPr>
        <p:txBody>
          <a:bodyPr>
            <a:noAutofit/>
          </a:bodyPr>
          <a:lstStyle/>
          <a:p>
            <a:pPr marL="0" indent="0" algn="ctr">
              <a:lnSpc>
                <a:spcPct val="150000"/>
              </a:lnSpc>
              <a:buNone/>
            </a:pPr>
            <a:r>
              <a:rPr lang="en-AU" sz="3000" b="1" dirty="0" smtClean="0">
                <a:solidFill>
                  <a:srgbClr val="40C000"/>
                </a:solidFill>
              </a:rPr>
              <a:t>ACTIVITY</a:t>
            </a: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r>
              <a:rPr lang="en-US" sz="3000" b="1" dirty="0" smtClean="0">
                <a:solidFill>
                  <a:schemeClr val="accent5">
                    <a:lumMod val="75000"/>
                  </a:schemeClr>
                </a:solidFill>
              </a:rPr>
              <a:t>What do you think are signs of well-being or ill-being for Elaine</a:t>
            </a:r>
            <a:endParaRPr lang="en-AU" sz="3000" b="1" dirty="0">
              <a:solidFill>
                <a:schemeClr val="accent5">
                  <a:lumMod val="75000"/>
                </a:schemeClr>
              </a:solidFill>
            </a:endParaRPr>
          </a:p>
        </p:txBody>
      </p:sp>
      <p:pic>
        <p:nvPicPr>
          <p:cNvPr id="10243"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758" y="2564939"/>
            <a:ext cx="1353388" cy="1829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675844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a:bodyPr>
          <a:lstStyle/>
          <a:p>
            <a:pPr>
              <a:lnSpc>
                <a:spcPct val="150000"/>
              </a:lnSpc>
            </a:pPr>
            <a:r>
              <a:rPr lang="en-AU" sz="2400" dirty="0" smtClean="0"/>
              <a:t>PWD can </a:t>
            </a:r>
            <a:r>
              <a:rPr lang="en-AU" sz="2400" dirty="0"/>
              <a:t>still agree to participate in sexual activities despite a changed or changing </a:t>
            </a:r>
            <a:r>
              <a:rPr lang="en-AU" sz="2400" dirty="0" smtClean="0"/>
              <a:t>awareness</a:t>
            </a:r>
          </a:p>
          <a:p>
            <a:pPr>
              <a:lnSpc>
                <a:spcPct val="150000"/>
              </a:lnSpc>
            </a:pPr>
            <a:r>
              <a:rPr lang="en-AU" sz="2400" dirty="0" smtClean="0"/>
              <a:t>Capacity </a:t>
            </a:r>
            <a:r>
              <a:rPr lang="en-AU" sz="2400" dirty="0"/>
              <a:t>to decide to be in a relationship can be ‘decision-specific’ </a:t>
            </a:r>
            <a:r>
              <a:rPr lang="en-AU" sz="2400" dirty="0" smtClean="0"/>
              <a:t>- periods </a:t>
            </a:r>
            <a:r>
              <a:rPr lang="en-AU" sz="2400" dirty="0"/>
              <a:t>of </a:t>
            </a:r>
            <a:r>
              <a:rPr lang="en-AU" sz="2400" dirty="0" smtClean="0"/>
              <a:t>insight allowing valid </a:t>
            </a:r>
            <a:r>
              <a:rPr lang="en-AU" sz="2400" dirty="0"/>
              <a:t>decisions on intimacy, sex </a:t>
            </a:r>
            <a:r>
              <a:rPr lang="en-AU" sz="2400" dirty="0" smtClean="0"/>
              <a:t>&amp; relationships</a:t>
            </a:r>
          </a:p>
          <a:p>
            <a:pPr>
              <a:lnSpc>
                <a:spcPct val="150000"/>
              </a:lnSpc>
            </a:pPr>
            <a:r>
              <a:rPr lang="en-AU" sz="2400" dirty="0" smtClean="0"/>
              <a:t>Assent </a:t>
            </a:r>
            <a:r>
              <a:rPr lang="en-AU" sz="2400" dirty="0"/>
              <a:t>to participate </a:t>
            </a:r>
            <a:r>
              <a:rPr lang="en-AU" sz="2400" dirty="0" smtClean="0"/>
              <a:t>reflected </a:t>
            </a:r>
            <a:r>
              <a:rPr lang="en-AU" sz="2400" dirty="0"/>
              <a:t>through overall signs of well-being or </a:t>
            </a:r>
            <a:r>
              <a:rPr lang="en-AU" sz="2400" dirty="0" smtClean="0"/>
              <a:t>ill-being</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539552" y="980728"/>
            <a:ext cx="4040188" cy="639763"/>
          </a:xfrm>
        </p:spPr>
        <p:txBody>
          <a:bodyPr/>
          <a:lstStyle/>
          <a:p>
            <a:r>
              <a:rPr lang="en-AU" dirty="0" smtClean="0">
                <a:solidFill>
                  <a:srgbClr val="92D050"/>
                </a:solidFill>
              </a:rPr>
              <a:t>Signs of Well-Being </a:t>
            </a:r>
            <a:r>
              <a:rPr lang="en-AU" sz="1500" dirty="0" smtClean="0"/>
              <a:t>(McCarthy, 2011)</a:t>
            </a:r>
            <a:endParaRPr lang="en-AU" sz="1500" dirty="0"/>
          </a:p>
        </p:txBody>
      </p:sp>
      <p:sp>
        <p:nvSpPr>
          <p:cNvPr id="9" name="Content Placeholder 8"/>
          <p:cNvSpPr>
            <a:spLocks noGrp="1"/>
          </p:cNvSpPr>
          <p:nvPr>
            <p:ph sz="half" idx="2"/>
          </p:nvPr>
        </p:nvSpPr>
        <p:spPr>
          <a:xfrm>
            <a:off x="539552" y="1692497"/>
            <a:ext cx="4040188" cy="3951288"/>
          </a:xfrm>
        </p:spPr>
        <p:txBody>
          <a:bodyPr>
            <a:noAutofit/>
          </a:bodyPr>
          <a:lstStyle/>
          <a:p>
            <a:pPr lvl="0">
              <a:buFont typeface="Wingdings" pitchFamily="2" charset="2"/>
              <a:buChar char="ü"/>
            </a:pPr>
            <a:r>
              <a:rPr lang="en-US" sz="1200" dirty="0"/>
              <a:t>can be affectionate</a:t>
            </a:r>
            <a:endParaRPr lang="en-AU" sz="1200" dirty="0"/>
          </a:p>
          <a:p>
            <a:pPr lvl="0">
              <a:buFont typeface="Wingdings" pitchFamily="2" charset="2"/>
              <a:buChar char="ü"/>
            </a:pPr>
            <a:r>
              <a:rPr lang="en-US" sz="1200" dirty="0"/>
              <a:t>communicates wishes </a:t>
            </a:r>
            <a:r>
              <a:rPr lang="en-US" sz="1200" dirty="0" smtClean="0"/>
              <a:t>&amp; </a:t>
            </a:r>
            <a:r>
              <a:rPr lang="en-US" sz="1200" dirty="0"/>
              <a:t>needs successfully</a:t>
            </a:r>
            <a:endParaRPr lang="en-AU" sz="1200" dirty="0"/>
          </a:p>
          <a:p>
            <a:pPr lvl="0">
              <a:buFont typeface="Wingdings" pitchFamily="2" charset="2"/>
              <a:buChar char="ü"/>
            </a:pPr>
            <a:r>
              <a:rPr lang="en-US" sz="1200" dirty="0"/>
              <a:t>connects with the people, objects </a:t>
            </a:r>
            <a:r>
              <a:rPr lang="en-US" sz="1200" dirty="0" smtClean="0"/>
              <a:t>&amp; </a:t>
            </a:r>
            <a:r>
              <a:rPr lang="en-US" sz="1200" dirty="0"/>
              <a:t>events around them</a:t>
            </a:r>
            <a:endParaRPr lang="en-AU" sz="1200" dirty="0"/>
          </a:p>
          <a:p>
            <a:pPr lvl="0">
              <a:buFont typeface="Wingdings" pitchFamily="2" charset="2"/>
              <a:buChar char="ü"/>
            </a:pPr>
            <a:r>
              <a:rPr lang="en-US" sz="1200" dirty="0"/>
              <a:t>engages in creative activities such as painting, singing, dancing </a:t>
            </a:r>
            <a:endParaRPr lang="en-AU" sz="1200" dirty="0"/>
          </a:p>
          <a:p>
            <a:pPr lvl="0">
              <a:buFont typeface="Wingdings" pitchFamily="2" charset="2"/>
              <a:buChar char="ü"/>
            </a:pPr>
            <a:r>
              <a:rPr lang="en-US" sz="1200" dirty="0"/>
              <a:t>appears to enjoy life</a:t>
            </a:r>
            <a:endParaRPr lang="en-AU" sz="1200" dirty="0"/>
          </a:p>
          <a:p>
            <a:pPr lvl="0">
              <a:buFont typeface="Wingdings" pitchFamily="2" charset="2"/>
              <a:buChar char="ü"/>
            </a:pPr>
            <a:r>
              <a:rPr lang="en-US" sz="1200" dirty="0"/>
              <a:t>has a positive mood shown by smiling, laughing</a:t>
            </a:r>
            <a:endParaRPr lang="en-AU" sz="1200" dirty="0"/>
          </a:p>
          <a:p>
            <a:pPr lvl="0">
              <a:buFont typeface="Wingdings" pitchFamily="2" charset="2"/>
              <a:buChar char="ü"/>
            </a:pPr>
            <a:r>
              <a:rPr lang="en-US" sz="1200" dirty="0"/>
              <a:t>has humour </a:t>
            </a:r>
            <a:r>
              <a:rPr lang="en-US" sz="1200" dirty="0" smtClean="0"/>
              <a:t>&amp; </a:t>
            </a:r>
            <a:r>
              <a:rPr lang="en-US" sz="1200" dirty="0"/>
              <a:t>playfulness</a:t>
            </a:r>
            <a:endParaRPr lang="en-AU" sz="1200" dirty="0"/>
          </a:p>
          <a:p>
            <a:pPr lvl="0">
              <a:buFont typeface="Wingdings" pitchFamily="2" charset="2"/>
              <a:buChar char="ü"/>
            </a:pPr>
            <a:r>
              <a:rPr lang="en-US" sz="1200" dirty="0"/>
              <a:t>is cheerful</a:t>
            </a:r>
            <a:endParaRPr lang="en-AU" sz="1200" dirty="0"/>
          </a:p>
          <a:p>
            <a:pPr lvl="0">
              <a:buFont typeface="Wingdings" pitchFamily="2" charset="2"/>
              <a:buChar char="ü"/>
            </a:pPr>
            <a:r>
              <a:rPr lang="en-US" sz="1200" dirty="0"/>
              <a:t>is comfortable with physical closeness</a:t>
            </a:r>
            <a:endParaRPr lang="en-AU" sz="1200" dirty="0"/>
          </a:p>
          <a:p>
            <a:pPr lvl="0">
              <a:buFont typeface="Wingdings" pitchFamily="2" charset="2"/>
              <a:buChar char="ü"/>
            </a:pPr>
            <a:r>
              <a:rPr lang="en-US" sz="1200" dirty="0"/>
              <a:t>is confident</a:t>
            </a:r>
            <a:endParaRPr lang="en-AU" sz="1200" dirty="0"/>
          </a:p>
          <a:p>
            <a:pPr lvl="0">
              <a:buFont typeface="Wingdings" pitchFamily="2" charset="2"/>
              <a:buChar char="ü"/>
            </a:pPr>
            <a:r>
              <a:rPr lang="en-US" sz="1200" dirty="0"/>
              <a:t>is cooperative with requests</a:t>
            </a:r>
            <a:endParaRPr lang="en-AU" sz="1200" dirty="0"/>
          </a:p>
          <a:p>
            <a:pPr lvl="0">
              <a:buFont typeface="Wingdings" pitchFamily="2" charset="2"/>
              <a:buChar char="ü"/>
            </a:pPr>
            <a:r>
              <a:rPr lang="en-US" sz="1200" dirty="0"/>
              <a:t>is relaxed in the body (facial expression </a:t>
            </a:r>
            <a:r>
              <a:rPr lang="en-US" sz="1200" dirty="0" smtClean="0"/>
              <a:t>&amp; </a:t>
            </a:r>
            <a:r>
              <a:rPr lang="en-US" sz="1200" dirty="0"/>
              <a:t>body posture)</a:t>
            </a:r>
            <a:endParaRPr lang="en-AU" sz="1200" dirty="0"/>
          </a:p>
          <a:p>
            <a:pPr lvl="0">
              <a:buFont typeface="Wingdings" pitchFamily="2" charset="2"/>
              <a:buChar char="ü"/>
            </a:pPr>
            <a:r>
              <a:rPr lang="en-US" sz="1200" dirty="0"/>
              <a:t>is sensitive to the emotional needs of others</a:t>
            </a:r>
            <a:endParaRPr lang="en-AU" sz="1200" dirty="0"/>
          </a:p>
          <a:p>
            <a:pPr lvl="0">
              <a:buFont typeface="Wingdings" pitchFamily="2" charset="2"/>
              <a:buChar char="ü"/>
            </a:pPr>
            <a:r>
              <a:rPr lang="en-US" sz="1200" dirty="0"/>
              <a:t>willingly participates in their own care</a:t>
            </a:r>
            <a:endParaRPr lang="en-AU" sz="1200" dirty="0"/>
          </a:p>
          <a:p>
            <a:pPr lvl="0">
              <a:buFont typeface="Wingdings" pitchFamily="2" charset="2"/>
              <a:buChar char="ü"/>
            </a:pPr>
            <a:r>
              <a:rPr lang="en-US" sz="1200" dirty="0"/>
              <a:t>makes social contact </a:t>
            </a:r>
            <a:r>
              <a:rPr lang="en-US" sz="1200" dirty="0" smtClean="0"/>
              <a:t>&amp; </a:t>
            </a:r>
            <a:r>
              <a:rPr lang="en-US" sz="1200" dirty="0"/>
              <a:t>shows an awareness of the well-being of others by being helpful</a:t>
            </a:r>
            <a:endParaRPr lang="en-AU" sz="1200" dirty="0"/>
          </a:p>
          <a:p>
            <a:pPr lvl="0">
              <a:buFont typeface="Wingdings" pitchFamily="2" charset="2"/>
              <a:buChar char="ü"/>
            </a:pPr>
            <a:r>
              <a:rPr lang="en-US" sz="1200" dirty="0"/>
              <a:t>shows enjoyment in interactions </a:t>
            </a:r>
            <a:r>
              <a:rPr lang="en-US" sz="1200" dirty="0" smtClean="0"/>
              <a:t>&amp; </a:t>
            </a:r>
            <a:r>
              <a:rPr lang="en-US" sz="1200" dirty="0"/>
              <a:t>events</a:t>
            </a:r>
            <a:endParaRPr lang="en-AU" sz="1200" dirty="0"/>
          </a:p>
          <a:p>
            <a:pPr lvl="0">
              <a:buFont typeface="Wingdings" pitchFamily="2" charset="2"/>
              <a:buChar char="ü"/>
            </a:pPr>
            <a:r>
              <a:rPr lang="en-US" sz="1200" dirty="0"/>
              <a:t>shows self-respect in attention to dress </a:t>
            </a:r>
            <a:r>
              <a:rPr lang="en-US" sz="1200" dirty="0" smtClean="0"/>
              <a:t>&amp; </a:t>
            </a:r>
            <a:r>
              <a:rPr lang="en-US" sz="1200" dirty="0"/>
              <a:t>appearance</a:t>
            </a:r>
            <a:endParaRPr lang="en-AU" sz="1200" dirty="0"/>
          </a:p>
          <a:p>
            <a:pPr lvl="0">
              <a:buFont typeface="Wingdings" pitchFamily="2" charset="2"/>
              <a:buChar char="ü"/>
            </a:pPr>
            <a:r>
              <a:rPr lang="en-US" sz="1200" dirty="0"/>
              <a:t>places trust in </a:t>
            </a:r>
            <a:r>
              <a:rPr lang="en-US" sz="1200" dirty="0" smtClean="0"/>
              <a:t>others</a:t>
            </a:r>
            <a:endParaRPr lang="en-AU" sz="1200" dirty="0"/>
          </a:p>
        </p:txBody>
      </p:sp>
      <p:sp>
        <p:nvSpPr>
          <p:cNvPr id="10" name="Text Placeholder 9"/>
          <p:cNvSpPr>
            <a:spLocks noGrp="1"/>
          </p:cNvSpPr>
          <p:nvPr>
            <p:ph type="body" sz="quarter" idx="3"/>
          </p:nvPr>
        </p:nvSpPr>
        <p:spPr>
          <a:xfrm>
            <a:off x="4727402" y="1052736"/>
            <a:ext cx="4041775" cy="639763"/>
          </a:xfrm>
        </p:spPr>
        <p:txBody>
          <a:bodyPr>
            <a:noAutofit/>
          </a:bodyPr>
          <a:lstStyle/>
          <a:p>
            <a:r>
              <a:rPr lang="en-AU" dirty="0" smtClean="0">
                <a:solidFill>
                  <a:srgbClr val="92D050"/>
                </a:solidFill>
              </a:rPr>
              <a:t>Signs of Ill-</a:t>
            </a:r>
            <a:r>
              <a:rPr lang="en-AU" dirty="0">
                <a:solidFill>
                  <a:srgbClr val="92D050"/>
                </a:solidFill>
              </a:rPr>
              <a:t>Being </a:t>
            </a:r>
            <a:endParaRPr lang="en-AU" dirty="0" smtClean="0">
              <a:solidFill>
                <a:srgbClr val="92D050"/>
              </a:solidFill>
            </a:endParaRPr>
          </a:p>
          <a:p>
            <a:r>
              <a:rPr lang="en-AU" sz="1500" dirty="0" smtClean="0"/>
              <a:t>(McCarthy, 2011</a:t>
            </a:r>
            <a:r>
              <a:rPr lang="en-AU" sz="1500" dirty="0"/>
              <a:t>)</a:t>
            </a:r>
          </a:p>
        </p:txBody>
      </p:sp>
      <p:sp>
        <p:nvSpPr>
          <p:cNvPr id="11" name="Content Placeholder 10"/>
          <p:cNvSpPr>
            <a:spLocks noGrp="1"/>
          </p:cNvSpPr>
          <p:nvPr>
            <p:ph sz="quarter" idx="4"/>
          </p:nvPr>
        </p:nvSpPr>
        <p:spPr>
          <a:xfrm>
            <a:off x="4727402" y="1692533"/>
            <a:ext cx="4041775" cy="4616823"/>
          </a:xfrm>
        </p:spPr>
        <p:txBody>
          <a:bodyPr>
            <a:noAutofit/>
          </a:bodyPr>
          <a:lstStyle/>
          <a:p>
            <a:pPr lvl="0">
              <a:buFont typeface="Calibri" pitchFamily="34" charset="0"/>
              <a:buChar char="x"/>
            </a:pPr>
            <a:r>
              <a:rPr lang="en-US" sz="1200" dirty="0"/>
              <a:t>being agitated and/or restless</a:t>
            </a:r>
            <a:endParaRPr lang="en-AU" sz="1200" dirty="0"/>
          </a:p>
          <a:p>
            <a:pPr lvl="0">
              <a:buFont typeface="Calibri" pitchFamily="34" charset="0"/>
              <a:buChar char="x"/>
            </a:pPr>
            <a:r>
              <a:rPr lang="en-US" sz="1200" dirty="0"/>
              <a:t>being angry and/or aggressive</a:t>
            </a:r>
            <a:endParaRPr lang="en-AU" sz="1200" dirty="0"/>
          </a:p>
          <a:p>
            <a:pPr lvl="0">
              <a:buFont typeface="Calibri" pitchFamily="34" charset="0"/>
              <a:buChar char="x"/>
            </a:pPr>
            <a:r>
              <a:rPr lang="en-US" sz="1200" dirty="0"/>
              <a:t>boredom</a:t>
            </a:r>
            <a:endParaRPr lang="en-AU" sz="1200" dirty="0"/>
          </a:p>
          <a:p>
            <a:pPr lvl="0">
              <a:buFont typeface="Calibri" pitchFamily="34" charset="0"/>
              <a:buChar char="x"/>
            </a:pPr>
            <a:r>
              <a:rPr lang="en-US" sz="1200" dirty="0"/>
              <a:t>grieving </a:t>
            </a:r>
            <a:r>
              <a:rPr lang="en-US" sz="1200" dirty="0" smtClean="0"/>
              <a:t>&amp; </a:t>
            </a:r>
            <a:r>
              <a:rPr lang="en-US" sz="1200" dirty="0"/>
              <a:t>being sad</a:t>
            </a:r>
            <a:endParaRPr lang="en-AU" sz="1200" dirty="0"/>
          </a:p>
          <a:p>
            <a:pPr lvl="0">
              <a:buFont typeface="Calibri" pitchFamily="34" charset="0"/>
              <a:buChar char="x"/>
            </a:pPr>
            <a:r>
              <a:rPr lang="en-US" sz="1200" dirty="0"/>
              <a:t>high levels of body tension</a:t>
            </a:r>
            <a:endParaRPr lang="en-AU" sz="1200" dirty="0"/>
          </a:p>
          <a:p>
            <a:pPr lvl="0">
              <a:buFont typeface="Calibri" pitchFamily="34" charset="0"/>
              <a:buChar char="x"/>
            </a:pPr>
            <a:r>
              <a:rPr lang="en-US" sz="1200" dirty="0"/>
              <a:t>is easily dominated by others</a:t>
            </a:r>
            <a:endParaRPr lang="en-AU" sz="1200" dirty="0"/>
          </a:p>
          <a:p>
            <a:pPr lvl="0">
              <a:buFont typeface="Calibri" pitchFamily="34" charset="0"/>
              <a:buChar char="x"/>
            </a:pPr>
            <a:r>
              <a:rPr lang="en-US" sz="1200" dirty="0"/>
              <a:t>lonely</a:t>
            </a:r>
            <a:endParaRPr lang="en-AU" sz="1200" dirty="0"/>
          </a:p>
          <a:p>
            <a:pPr lvl="0">
              <a:buFont typeface="Calibri" pitchFamily="34" charset="0"/>
              <a:buChar char="x"/>
            </a:pPr>
            <a:r>
              <a:rPr lang="en-US" sz="1200" dirty="0"/>
              <a:t>makes noise, calls out or vocalizes </a:t>
            </a:r>
            <a:endParaRPr lang="en-AU" sz="1200" dirty="0"/>
          </a:p>
          <a:p>
            <a:pPr lvl="0">
              <a:buFont typeface="Calibri" pitchFamily="34" charset="0"/>
              <a:buChar char="x"/>
            </a:pPr>
            <a:r>
              <a:rPr lang="en-US" sz="1200" dirty="0"/>
              <a:t>negative mood (display of distress in facial expression, posture </a:t>
            </a:r>
            <a:r>
              <a:rPr lang="en-US" sz="1200" dirty="0" smtClean="0"/>
              <a:t>&amp; </a:t>
            </a:r>
            <a:r>
              <a:rPr lang="en-US" sz="1200" dirty="0"/>
              <a:t>sounds)</a:t>
            </a:r>
            <a:endParaRPr lang="en-AU" sz="1200" dirty="0"/>
          </a:p>
          <a:p>
            <a:pPr lvl="0">
              <a:buFont typeface="Calibri" pitchFamily="34" charset="0"/>
              <a:buChar char="x"/>
            </a:pPr>
            <a:r>
              <a:rPr lang="en-US" sz="1200" dirty="0"/>
              <a:t>physical discomfort or pain</a:t>
            </a:r>
            <a:endParaRPr lang="en-AU" sz="1200" dirty="0"/>
          </a:p>
          <a:p>
            <a:pPr lvl="0">
              <a:buFont typeface="Calibri" pitchFamily="34" charset="0"/>
              <a:buChar char="x"/>
            </a:pPr>
            <a:r>
              <a:rPr lang="en-US" sz="1200" dirty="0"/>
              <a:t>physically threatens others</a:t>
            </a:r>
            <a:endParaRPr lang="en-AU" sz="1200" dirty="0"/>
          </a:p>
          <a:p>
            <a:pPr lvl="0">
              <a:buFont typeface="Calibri" pitchFamily="34" charset="0"/>
              <a:buChar char="x"/>
            </a:pPr>
            <a:r>
              <a:rPr lang="en-US" sz="1200" dirty="0"/>
              <a:t>rejected and/or ignored by others</a:t>
            </a:r>
            <a:endParaRPr lang="en-AU" sz="1200" dirty="0"/>
          </a:p>
          <a:p>
            <a:pPr lvl="0">
              <a:buFont typeface="Calibri" pitchFamily="34" charset="0"/>
              <a:buChar char="x"/>
            </a:pPr>
            <a:r>
              <a:rPr lang="en-US" sz="1200" dirty="0"/>
              <a:t>showing anxiety and/or fear</a:t>
            </a:r>
            <a:endParaRPr lang="en-AU" sz="1200" dirty="0"/>
          </a:p>
          <a:p>
            <a:pPr lvl="0">
              <a:buFont typeface="Calibri" pitchFamily="34" charset="0"/>
              <a:buChar char="x"/>
            </a:pPr>
            <a:r>
              <a:rPr lang="en-US" sz="1200" dirty="0"/>
              <a:t>signs of lethargy and/or apathy </a:t>
            </a:r>
            <a:endParaRPr lang="en-AU" sz="1200" dirty="0"/>
          </a:p>
          <a:p>
            <a:pPr lvl="0">
              <a:buFont typeface="Calibri" pitchFamily="34" charset="0"/>
              <a:buChar char="x"/>
            </a:pPr>
            <a:r>
              <a:rPr lang="en-US" sz="1200" dirty="0"/>
              <a:t>signs of withdrawal</a:t>
            </a:r>
            <a:endParaRPr lang="en-AU" sz="1200" dirty="0"/>
          </a:p>
          <a:p>
            <a:pPr lvl="0">
              <a:buFont typeface="Calibri" pitchFamily="34" charset="0"/>
              <a:buChar char="x"/>
            </a:pPr>
            <a:r>
              <a:rPr lang="en-US" sz="1200" dirty="0"/>
              <a:t>suspicious of others</a:t>
            </a:r>
            <a:endParaRPr lang="en-AU" sz="1200" dirty="0"/>
          </a:p>
          <a:p>
            <a:pPr lvl="0">
              <a:buFont typeface="Calibri" pitchFamily="34" charset="0"/>
              <a:buChar char="x"/>
            </a:pPr>
            <a:r>
              <a:rPr lang="en-US" sz="1200" dirty="0"/>
              <a:t>unable to enjoy things</a:t>
            </a:r>
            <a:endParaRPr lang="en-AU" sz="1200" dirty="0"/>
          </a:p>
          <a:p>
            <a:pPr lvl="0">
              <a:buFont typeface="Calibri" pitchFamily="34" charset="0"/>
              <a:buChar char="x"/>
            </a:pPr>
            <a:r>
              <a:rPr lang="en-US" sz="1200" dirty="0"/>
              <a:t>verbally refuses care</a:t>
            </a:r>
            <a:endParaRPr lang="en-AU" sz="1200" dirty="0"/>
          </a:p>
          <a:p>
            <a:pPr lvl="0">
              <a:buFont typeface="Calibri" pitchFamily="34" charset="0"/>
              <a:buChar char="x"/>
            </a:pPr>
            <a:r>
              <a:rPr lang="en-US" sz="1200" dirty="0"/>
              <a:t>repetitive movement patterns such as rubbing</a:t>
            </a:r>
            <a:endParaRPr lang="en-AU" sz="1200" dirty="0"/>
          </a:p>
          <a:p>
            <a:endParaRPr lang="en-AU" sz="1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008861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pPr algn="l"/>
            <a:r>
              <a:rPr lang="en-AU" sz="3600" b="1" dirty="0" smtClean="0">
                <a:solidFill>
                  <a:srgbClr val="40C000"/>
                </a:solidFill>
              </a:rPr>
              <a:t>Detecting Signs of Sexual Abuse</a:t>
            </a:r>
            <a:endParaRPr lang="en-AU" sz="3600" b="1" dirty="0">
              <a:solidFill>
                <a:srgbClr val="40C000"/>
              </a:solidFill>
            </a:endParaRPr>
          </a:p>
        </p:txBody>
      </p:sp>
      <p:sp>
        <p:nvSpPr>
          <p:cNvPr id="3" name="Content Placeholder 2"/>
          <p:cNvSpPr>
            <a:spLocks noGrp="1"/>
          </p:cNvSpPr>
          <p:nvPr>
            <p:ph idx="1"/>
          </p:nvPr>
        </p:nvSpPr>
        <p:spPr>
          <a:xfrm>
            <a:off x="467544" y="2132857"/>
            <a:ext cx="8229600" cy="3777283"/>
          </a:xfrm>
        </p:spPr>
        <p:txBody>
          <a:bodyPr>
            <a:noAutofit/>
          </a:bodyPr>
          <a:lstStyle/>
          <a:p>
            <a:pPr lvl="0"/>
            <a:r>
              <a:rPr lang="en-AU" sz="2400" dirty="0" smtClean="0"/>
              <a:t>PWD can </a:t>
            </a:r>
            <a:r>
              <a:rPr lang="en-AU" sz="2400" dirty="0"/>
              <a:t>experience sexual abuse perpetrated by </a:t>
            </a:r>
            <a:endParaRPr lang="en-AU" sz="2400" dirty="0" smtClean="0"/>
          </a:p>
          <a:p>
            <a:pPr marL="0" lvl="0" indent="0">
              <a:buNone/>
              <a:tabLst>
                <a:tab pos="360363" algn="l"/>
              </a:tabLst>
            </a:pPr>
            <a:r>
              <a:rPr lang="en-AU" sz="2400" dirty="0"/>
              <a:t>	</a:t>
            </a:r>
            <a:r>
              <a:rPr lang="en-AU" sz="2400" dirty="0" smtClean="0"/>
              <a:t>a </a:t>
            </a:r>
            <a:r>
              <a:rPr lang="en-AU" sz="2400" dirty="0"/>
              <a:t>stranger, carer, a family member friend or a </a:t>
            </a:r>
            <a:r>
              <a:rPr lang="en-AU" sz="2400" dirty="0" smtClean="0"/>
              <a:t>spouse</a:t>
            </a:r>
          </a:p>
          <a:p>
            <a:pPr lvl="0"/>
            <a:r>
              <a:rPr lang="en-AU" sz="2400" dirty="0"/>
              <a:t>O</a:t>
            </a:r>
            <a:r>
              <a:rPr lang="en-AU" sz="2400" dirty="0" smtClean="0"/>
              <a:t>ccurs </a:t>
            </a:r>
            <a:r>
              <a:rPr lang="en-AU" sz="2400" dirty="0"/>
              <a:t>in many forms </a:t>
            </a:r>
            <a:endParaRPr lang="en-AU" sz="2400" dirty="0" smtClean="0"/>
          </a:p>
          <a:p>
            <a:pPr lvl="1"/>
            <a:r>
              <a:rPr lang="en-AU" sz="2400" dirty="0" smtClean="0"/>
              <a:t>Not necessary rape</a:t>
            </a:r>
          </a:p>
          <a:p>
            <a:pPr lvl="1"/>
            <a:r>
              <a:rPr lang="en-AU" sz="2400" dirty="0" smtClean="0"/>
              <a:t>can </a:t>
            </a:r>
            <a:r>
              <a:rPr lang="en-AU" sz="2400" dirty="0"/>
              <a:t>be an intentional stimulation of the erogenous zones (nipples, breasts, genitalia) whilst attending to personal hygiene, or when inserting a catheter or applying/changing a continence absorbent </a:t>
            </a:r>
            <a:r>
              <a:rPr lang="en-AU" sz="2400" dirty="0" smtClean="0"/>
              <a:t>aid.</a:t>
            </a:r>
          </a:p>
          <a:p>
            <a:r>
              <a:rPr lang="en-AU" sz="2400" dirty="0" smtClean="0"/>
              <a:t>People </a:t>
            </a:r>
            <a:r>
              <a:rPr lang="en-AU" sz="2400" dirty="0"/>
              <a:t>living with dementia can display revealing physical </a:t>
            </a:r>
            <a:r>
              <a:rPr lang="en-AU" sz="2400" dirty="0" smtClean="0"/>
              <a:t>&amp; </a:t>
            </a:r>
            <a:r>
              <a:rPr lang="en-AU" sz="2400" dirty="0"/>
              <a:t>behavioural signs of </a:t>
            </a:r>
            <a:r>
              <a:rPr lang="en-AU" sz="2400" dirty="0" smtClean="0"/>
              <a:t>abuse</a:t>
            </a:r>
            <a:endParaRPr lang="en-AU" sz="2400" dirty="0"/>
          </a:p>
        </p:txBody>
      </p:sp>
      <p:pic>
        <p:nvPicPr>
          <p:cNvPr id="9218" name="Picture 2" descr="C:\Users\s1696954.STAFF\AppData\Local\Microsoft\Windows\Temporary Internet Files\Content.IE5\I9DOXDIU\MP90044246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4368" y="1340768"/>
            <a:ext cx="1083123" cy="10831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56793"/>
            <a:ext cx="8229600" cy="4569371"/>
          </a:xfrm>
        </p:spPr>
        <p:txBody>
          <a:bodyPr>
            <a:noAutofit/>
          </a:bodyPr>
          <a:lstStyle/>
          <a:p>
            <a:pPr marL="0" indent="0" algn="ctr">
              <a:lnSpc>
                <a:spcPct val="150000"/>
              </a:lnSpc>
              <a:buNone/>
            </a:pPr>
            <a:r>
              <a:rPr lang="en-AU" sz="3000" b="1" dirty="0" smtClean="0">
                <a:solidFill>
                  <a:srgbClr val="471D71"/>
                </a:solidFill>
              </a:rPr>
              <a:t>ACTIVITY</a:t>
            </a: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r>
              <a:rPr lang="en-AU" sz="3000" b="1" dirty="0" smtClean="0">
                <a:solidFill>
                  <a:schemeClr val="accent5">
                    <a:lumMod val="75000"/>
                  </a:schemeClr>
                </a:solidFill>
              </a:rPr>
              <a:t>Brainstorm the difference between intimacy &amp; sexuality?</a:t>
            </a:r>
            <a:endParaRPr lang="en-AU" sz="3000" b="1" dirty="0">
              <a:solidFill>
                <a:schemeClr val="accent5">
                  <a:lumMod val="75000"/>
                </a:schemeClr>
              </a:solidFill>
            </a:endParaRPr>
          </a:p>
        </p:txBody>
      </p:sp>
      <p:pic>
        <p:nvPicPr>
          <p:cNvPr id="7"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153" y="2636912"/>
            <a:ext cx="1353388" cy="1829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2884689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96753"/>
            <a:ext cx="8229600" cy="4525963"/>
          </a:xfrm>
        </p:spPr>
        <p:txBody>
          <a:bodyPr>
            <a:noAutofit/>
          </a:bodyPr>
          <a:lstStyle/>
          <a:p>
            <a:pPr marL="0" indent="0">
              <a:buNone/>
            </a:pPr>
            <a:r>
              <a:rPr lang="en-US" sz="2400" b="1" i="1" dirty="0">
                <a:solidFill>
                  <a:schemeClr val="accent6">
                    <a:lumMod val="75000"/>
                  </a:schemeClr>
                </a:solidFill>
              </a:rPr>
              <a:t>Physical symptoms</a:t>
            </a:r>
            <a:r>
              <a:rPr lang="en-US" sz="2400" dirty="0">
                <a:solidFill>
                  <a:schemeClr val="accent6">
                    <a:lumMod val="75000"/>
                  </a:schemeClr>
                </a:solidFill>
              </a:rPr>
              <a:t> </a:t>
            </a:r>
            <a:endParaRPr lang="en-AU" sz="2400" dirty="0">
              <a:solidFill>
                <a:schemeClr val="accent6">
                  <a:lumMod val="75000"/>
                </a:schemeClr>
              </a:solidFill>
            </a:endParaRPr>
          </a:p>
          <a:p>
            <a:pPr lvl="0"/>
            <a:r>
              <a:rPr lang="en-US" sz="2400" dirty="0"/>
              <a:t>Unexplained bruising or bleeding around the breast, buttocks, lower abdomen, thighs and/or genital areas</a:t>
            </a:r>
            <a:endParaRPr lang="en-AU" sz="2400" dirty="0"/>
          </a:p>
          <a:p>
            <a:pPr lvl="0"/>
            <a:r>
              <a:rPr lang="en-US" sz="2400" dirty="0"/>
              <a:t>Unexplained visual signs of a sexual health </a:t>
            </a:r>
            <a:r>
              <a:rPr lang="en-AU" sz="2400" dirty="0" smtClean="0"/>
              <a:t>infection</a:t>
            </a:r>
            <a:endParaRPr lang="en-AU" sz="2400" dirty="0"/>
          </a:p>
          <a:p>
            <a:pPr lvl="0"/>
            <a:r>
              <a:rPr lang="en-US" sz="2400" dirty="0"/>
              <a:t>Walking difficulties, pain when sitting and/or obvious genital </a:t>
            </a:r>
            <a:r>
              <a:rPr lang="en-US" sz="2400" dirty="0" smtClean="0"/>
              <a:t>trauma</a:t>
            </a:r>
          </a:p>
          <a:p>
            <a:pPr marL="0" lvl="0" indent="0">
              <a:buNone/>
            </a:pPr>
            <a:endParaRPr lang="en-AU" sz="2400" dirty="0"/>
          </a:p>
          <a:p>
            <a:pPr marL="0" indent="0">
              <a:buNone/>
            </a:pPr>
            <a:r>
              <a:rPr lang="en-US" sz="2400" b="1" i="1" dirty="0">
                <a:solidFill>
                  <a:schemeClr val="accent6">
                    <a:lumMod val="75000"/>
                  </a:schemeClr>
                </a:solidFill>
              </a:rPr>
              <a:t>Behavioural </a:t>
            </a:r>
            <a:r>
              <a:rPr lang="en-US" sz="2400" b="1" i="1" dirty="0" smtClean="0">
                <a:solidFill>
                  <a:schemeClr val="accent6">
                    <a:lumMod val="75000"/>
                  </a:schemeClr>
                </a:solidFill>
              </a:rPr>
              <a:t>symptoms</a:t>
            </a:r>
            <a:endParaRPr lang="en-US" sz="2400" dirty="0">
              <a:solidFill>
                <a:schemeClr val="accent6">
                  <a:lumMod val="75000"/>
                </a:schemeClr>
              </a:solidFill>
            </a:endParaRPr>
          </a:p>
          <a:p>
            <a:r>
              <a:rPr lang="en-US" sz="2400" dirty="0" smtClean="0"/>
              <a:t>Sudden </a:t>
            </a:r>
            <a:r>
              <a:rPr lang="en-US" sz="2400" dirty="0"/>
              <a:t>reluctance to be undressed, changed or bathed</a:t>
            </a:r>
            <a:endParaRPr lang="en-AU" sz="2400" dirty="0"/>
          </a:p>
          <a:p>
            <a:pPr lvl="0"/>
            <a:r>
              <a:rPr lang="en-US" sz="2400" dirty="0"/>
              <a:t>Sudden mention of sexual acts</a:t>
            </a:r>
            <a:endParaRPr lang="en-AU" sz="2400" dirty="0"/>
          </a:p>
          <a:p>
            <a:pPr lvl="0"/>
            <a:r>
              <a:rPr lang="en-US" sz="2400" dirty="0"/>
              <a:t>Sudden agitation when being changed or continence pads are being fitted </a:t>
            </a:r>
            <a:endParaRPr lang="en-AU" sz="2400" dirty="0"/>
          </a:p>
          <a:p>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3983820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1800" y="2636913"/>
            <a:ext cx="5915000" cy="3168352"/>
          </a:xfrm>
        </p:spPr>
        <p:txBody>
          <a:bodyPr>
            <a:normAutofit/>
          </a:bodyPr>
          <a:lstStyle/>
          <a:p>
            <a:pPr marL="0" indent="0" algn="ctr">
              <a:lnSpc>
                <a:spcPct val="150000"/>
              </a:lnSpc>
              <a:buNone/>
            </a:pPr>
            <a:r>
              <a:rPr lang="en-AU" sz="2400" dirty="0" smtClean="0"/>
              <a:t>Suspicion </a:t>
            </a:r>
            <a:r>
              <a:rPr lang="en-AU" sz="2400" dirty="0"/>
              <a:t>or observed misconduct signalling sexual abuse should be immediately reported to </a:t>
            </a:r>
            <a:r>
              <a:rPr lang="en-AU" sz="2400" dirty="0" smtClean="0"/>
              <a:t>management!</a:t>
            </a:r>
            <a:endParaRPr lang="en-AU" sz="2400" dirty="0"/>
          </a:p>
        </p:txBody>
      </p:sp>
      <p:pic>
        <p:nvPicPr>
          <p:cNvPr id="8194" name="Picture 2" descr="C:\Users\s1696954.STAFF\AppData\Local\Microsoft\Windows\Temporary Internet Files\Content.IE5\F6UHI74I\MC900439818[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00808"/>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0C000"/>
                </a:solidFill>
              </a:rPr>
              <a:t>Identifying Sexual Risks to Vulnerable People with Dementia</a:t>
            </a:r>
            <a:endParaRPr lang="en-AU" sz="3600" b="1" dirty="0">
              <a:solidFill>
                <a:srgbClr val="40C000"/>
              </a:solidFill>
            </a:endParaRPr>
          </a:p>
        </p:txBody>
      </p:sp>
      <p:sp>
        <p:nvSpPr>
          <p:cNvPr id="3" name="Content Placeholder 2"/>
          <p:cNvSpPr>
            <a:spLocks noGrp="1"/>
          </p:cNvSpPr>
          <p:nvPr>
            <p:ph idx="1"/>
          </p:nvPr>
        </p:nvSpPr>
        <p:spPr>
          <a:xfrm>
            <a:off x="457200" y="2348881"/>
            <a:ext cx="8229600" cy="3777283"/>
          </a:xfrm>
        </p:spPr>
        <p:txBody>
          <a:bodyPr>
            <a:normAutofit/>
          </a:bodyPr>
          <a:lstStyle/>
          <a:p>
            <a:r>
              <a:rPr lang="en-US" sz="2400" dirty="0"/>
              <a:t>M</a:t>
            </a:r>
            <a:r>
              <a:rPr lang="en-US" sz="2400" dirty="0" smtClean="0"/>
              <a:t>ay </a:t>
            </a:r>
            <a:r>
              <a:rPr lang="en-US" sz="2400" dirty="0"/>
              <a:t>not be </a:t>
            </a:r>
            <a:r>
              <a:rPr lang="en-US" sz="2400" dirty="0" smtClean="0"/>
              <a:t>possible </a:t>
            </a:r>
            <a:r>
              <a:rPr lang="en-US" sz="2400" dirty="0"/>
              <a:t>or </a:t>
            </a:r>
            <a:r>
              <a:rPr lang="en-US" sz="2400" dirty="0" smtClean="0"/>
              <a:t>desirable </a:t>
            </a:r>
            <a:r>
              <a:rPr lang="en-US" sz="2400" dirty="0"/>
              <a:t>to entirely eliminate sexual </a:t>
            </a:r>
            <a:r>
              <a:rPr lang="en-US" sz="2400" dirty="0" smtClean="0"/>
              <a:t>risk</a:t>
            </a:r>
          </a:p>
          <a:p>
            <a:r>
              <a:rPr lang="en-US" sz="2400" dirty="0" smtClean="0"/>
              <a:t>Alzheimer’s </a:t>
            </a:r>
            <a:r>
              <a:rPr lang="en-US" sz="2400" dirty="0"/>
              <a:t>Australia </a:t>
            </a:r>
            <a:r>
              <a:rPr lang="en-US" sz="2400" dirty="0" smtClean="0"/>
              <a:t>- risk </a:t>
            </a:r>
            <a:r>
              <a:rPr lang="en-US" sz="2400" dirty="0"/>
              <a:t>management requires weighing up the safety, freedom </a:t>
            </a:r>
            <a:r>
              <a:rPr lang="en-US" sz="2400" dirty="0" smtClean="0"/>
              <a:t>&amp; </a:t>
            </a:r>
            <a:r>
              <a:rPr lang="en-US" sz="2400" dirty="0"/>
              <a:t>rights of people in care </a:t>
            </a:r>
            <a:endParaRPr lang="en-US" sz="2400" dirty="0" smtClean="0"/>
          </a:p>
          <a:p>
            <a:pPr lvl="1"/>
            <a:r>
              <a:rPr lang="en-US" sz="2400" dirty="0"/>
              <a:t>Does the sexual risk outweigh the benefits of the sexual behaviour/relationship for the </a:t>
            </a:r>
            <a:r>
              <a:rPr lang="en-US" sz="2400" dirty="0" smtClean="0"/>
              <a:t>PWD? </a:t>
            </a:r>
            <a:endParaRPr lang="en-AU" sz="2400" dirty="0"/>
          </a:p>
          <a:p>
            <a:pPr lvl="1"/>
            <a:r>
              <a:rPr lang="en-US" sz="2400" dirty="0"/>
              <a:t>Does the sexual behaviour/relationship of the person with dementia infringe on the rights of others? </a:t>
            </a:r>
            <a:endParaRPr lang="en-US" sz="2400"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Diminished mental capacity to consent for </a:t>
            </a:r>
            <a:r>
              <a:rPr lang="en-US" sz="2400" dirty="0" smtClean="0"/>
              <a:t>PWD – challenging issue</a:t>
            </a:r>
          </a:p>
          <a:p>
            <a:r>
              <a:rPr lang="en-US" sz="2400" dirty="0" smtClean="0"/>
              <a:t>PWD have rights </a:t>
            </a:r>
            <a:r>
              <a:rPr lang="en-US" sz="2400" dirty="0"/>
              <a:t>to make decisions about their </a:t>
            </a:r>
            <a:r>
              <a:rPr lang="en-US" sz="2400" i="1" dirty="0"/>
              <a:t>sexualities</a:t>
            </a:r>
            <a:r>
              <a:rPr lang="en-US" sz="2400" dirty="0"/>
              <a:t>, intimacy </a:t>
            </a:r>
            <a:r>
              <a:rPr lang="en-US" sz="2400" dirty="0" smtClean="0"/>
              <a:t>&amp; </a:t>
            </a:r>
            <a:r>
              <a:rPr lang="en-US" sz="2400" dirty="0"/>
              <a:t>physical relationships </a:t>
            </a:r>
            <a:endParaRPr lang="en-US" sz="2400" dirty="0" smtClean="0"/>
          </a:p>
          <a:p>
            <a:r>
              <a:rPr lang="en-US" sz="2400" dirty="0" smtClean="0"/>
              <a:t>Tarzia </a:t>
            </a:r>
            <a:r>
              <a:rPr lang="en-US" sz="2400" dirty="0"/>
              <a:t>et al. </a:t>
            </a:r>
            <a:r>
              <a:rPr lang="en-US" sz="2400" dirty="0" smtClean="0"/>
              <a:t>(2012) </a:t>
            </a:r>
            <a:r>
              <a:rPr lang="en-US" sz="2400" dirty="0"/>
              <a:t>proposed the adoption of a sexual decision-making framework for </a:t>
            </a:r>
            <a:r>
              <a:rPr lang="en-US" sz="2400" dirty="0" smtClean="0"/>
              <a:t>PWD with pursuit </a:t>
            </a:r>
            <a:r>
              <a:rPr lang="en-US" sz="2400" dirty="0"/>
              <a:t>of happiness as its guiding principle. </a:t>
            </a:r>
            <a:endParaRPr lang="en-US" sz="2400" dirty="0" smtClean="0"/>
          </a:p>
          <a:p>
            <a:r>
              <a:rPr lang="en-US" sz="2400" dirty="0"/>
              <a:t>C</a:t>
            </a:r>
            <a:r>
              <a:rPr lang="en-US" sz="2400" dirty="0" smtClean="0"/>
              <a:t>ommon </a:t>
            </a:r>
            <a:r>
              <a:rPr lang="en-US" sz="2400" dirty="0"/>
              <a:t>sense approach </a:t>
            </a:r>
            <a:r>
              <a:rPr lang="en-US" sz="2400" dirty="0" smtClean="0"/>
              <a:t>&amp; </a:t>
            </a:r>
            <a:r>
              <a:rPr lang="en-US" sz="2400" dirty="0"/>
              <a:t>observing the interactions of </a:t>
            </a:r>
            <a:r>
              <a:rPr lang="en-US" sz="2400" dirty="0" smtClean="0"/>
              <a:t>PWD may </a:t>
            </a:r>
            <a:r>
              <a:rPr lang="en-US" sz="2400" dirty="0"/>
              <a:t>be more appropriate </a:t>
            </a:r>
            <a:r>
              <a:rPr lang="en-US" sz="2400" dirty="0" smtClean="0"/>
              <a:t>&amp; beneficial rather rushing </a:t>
            </a:r>
            <a:r>
              <a:rPr lang="en-US" sz="2400" dirty="0"/>
              <a:t>to initiate mediation or capacity assessment when sexual behaviour is </a:t>
            </a:r>
            <a:r>
              <a:rPr lang="en-US" sz="2400" dirty="0" smtClean="0"/>
              <a:t>encountered</a:t>
            </a:r>
            <a:endParaRPr lang="en-AU" sz="2400" dirty="0"/>
          </a:p>
          <a:p>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9380448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863998668"/>
              </p:ext>
            </p:extLst>
          </p:nvPr>
        </p:nvGraphicFramePr>
        <p:xfrm>
          <a:off x="467544" y="1052736"/>
          <a:ext cx="7992888" cy="5261129"/>
        </p:xfrm>
        <a:graphic>
          <a:graphicData uri="http://schemas.openxmlformats.org/drawingml/2006/table">
            <a:tbl>
              <a:tblPr firstRow="1" firstCol="1" bandRow="1">
                <a:tableStyleId>{69012ECD-51FC-41F1-AA8D-1B2483CD663E}</a:tableStyleId>
              </a:tblPr>
              <a:tblGrid>
                <a:gridCol w="7992888"/>
              </a:tblGrid>
              <a:tr h="354437">
                <a:tc>
                  <a:txBody>
                    <a:bodyPr/>
                    <a:lstStyle/>
                    <a:p>
                      <a:pPr algn="just">
                        <a:lnSpc>
                          <a:spcPct val="100000"/>
                        </a:lnSpc>
                        <a:spcAft>
                          <a:spcPts val="0"/>
                        </a:spcAft>
                      </a:pPr>
                      <a:r>
                        <a:rPr lang="en-US" sz="1900" dirty="0">
                          <a:effectLst/>
                        </a:rPr>
                        <a:t>Awareness of Relationships </a:t>
                      </a:r>
                      <a:endParaRPr lang="en-AU" sz="1100" dirty="0">
                        <a:solidFill>
                          <a:srgbClr val="404040"/>
                        </a:solidFill>
                        <a:effectLst/>
                        <a:latin typeface="Century Schoolbook"/>
                        <a:ea typeface="MS PMincho"/>
                        <a:cs typeface="Times New Roman"/>
                      </a:endParaRPr>
                    </a:p>
                  </a:txBody>
                  <a:tcPr marL="64657" marR="64657" marT="0" marB="0"/>
                </a:tc>
              </a:tr>
              <a:tr h="416077">
                <a:tc>
                  <a:txBody>
                    <a:bodyPr/>
                    <a:lstStyle/>
                    <a:p>
                      <a:pPr marL="342900" lvl="0" indent="-342900" algn="just">
                        <a:lnSpc>
                          <a:spcPct val="100000"/>
                        </a:lnSpc>
                        <a:spcAft>
                          <a:spcPts val="0"/>
                        </a:spcAft>
                        <a:buFont typeface="Courier New"/>
                        <a:buChar char="o"/>
                      </a:pPr>
                      <a:r>
                        <a:rPr lang="en-US" sz="1600" b="0" dirty="0">
                          <a:effectLst/>
                        </a:rPr>
                        <a:t>To what extent is the person with dementia capable of making his/her own decisions? </a:t>
                      </a:r>
                      <a:endParaRPr lang="en-AU" sz="1100" b="0" dirty="0">
                        <a:solidFill>
                          <a:srgbClr val="404040"/>
                        </a:solidFill>
                        <a:effectLst/>
                        <a:latin typeface="Century Schoolbook"/>
                        <a:ea typeface="MS PMincho"/>
                        <a:cs typeface="Times New Roman"/>
                      </a:endParaRPr>
                    </a:p>
                  </a:txBody>
                  <a:tcPr marL="64657" marR="64657" marT="0" marB="0"/>
                </a:tc>
              </a:tr>
              <a:tr h="911408">
                <a:tc>
                  <a:txBody>
                    <a:bodyPr/>
                    <a:lstStyle/>
                    <a:p>
                      <a:pPr marL="342900" lvl="0" indent="-342900" algn="just">
                        <a:lnSpc>
                          <a:spcPct val="100000"/>
                        </a:lnSpc>
                        <a:spcAft>
                          <a:spcPts val="0"/>
                        </a:spcAft>
                        <a:buFont typeface="Courier New"/>
                        <a:buChar char="o"/>
                      </a:pPr>
                      <a:r>
                        <a:rPr lang="en-US" sz="1600" b="0" dirty="0">
                          <a:effectLst/>
                        </a:rPr>
                        <a:t>Does the person with dementia have the ability to recognise the person with whom he/she is having the relationship? Could he/she have mistaken, for example, said individual for his/her original spouse/partner?</a:t>
                      </a:r>
                      <a:endParaRPr lang="en-AU" sz="1100" b="0" dirty="0">
                        <a:solidFill>
                          <a:srgbClr val="404040"/>
                        </a:solidFill>
                        <a:effectLst/>
                        <a:latin typeface="Century Schoolbook"/>
                        <a:ea typeface="MS PMincho"/>
                        <a:cs typeface="Times New Roman"/>
                      </a:endParaRPr>
                    </a:p>
                  </a:txBody>
                  <a:tcPr marL="64657" marR="64657" marT="0" marB="0"/>
                </a:tc>
              </a:tr>
              <a:tr h="396795">
                <a:tc>
                  <a:txBody>
                    <a:bodyPr/>
                    <a:lstStyle/>
                    <a:p>
                      <a:pPr marL="342900" lvl="0" indent="-342900" algn="just">
                        <a:lnSpc>
                          <a:spcPct val="100000"/>
                        </a:lnSpc>
                        <a:spcAft>
                          <a:spcPts val="0"/>
                        </a:spcAft>
                        <a:buFont typeface="Courier New"/>
                        <a:buChar char="o"/>
                      </a:pPr>
                      <a:r>
                        <a:rPr lang="en-US" sz="1600" b="0" dirty="0">
                          <a:effectLst/>
                        </a:rPr>
                        <a:t>Can the person with dementia understand what it means to be physically intimate?</a:t>
                      </a:r>
                      <a:endParaRPr lang="en-AU" sz="1100" b="0" dirty="0">
                        <a:solidFill>
                          <a:srgbClr val="404040"/>
                        </a:solidFill>
                        <a:effectLst/>
                        <a:latin typeface="Century Schoolbook"/>
                        <a:ea typeface="MS PMincho"/>
                        <a:cs typeface="Times New Roman"/>
                      </a:endParaRPr>
                    </a:p>
                  </a:txBody>
                  <a:tcPr marL="64657" marR="64657" marT="0" marB="0"/>
                </a:tc>
              </a:tr>
              <a:tr h="354437">
                <a:tc>
                  <a:txBody>
                    <a:bodyPr/>
                    <a:lstStyle/>
                    <a:p>
                      <a:pPr algn="just">
                        <a:lnSpc>
                          <a:spcPct val="100000"/>
                        </a:lnSpc>
                        <a:spcAft>
                          <a:spcPts val="0"/>
                        </a:spcAft>
                      </a:pPr>
                      <a:r>
                        <a:rPr lang="en-US" sz="1900" dirty="0">
                          <a:solidFill>
                            <a:schemeClr val="bg1"/>
                          </a:solidFill>
                          <a:effectLst/>
                        </a:rPr>
                        <a:t>Ability to Avoid Exploitation</a:t>
                      </a:r>
                      <a:endParaRPr lang="en-AU" sz="1100" dirty="0">
                        <a:solidFill>
                          <a:schemeClr val="bg1"/>
                        </a:solidFill>
                        <a:effectLst/>
                        <a:latin typeface="Century Schoolbook"/>
                        <a:ea typeface="MS PMincho"/>
                        <a:cs typeface="Times New Roman"/>
                      </a:endParaRPr>
                    </a:p>
                  </a:txBody>
                  <a:tcPr marL="64657" marR="64657" marT="0" marB="0">
                    <a:solidFill>
                      <a:schemeClr val="accent1"/>
                    </a:solidFill>
                  </a:tcPr>
                </a:tc>
              </a:tr>
              <a:tr h="607605">
                <a:tc>
                  <a:txBody>
                    <a:bodyPr/>
                    <a:lstStyle/>
                    <a:p>
                      <a:pPr marL="342900" lvl="0" indent="-342900" algn="just">
                        <a:lnSpc>
                          <a:spcPct val="100000"/>
                        </a:lnSpc>
                        <a:spcAft>
                          <a:spcPts val="0"/>
                        </a:spcAft>
                        <a:buFont typeface="Courier New"/>
                        <a:buChar char="o"/>
                      </a:pPr>
                      <a:r>
                        <a:rPr lang="en-US" sz="1600" b="0" dirty="0">
                          <a:effectLst/>
                        </a:rPr>
                        <a:t>What is the person’s ability to avoid exploitation? Does he/she have the capacity to say ‘no’ to unwanted sexual contact?</a:t>
                      </a:r>
                      <a:endParaRPr lang="en-AU" sz="1100" b="0" dirty="0">
                        <a:solidFill>
                          <a:srgbClr val="404040"/>
                        </a:solidFill>
                        <a:effectLst/>
                        <a:latin typeface="Century Schoolbook"/>
                        <a:ea typeface="MS PMincho"/>
                        <a:cs typeface="Times New Roman"/>
                      </a:endParaRPr>
                    </a:p>
                  </a:txBody>
                  <a:tcPr marL="64657" marR="64657" marT="0" marB="0"/>
                </a:tc>
              </a:tr>
              <a:tr h="607605">
                <a:tc>
                  <a:txBody>
                    <a:bodyPr/>
                    <a:lstStyle/>
                    <a:p>
                      <a:pPr marL="342900" lvl="0" indent="-342900" algn="just">
                        <a:lnSpc>
                          <a:spcPct val="100000"/>
                        </a:lnSpc>
                        <a:spcAft>
                          <a:spcPts val="0"/>
                        </a:spcAft>
                        <a:buFont typeface="Courier New"/>
                        <a:buChar char="o"/>
                      </a:pPr>
                      <a:r>
                        <a:rPr lang="en-US" sz="1600" b="0" dirty="0">
                          <a:effectLst/>
                        </a:rPr>
                        <a:t>Is the person with dementia capable of expressing his/her views </a:t>
                      </a:r>
                      <a:r>
                        <a:rPr lang="en-US" sz="1600" b="0" dirty="0" smtClean="0">
                          <a:effectLst/>
                        </a:rPr>
                        <a:t>&amp; </a:t>
                      </a:r>
                      <a:r>
                        <a:rPr lang="en-US" sz="1600" b="0" dirty="0">
                          <a:effectLst/>
                        </a:rPr>
                        <a:t>wishes within the relationship through either verbal or nonverbal communication?</a:t>
                      </a:r>
                      <a:endParaRPr lang="en-AU" sz="1100" b="0" dirty="0">
                        <a:solidFill>
                          <a:srgbClr val="404040"/>
                        </a:solidFill>
                        <a:effectLst/>
                        <a:latin typeface="Century Schoolbook"/>
                        <a:ea typeface="MS PMincho"/>
                        <a:cs typeface="Times New Roman"/>
                      </a:endParaRPr>
                    </a:p>
                  </a:txBody>
                  <a:tcPr marL="64657" marR="64657" marT="0" marB="0"/>
                </a:tc>
              </a:tr>
              <a:tr h="354437">
                <a:tc>
                  <a:txBody>
                    <a:bodyPr/>
                    <a:lstStyle/>
                    <a:p>
                      <a:pPr algn="just">
                        <a:lnSpc>
                          <a:spcPct val="100000"/>
                        </a:lnSpc>
                        <a:spcAft>
                          <a:spcPts val="0"/>
                        </a:spcAft>
                      </a:pPr>
                      <a:r>
                        <a:rPr lang="en-US" sz="1900" b="0" dirty="0">
                          <a:solidFill>
                            <a:schemeClr val="bg1"/>
                          </a:solidFill>
                          <a:effectLst/>
                        </a:rPr>
                        <a:t>Awareness of Potential Risks</a:t>
                      </a:r>
                      <a:endParaRPr lang="en-AU" sz="1100" b="0" dirty="0">
                        <a:solidFill>
                          <a:schemeClr val="bg1"/>
                        </a:solidFill>
                        <a:effectLst/>
                        <a:latin typeface="Century Schoolbook"/>
                        <a:ea typeface="MS PMincho"/>
                        <a:cs typeface="Times New Roman"/>
                      </a:endParaRPr>
                    </a:p>
                  </a:txBody>
                  <a:tcPr marL="64657" marR="64657" marT="0" marB="0">
                    <a:solidFill>
                      <a:schemeClr val="accent1"/>
                    </a:solidFill>
                  </a:tcPr>
                </a:tc>
              </a:tr>
              <a:tr h="607605">
                <a:tc>
                  <a:txBody>
                    <a:bodyPr/>
                    <a:lstStyle/>
                    <a:p>
                      <a:pPr marL="342900" lvl="0" indent="-342900" algn="just">
                        <a:lnSpc>
                          <a:spcPct val="100000"/>
                        </a:lnSpc>
                        <a:spcAft>
                          <a:spcPts val="0"/>
                        </a:spcAft>
                        <a:buFont typeface="Courier New"/>
                        <a:buChar char="o"/>
                      </a:pPr>
                      <a:r>
                        <a:rPr lang="en-US" sz="1600" b="0" dirty="0">
                          <a:effectLst/>
                        </a:rPr>
                        <a:t>How may the person react or be affected if he/she is ignored, rejected after intimacy or the relationship ends?</a:t>
                      </a:r>
                      <a:endParaRPr lang="en-AU" sz="1100" b="0" dirty="0">
                        <a:solidFill>
                          <a:srgbClr val="404040"/>
                        </a:solidFill>
                        <a:effectLst/>
                        <a:latin typeface="Century Schoolbook"/>
                        <a:ea typeface="MS PMincho"/>
                        <a:cs typeface="Times New Roman"/>
                      </a:endParaRPr>
                    </a:p>
                  </a:txBody>
                  <a:tcPr marL="64657" marR="64657" marT="0" marB="0"/>
                </a:tc>
              </a:tr>
              <a:tr h="430156">
                <a:tc>
                  <a:txBody>
                    <a:bodyPr/>
                    <a:lstStyle/>
                    <a:p>
                      <a:pPr marL="342900" lvl="0" indent="-342900" algn="just">
                        <a:lnSpc>
                          <a:spcPct val="100000"/>
                        </a:lnSpc>
                        <a:spcAft>
                          <a:spcPts val="0"/>
                        </a:spcAft>
                        <a:buFont typeface="Courier New"/>
                        <a:buChar char="o"/>
                      </a:pPr>
                      <a:r>
                        <a:rPr lang="en-US" sz="1600" b="0" dirty="0">
                          <a:effectLst/>
                        </a:rPr>
                        <a:t>What is the person’s ability to understand future sexual risk</a:t>
                      </a:r>
                      <a:r>
                        <a:rPr lang="en-US" sz="1600" b="0" dirty="0" smtClean="0">
                          <a:effectLst/>
                        </a:rPr>
                        <a:t>?</a:t>
                      </a:r>
                    </a:p>
                    <a:p>
                      <a:pPr marL="0" lvl="0" indent="0" algn="just">
                        <a:lnSpc>
                          <a:spcPct val="100000"/>
                        </a:lnSpc>
                        <a:spcAft>
                          <a:spcPts val="0"/>
                        </a:spcAft>
                        <a:buFont typeface="Courier New"/>
                        <a:buNone/>
                      </a:pPr>
                      <a:endParaRPr lang="en-US" sz="1000" b="0" dirty="0" smtClean="0">
                        <a:effectLst/>
                      </a:endParaRPr>
                    </a:p>
                    <a:p>
                      <a:pPr marL="0" lvl="0" indent="0" algn="r">
                        <a:lnSpc>
                          <a:spcPct val="100000"/>
                        </a:lnSpc>
                        <a:spcAft>
                          <a:spcPts val="0"/>
                        </a:spcAft>
                        <a:buFont typeface="Courier New"/>
                        <a:buNone/>
                      </a:pPr>
                      <a:r>
                        <a:rPr lang="en-US" sz="1200" b="1" i="1" dirty="0" smtClean="0">
                          <a:solidFill>
                            <a:schemeClr val="tx2"/>
                          </a:solidFill>
                          <a:effectLst/>
                          <a:latin typeface="Century Schoolbook"/>
                          <a:ea typeface="MS PMincho"/>
                          <a:cs typeface="Times New Roman"/>
                        </a:rPr>
                        <a:t>Lichtenberg</a:t>
                      </a:r>
                      <a:r>
                        <a:rPr lang="en-US" sz="1200" b="1" i="1" baseline="0" dirty="0" smtClean="0">
                          <a:solidFill>
                            <a:schemeClr val="tx2"/>
                          </a:solidFill>
                          <a:effectLst/>
                          <a:latin typeface="Century Schoolbook"/>
                          <a:ea typeface="MS PMincho"/>
                          <a:cs typeface="Times New Roman"/>
                        </a:rPr>
                        <a:t> &amp; Strzepek (1990); Lichtenberg (1997)</a:t>
                      </a:r>
                      <a:endParaRPr lang="en-AU" sz="1200" b="1" i="1" dirty="0">
                        <a:solidFill>
                          <a:schemeClr val="tx2"/>
                        </a:solidFill>
                        <a:effectLst/>
                        <a:latin typeface="Century Schoolbook"/>
                        <a:ea typeface="MS PMincho"/>
                        <a:cs typeface="Times New Roman"/>
                      </a:endParaRPr>
                    </a:p>
                  </a:txBody>
                  <a:tcPr marL="64657" marR="64657" marT="0" marB="0"/>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113713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293424189"/>
              </p:ext>
            </p:extLst>
          </p:nvPr>
        </p:nvGraphicFramePr>
        <p:xfrm>
          <a:off x="467544" y="1052736"/>
          <a:ext cx="8208912" cy="5417512"/>
        </p:xfrm>
        <a:graphic>
          <a:graphicData uri="http://schemas.openxmlformats.org/drawingml/2006/table">
            <a:tbl>
              <a:tblPr firstRow="1" firstCol="1" bandRow="1">
                <a:tableStyleId>{72833802-FEF1-4C79-8D5D-14CF1EAF98D9}</a:tableStyleId>
              </a:tblPr>
              <a:tblGrid>
                <a:gridCol w="8208912"/>
              </a:tblGrid>
              <a:tr h="370100">
                <a:tc>
                  <a:txBody>
                    <a:bodyPr/>
                    <a:lstStyle/>
                    <a:p>
                      <a:pPr algn="just">
                        <a:lnSpc>
                          <a:spcPct val="100000"/>
                        </a:lnSpc>
                        <a:spcAft>
                          <a:spcPts val="0"/>
                        </a:spcAft>
                      </a:pPr>
                      <a:r>
                        <a:rPr lang="en-US" sz="2400" dirty="0">
                          <a:effectLst/>
                        </a:rPr>
                        <a:t>Broader Ethical </a:t>
                      </a:r>
                      <a:r>
                        <a:rPr lang="en-US" sz="2400" dirty="0" smtClean="0">
                          <a:effectLst/>
                        </a:rPr>
                        <a:t>Considerations </a:t>
                      </a:r>
                      <a:endParaRPr lang="en-AU" sz="2000" i="1" dirty="0">
                        <a:solidFill>
                          <a:srgbClr val="404040"/>
                        </a:solidFill>
                        <a:effectLst/>
                        <a:latin typeface="Century Schoolbook"/>
                        <a:ea typeface="MS PMincho"/>
                        <a:cs typeface="Times New Roman"/>
                      </a:endParaRPr>
                    </a:p>
                  </a:txBody>
                  <a:tcPr marL="59034" marR="59034" marT="0" marB="0"/>
                </a:tc>
              </a:tr>
              <a:tr h="809725">
                <a:tc>
                  <a:txBody>
                    <a:bodyPr/>
                    <a:lstStyle/>
                    <a:p>
                      <a:pPr marL="450215" indent="-450215" algn="just">
                        <a:lnSpc>
                          <a:spcPct val="100000"/>
                        </a:lnSpc>
                        <a:spcAft>
                          <a:spcPts val="0"/>
                        </a:spcAft>
                      </a:pPr>
                      <a:r>
                        <a:rPr lang="en-US" sz="1500" b="0" dirty="0">
                          <a:effectLst/>
                        </a:rPr>
                        <a:t>1.	Is the behaviour in keeping with the person with dementia’s past values, beliefs and/or religious views? If not, but the person with dementia appears content </a:t>
                      </a:r>
                      <a:r>
                        <a:rPr lang="en-US" sz="1500" b="0" dirty="0" smtClean="0">
                          <a:effectLst/>
                        </a:rPr>
                        <a:t>&amp; </a:t>
                      </a:r>
                      <a:r>
                        <a:rPr lang="en-US" sz="1500" b="0" dirty="0">
                          <a:effectLst/>
                        </a:rPr>
                        <a:t>happy, to what extent should it matter</a:t>
                      </a:r>
                      <a:r>
                        <a:rPr lang="en-US" sz="1500" b="0" dirty="0" smtClean="0">
                          <a:effectLst/>
                        </a:rPr>
                        <a:t>? </a:t>
                      </a:r>
                      <a:r>
                        <a:rPr lang="en-US" sz="1400" b="0" i="1" dirty="0" smtClean="0">
                          <a:effectLst/>
                        </a:rPr>
                        <a:t>(Sokolowski,</a:t>
                      </a:r>
                      <a:r>
                        <a:rPr lang="en-US" sz="1400" b="0" i="1" baseline="0" dirty="0" smtClean="0">
                          <a:effectLst/>
                        </a:rPr>
                        <a:t> 2010, 2011 &amp; 2012</a:t>
                      </a:r>
                      <a:r>
                        <a:rPr lang="en-US" sz="1400" b="0" i="1" dirty="0" smtClean="0">
                          <a:effectLst/>
                        </a:rPr>
                        <a:t>)</a:t>
                      </a:r>
                      <a:endParaRPr lang="en-AU" sz="1400" b="0" i="1" dirty="0">
                        <a:solidFill>
                          <a:srgbClr val="404040"/>
                        </a:solidFill>
                        <a:effectLst/>
                        <a:latin typeface="Century Schoolbook"/>
                        <a:ea typeface="MS PMincho"/>
                        <a:cs typeface="Times New Roman"/>
                      </a:endParaRPr>
                    </a:p>
                  </a:txBody>
                  <a:tcPr marL="59034" marR="59034" marT="0" marB="0"/>
                </a:tc>
              </a:tr>
              <a:tr h="740201">
                <a:tc>
                  <a:txBody>
                    <a:bodyPr/>
                    <a:lstStyle/>
                    <a:p>
                      <a:pPr marL="450215" indent="-450215" algn="just">
                        <a:lnSpc>
                          <a:spcPct val="100000"/>
                        </a:lnSpc>
                        <a:spcAft>
                          <a:spcPts val="0"/>
                        </a:spcAft>
                      </a:pPr>
                      <a:r>
                        <a:rPr lang="en-US" sz="1500" b="0" dirty="0">
                          <a:effectLst/>
                        </a:rPr>
                        <a:t>2.	To what extent do care providers have the ‘right’ to intervene in the sexual lives of </a:t>
                      </a:r>
                      <a:r>
                        <a:rPr lang="en-US" sz="1500" b="0" dirty="0" smtClean="0">
                          <a:effectLst/>
                        </a:rPr>
                        <a:t>PWD? </a:t>
                      </a:r>
                      <a:r>
                        <a:rPr lang="en-US" sz="1500" b="0" dirty="0">
                          <a:effectLst/>
                        </a:rPr>
                        <a:t>What rights of </a:t>
                      </a:r>
                      <a:r>
                        <a:rPr lang="en-US" sz="1500" b="0" dirty="0" smtClean="0">
                          <a:effectLst/>
                        </a:rPr>
                        <a:t>PWD </a:t>
                      </a:r>
                      <a:r>
                        <a:rPr lang="en-US" sz="1500" b="0" dirty="0">
                          <a:effectLst/>
                        </a:rPr>
                        <a:t>are being denied when such interventions occur</a:t>
                      </a:r>
                      <a:r>
                        <a:rPr lang="en-US" sz="1500" b="0" dirty="0" smtClean="0">
                          <a:effectLst/>
                        </a:rPr>
                        <a:t>? </a:t>
                      </a:r>
                      <a:r>
                        <a:rPr lang="en-US" sz="1400" b="0" i="1" dirty="0" smtClean="0">
                          <a:effectLst/>
                        </a:rPr>
                        <a:t>(Sokolowski,</a:t>
                      </a:r>
                      <a:r>
                        <a:rPr lang="en-US" sz="1400" b="0" i="1" baseline="0" dirty="0" smtClean="0">
                          <a:effectLst/>
                        </a:rPr>
                        <a:t> 2010, 2011 &amp; 2012</a:t>
                      </a:r>
                      <a:r>
                        <a:rPr lang="en-US" sz="1400" b="0" i="1" dirty="0" smtClean="0">
                          <a:effectLst/>
                        </a:rPr>
                        <a:t>)</a:t>
                      </a:r>
                      <a:endParaRPr lang="en-AU" sz="1400" b="0" i="1" dirty="0" smtClean="0">
                        <a:solidFill>
                          <a:srgbClr val="404040"/>
                        </a:solidFill>
                        <a:effectLst/>
                        <a:latin typeface="Century Schoolbook"/>
                        <a:ea typeface="MS PMincho"/>
                        <a:cs typeface="Times New Roman"/>
                      </a:endParaRPr>
                    </a:p>
                    <a:p>
                      <a:pPr marL="450215" indent="-450215" algn="just">
                        <a:lnSpc>
                          <a:spcPct val="100000"/>
                        </a:lnSpc>
                        <a:spcAft>
                          <a:spcPts val="0"/>
                        </a:spcAft>
                      </a:pPr>
                      <a:endParaRPr lang="en-AU" sz="1500" b="0" dirty="0">
                        <a:solidFill>
                          <a:srgbClr val="404040"/>
                        </a:solidFill>
                        <a:effectLst/>
                        <a:latin typeface="Century Schoolbook"/>
                        <a:ea typeface="MS PMincho"/>
                        <a:cs typeface="Times New Roman"/>
                      </a:endParaRPr>
                    </a:p>
                  </a:txBody>
                  <a:tcPr marL="59034" marR="59034" marT="0" marB="0"/>
                </a:tc>
              </a:tr>
              <a:tr h="539815">
                <a:tc>
                  <a:txBody>
                    <a:bodyPr/>
                    <a:lstStyle/>
                    <a:p>
                      <a:pPr marL="450215" indent="-450215" algn="just">
                        <a:lnSpc>
                          <a:spcPct val="100000"/>
                        </a:lnSpc>
                        <a:spcAft>
                          <a:spcPts val="0"/>
                        </a:spcAft>
                      </a:pPr>
                      <a:r>
                        <a:rPr lang="en-US" sz="1500" b="0" dirty="0">
                          <a:effectLst/>
                        </a:rPr>
                        <a:t>3.	To what extent should others be allowed to make decisions about the relationship of </a:t>
                      </a:r>
                      <a:r>
                        <a:rPr lang="en-US" sz="1500" b="0" dirty="0" smtClean="0">
                          <a:effectLst/>
                        </a:rPr>
                        <a:t>PWD? </a:t>
                      </a:r>
                      <a:r>
                        <a:rPr lang="en-US" sz="1400" b="0" i="1" dirty="0" smtClean="0">
                          <a:effectLst/>
                        </a:rPr>
                        <a:t>(Sokolowski,</a:t>
                      </a:r>
                      <a:r>
                        <a:rPr lang="en-US" sz="1400" b="0" i="1" baseline="0" dirty="0" smtClean="0">
                          <a:effectLst/>
                        </a:rPr>
                        <a:t> 2010, 2011 &amp; 2012</a:t>
                      </a:r>
                      <a:r>
                        <a:rPr lang="en-US" sz="1400" b="0" i="1" dirty="0" smtClean="0">
                          <a:effectLst/>
                        </a:rPr>
                        <a:t>)</a:t>
                      </a:r>
                      <a:endParaRPr lang="en-AU" sz="1400" b="0" i="1" dirty="0" smtClean="0">
                        <a:solidFill>
                          <a:srgbClr val="404040"/>
                        </a:solidFill>
                        <a:effectLst/>
                        <a:latin typeface="Century Schoolbook"/>
                        <a:ea typeface="MS PMincho"/>
                        <a:cs typeface="Times New Roman"/>
                      </a:endParaRPr>
                    </a:p>
                    <a:p>
                      <a:pPr marL="450215" indent="-450215" algn="just">
                        <a:lnSpc>
                          <a:spcPct val="100000"/>
                        </a:lnSpc>
                        <a:spcAft>
                          <a:spcPts val="0"/>
                        </a:spcAft>
                      </a:pPr>
                      <a:endParaRPr lang="en-AU" sz="1500" b="0" dirty="0">
                        <a:solidFill>
                          <a:srgbClr val="404040"/>
                        </a:solidFill>
                        <a:effectLst/>
                        <a:latin typeface="Century Schoolbook"/>
                        <a:ea typeface="MS PMincho"/>
                        <a:cs typeface="Times New Roman"/>
                      </a:endParaRPr>
                    </a:p>
                  </a:txBody>
                  <a:tcPr marL="59034" marR="59034" marT="0" marB="0"/>
                </a:tc>
              </a:tr>
              <a:tr h="539815">
                <a:tc>
                  <a:txBody>
                    <a:bodyPr/>
                    <a:lstStyle/>
                    <a:p>
                      <a:pPr marL="450215" indent="-450215" algn="just">
                        <a:lnSpc>
                          <a:spcPct val="100000"/>
                        </a:lnSpc>
                        <a:spcAft>
                          <a:spcPts val="0"/>
                        </a:spcAft>
                      </a:pPr>
                      <a:r>
                        <a:rPr lang="en-US" sz="1500" b="0" dirty="0">
                          <a:effectLst/>
                        </a:rPr>
                        <a:t>4.	How do you balance the safety of </a:t>
                      </a:r>
                      <a:r>
                        <a:rPr lang="en-US" sz="1500" b="0" dirty="0" smtClean="0">
                          <a:effectLst/>
                        </a:rPr>
                        <a:t>PWD </a:t>
                      </a:r>
                      <a:r>
                        <a:rPr lang="en-US" sz="1500" b="0" dirty="0">
                          <a:effectLst/>
                        </a:rPr>
                        <a:t>while also empowering them to live their lives?</a:t>
                      </a:r>
                      <a:endParaRPr lang="en-AU" sz="1500" b="0" dirty="0">
                        <a:solidFill>
                          <a:srgbClr val="404040"/>
                        </a:solidFill>
                        <a:effectLst/>
                        <a:latin typeface="Century Schoolbook"/>
                        <a:ea typeface="MS PMincho"/>
                        <a:cs typeface="Times New Roman"/>
                      </a:endParaRPr>
                    </a:p>
                  </a:txBody>
                  <a:tcPr marL="59034" marR="59034" marT="0" marB="0"/>
                </a:tc>
              </a:tr>
              <a:tr h="493467">
                <a:tc>
                  <a:txBody>
                    <a:bodyPr/>
                    <a:lstStyle/>
                    <a:p>
                      <a:pPr marL="450215" indent="-450215" algn="just">
                        <a:lnSpc>
                          <a:spcPct val="100000"/>
                        </a:lnSpc>
                        <a:spcAft>
                          <a:spcPts val="0"/>
                        </a:spcAft>
                      </a:pPr>
                      <a:r>
                        <a:rPr lang="en-US" sz="1500" b="0" dirty="0">
                          <a:effectLst/>
                        </a:rPr>
                        <a:t>5.	Have family </a:t>
                      </a:r>
                      <a:r>
                        <a:rPr lang="en-US" sz="1500" b="0" dirty="0" smtClean="0">
                          <a:effectLst/>
                        </a:rPr>
                        <a:t>&amp; </a:t>
                      </a:r>
                      <a:r>
                        <a:rPr lang="en-US" sz="1500" b="0" dirty="0">
                          <a:effectLst/>
                        </a:rPr>
                        <a:t>spouse/partner been informed by staff </a:t>
                      </a:r>
                      <a:r>
                        <a:rPr lang="en-US" sz="1500" b="0" dirty="0" smtClean="0">
                          <a:effectLst/>
                        </a:rPr>
                        <a:t>&amp; </a:t>
                      </a:r>
                      <a:r>
                        <a:rPr lang="en-US" sz="1500" b="0" dirty="0">
                          <a:effectLst/>
                        </a:rPr>
                        <a:t>aware of the new relationship?</a:t>
                      </a:r>
                      <a:endParaRPr lang="en-AU" sz="1500" b="0" dirty="0">
                        <a:solidFill>
                          <a:srgbClr val="404040"/>
                        </a:solidFill>
                        <a:effectLst/>
                        <a:latin typeface="Century Schoolbook"/>
                        <a:ea typeface="MS PMincho"/>
                        <a:cs typeface="Times New Roman"/>
                      </a:endParaRPr>
                    </a:p>
                  </a:txBody>
                  <a:tcPr marL="59034" marR="59034" marT="0" marB="0"/>
                </a:tc>
              </a:tr>
              <a:tr h="539815">
                <a:tc>
                  <a:txBody>
                    <a:bodyPr/>
                    <a:lstStyle/>
                    <a:p>
                      <a:pPr marL="450215" indent="-450215" algn="just">
                        <a:lnSpc>
                          <a:spcPct val="100000"/>
                        </a:lnSpc>
                        <a:spcAft>
                          <a:spcPts val="0"/>
                        </a:spcAft>
                      </a:pPr>
                      <a:r>
                        <a:rPr lang="en-US" sz="1500" b="0" dirty="0">
                          <a:effectLst/>
                        </a:rPr>
                        <a:t>6.	If there is a spouse/partner living outside of the care home, is he/she aware of the new relationship? How will he/she feel about the new relationship?</a:t>
                      </a:r>
                      <a:endParaRPr lang="en-AU" sz="1500" b="0" dirty="0">
                        <a:solidFill>
                          <a:srgbClr val="404040"/>
                        </a:solidFill>
                        <a:effectLst/>
                        <a:latin typeface="Century Schoolbook"/>
                        <a:ea typeface="MS PMincho"/>
                        <a:cs typeface="Times New Roman"/>
                      </a:endParaRPr>
                    </a:p>
                  </a:txBody>
                  <a:tcPr marL="59034" marR="59034" marT="0" marB="0"/>
                </a:tc>
              </a:tr>
              <a:tr h="539815">
                <a:tc>
                  <a:txBody>
                    <a:bodyPr/>
                    <a:lstStyle/>
                    <a:p>
                      <a:pPr marL="450215" indent="-450215" algn="just">
                        <a:lnSpc>
                          <a:spcPct val="100000"/>
                        </a:lnSpc>
                        <a:spcAft>
                          <a:spcPts val="0"/>
                        </a:spcAft>
                      </a:pPr>
                      <a:r>
                        <a:rPr lang="en-US" sz="1500" b="0" dirty="0">
                          <a:effectLst/>
                        </a:rPr>
                        <a:t>7.	Does the family or spouse/partner feel comfortable in expressing their views about the new relationship?</a:t>
                      </a:r>
                      <a:endParaRPr lang="en-AU" sz="1500" b="0" dirty="0">
                        <a:solidFill>
                          <a:srgbClr val="404040"/>
                        </a:solidFill>
                        <a:effectLst/>
                        <a:latin typeface="Century Schoolbook"/>
                        <a:ea typeface="MS PMincho"/>
                        <a:cs typeface="Times New Roman"/>
                      </a:endParaRPr>
                    </a:p>
                  </a:txBody>
                  <a:tcPr marL="59034" marR="59034" marT="0" marB="0"/>
                </a:tc>
              </a:tr>
              <a:tr h="539815">
                <a:tc>
                  <a:txBody>
                    <a:bodyPr/>
                    <a:lstStyle/>
                    <a:p>
                      <a:pPr marL="450215" indent="-450215" algn="just">
                        <a:lnSpc>
                          <a:spcPct val="100000"/>
                        </a:lnSpc>
                        <a:spcAft>
                          <a:spcPts val="0"/>
                        </a:spcAft>
                      </a:pPr>
                      <a:r>
                        <a:rPr lang="en-US" sz="1500" b="0" dirty="0">
                          <a:effectLst/>
                        </a:rPr>
                        <a:t>8.	To what extent should the views of family or spouse/partner be taken into consideration if they are unhappy with the relationship?</a:t>
                      </a:r>
                      <a:endParaRPr lang="en-AU" sz="1500" b="0" dirty="0">
                        <a:solidFill>
                          <a:srgbClr val="404040"/>
                        </a:solidFill>
                        <a:effectLst/>
                        <a:latin typeface="Century Schoolbook"/>
                        <a:ea typeface="MS PMincho"/>
                        <a:cs typeface="Times New Roman"/>
                      </a:endParaRPr>
                    </a:p>
                  </a:txBody>
                  <a:tcPr marL="59034" marR="59034" marT="0" marB="0"/>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8325898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b="1" i="1" dirty="0">
                <a:solidFill>
                  <a:schemeClr val="accent6">
                    <a:lumMod val="75000"/>
                  </a:schemeClr>
                </a:solidFill>
              </a:rPr>
              <a:t>T</a:t>
            </a:r>
            <a:r>
              <a:rPr lang="en-US" sz="2400" b="1" i="1" dirty="0" smtClean="0">
                <a:solidFill>
                  <a:schemeClr val="accent6">
                    <a:lumMod val="75000"/>
                  </a:schemeClr>
                </a:solidFill>
              </a:rPr>
              <a:t>ypes </a:t>
            </a:r>
            <a:r>
              <a:rPr lang="en-US" sz="2400" b="1" i="1" dirty="0">
                <a:solidFill>
                  <a:schemeClr val="accent6">
                    <a:lumMod val="75000"/>
                  </a:schemeClr>
                </a:solidFill>
              </a:rPr>
              <a:t>of sexual </a:t>
            </a:r>
            <a:r>
              <a:rPr lang="en-US" sz="2400" b="1" i="1" dirty="0" smtClean="0">
                <a:solidFill>
                  <a:schemeClr val="accent6">
                    <a:lumMod val="75000"/>
                  </a:schemeClr>
                </a:solidFill>
              </a:rPr>
              <a:t>risk</a:t>
            </a:r>
            <a:endParaRPr lang="en-US" sz="2400" dirty="0" smtClean="0"/>
          </a:p>
          <a:p>
            <a:pPr lvl="1"/>
            <a:r>
              <a:rPr lang="en-US" sz="2400" dirty="0" smtClean="0"/>
              <a:t>sexually transmitted infection</a:t>
            </a:r>
          </a:p>
          <a:p>
            <a:pPr lvl="1"/>
            <a:r>
              <a:rPr lang="en-US" sz="2400" dirty="0" smtClean="0"/>
              <a:t>trauma or physical damage</a:t>
            </a:r>
          </a:p>
          <a:p>
            <a:pPr lvl="1"/>
            <a:r>
              <a:rPr lang="en-US" sz="2400" dirty="0" smtClean="0"/>
              <a:t>emotional upset</a:t>
            </a:r>
          </a:p>
          <a:p>
            <a:pPr lvl="0"/>
            <a:r>
              <a:rPr lang="en-US" sz="2400" dirty="0"/>
              <a:t>C</a:t>
            </a:r>
            <a:r>
              <a:rPr lang="en-US" sz="2400" dirty="0" smtClean="0"/>
              <a:t>ommunication vital </a:t>
            </a:r>
            <a:r>
              <a:rPr lang="en-US" sz="2400" dirty="0"/>
              <a:t>to sexual risk </a:t>
            </a:r>
            <a:r>
              <a:rPr lang="en-US" sz="2400" dirty="0" smtClean="0"/>
              <a:t>identification </a:t>
            </a:r>
          </a:p>
          <a:p>
            <a:pPr lvl="0"/>
            <a:r>
              <a:rPr lang="en-US" sz="2400" dirty="0" smtClean="0"/>
              <a:t>Caution: prohibiting </a:t>
            </a:r>
            <a:r>
              <a:rPr lang="en-US" sz="2400" dirty="0"/>
              <a:t>sexual activities due to fear of sexual risk </a:t>
            </a:r>
          </a:p>
          <a:p>
            <a:pPr lvl="1"/>
            <a:r>
              <a:rPr lang="en-US" sz="2400" dirty="0" smtClean="0"/>
              <a:t>peril </a:t>
            </a:r>
            <a:r>
              <a:rPr lang="en-US" sz="2400" dirty="0"/>
              <a:t>to the well-being </a:t>
            </a:r>
            <a:r>
              <a:rPr lang="en-US" sz="2400" dirty="0" smtClean="0"/>
              <a:t>of PWD</a:t>
            </a:r>
          </a:p>
          <a:p>
            <a:pPr lvl="1"/>
            <a:r>
              <a:rPr lang="en-US" sz="2400" dirty="0" smtClean="0"/>
              <a:t>an </a:t>
            </a:r>
            <a:r>
              <a:rPr lang="en-US" sz="2400" dirty="0"/>
              <a:t>abuse of their </a:t>
            </a:r>
            <a:r>
              <a:rPr lang="en-US" sz="2400" dirty="0" smtClean="0"/>
              <a:t>rights</a:t>
            </a:r>
          </a:p>
          <a:p>
            <a:r>
              <a:rPr lang="en-US" sz="2400" dirty="0" smtClean="0"/>
              <a:t>Best </a:t>
            </a:r>
            <a:r>
              <a:rPr lang="en-US" sz="2400" dirty="0"/>
              <a:t>prevention is to be well informed </a:t>
            </a:r>
            <a:r>
              <a:rPr lang="en-US" sz="2400" dirty="0" smtClean="0"/>
              <a:t>&amp; prepared</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4903625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80920" cy="4896544"/>
          </a:xfrm>
        </p:spPr>
        <p:txBody>
          <a:bodyPr>
            <a:normAutofit/>
          </a:bodyPr>
          <a:lstStyle/>
          <a:p>
            <a:pPr algn="ctr"/>
            <a:r>
              <a:rPr lang="en-US" sz="3200" b="1" dirty="0" smtClean="0">
                <a:solidFill>
                  <a:srgbClr val="40C000"/>
                </a:solidFill>
              </a:rPr>
              <a:t/>
            </a:r>
            <a:br>
              <a:rPr lang="en-US" sz="3200" b="1" dirty="0" smtClean="0">
                <a:solidFill>
                  <a:srgbClr val="40C000"/>
                </a:solidFill>
              </a:rPr>
            </a:br>
            <a:r>
              <a:rPr lang="en-US" sz="3200" b="1" dirty="0" smtClean="0">
                <a:solidFill>
                  <a:srgbClr val="40C000"/>
                </a:solidFill>
              </a:rPr>
              <a:t>MODULE B</a:t>
            </a:r>
            <a:r>
              <a:rPr lang="en-AU" sz="3200" dirty="0">
                <a:solidFill>
                  <a:srgbClr val="40C000"/>
                </a:solidFill>
              </a:rPr>
              <a:t/>
            </a:r>
            <a:br>
              <a:rPr lang="en-AU" sz="3200" dirty="0">
                <a:solidFill>
                  <a:srgbClr val="40C000"/>
                </a:solidFill>
              </a:rPr>
            </a:br>
            <a:r>
              <a:rPr lang="en-US" sz="3200" b="1" dirty="0">
                <a:solidFill>
                  <a:srgbClr val="40C000"/>
                </a:solidFill>
              </a:rPr>
              <a:t>Dementia and Expression of Sexuality</a:t>
            </a:r>
            <a:r>
              <a:rPr lang="en-AU" sz="3200" dirty="0">
                <a:solidFill>
                  <a:srgbClr val="C00000"/>
                </a:solidFill>
              </a:rPr>
              <a:t/>
            </a:r>
            <a:br>
              <a:rPr lang="en-AU" sz="3200" dirty="0">
                <a:solidFill>
                  <a:srgbClr val="C00000"/>
                </a:solidFill>
              </a:rPr>
            </a:br>
            <a:r>
              <a:rPr lang="en-US" sz="3200" dirty="0">
                <a:solidFill>
                  <a:srgbClr val="C00000"/>
                </a:solidFill>
              </a:rPr>
              <a:t> </a:t>
            </a:r>
            <a:r>
              <a:rPr lang="en-AU" sz="3200" dirty="0">
                <a:solidFill>
                  <a:srgbClr val="C00000"/>
                </a:solidFill>
              </a:rPr>
              <a:t/>
            </a:r>
            <a:br>
              <a:rPr lang="en-AU" sz="3200" dirty="0">
                <a:solidFill>
                  <a:srgbClr val="C00000"/>
                </a:solidFill>
              </a:rPr>
            </a:br>
            <a:r>
              <a:rPr lang="en-US" sz="3200" b="1" dirty="0"/>
              <a:t>Unit </a:t>
            </a:r>
            <a:r>
              <a:rPr lang="en-US" sz="3200" b="1" dirty="0" smtClean="0"/>
              <a:t>II: Caregivers’ Role and Responsibilities in the Expression of Sexuality by People with Dementia</a:t>
            </a:r>
            <a:endParaRPr lang="en-AU"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2082403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0C000"/>
                </a:solidFill>
              </a:rPr>
              <a:t>Roles &amp; Responsibilities Towards the Expression of Sexuality</a:t>
            </a:r>
            <a:endParaRPr lang="en-AU" sz="3600" b="1" dirty="0">
              <a:solidFill>
                <a:srgbClr val="40C000"/>
              </a:solidFill>
            </a:endParaRPr>
          </a:p>
        </p:txBody>
      </p:sp>
      <p:sp>
        <p:nvSpPr>
          <p:cNvPr id="3" name="Content Placeholder 2"/>
          <p:cNvSpPr>
            <a:spLocks noGrp="1"/>
          </p:cNvSpPr>
          <p:nvPr>
            <p:ph idx="1"/>
          </p:nvPr>
        </p:nvSpPr>
        <p:spPr>
          <a:xfrm>
            <a:off x="457200" y="2348881"/>
            <a:ext cx="8229600" cy="3777283"/>
          </a:xfrm>
        </p:spPr>
        <p:txBody>
          <a:bodyPr>
            <a:normAutofit fontScale="92500"/>
          </a:bodyPr>
          <a:lstStyle/>
          <a:p>
            <a:pPr>
              <a:lnSpc>
                <a:spcPct val="150000"/>
              </a:lnSpc>
            </a:pPr>
            <a:r>
              <a:rPr lang="en-AU" sz="2400" dirty="0"/>
              <a:t>Read </a:t>
            </a:r>
            <a:r>
              <a:rPr lang="en-AU" sz="2400" dirty="0" smtClean="0"/>
              <a:t>&amp; </a:t>
            </a:r>
            <a:r>
              <a:rPr lang="en-AU" sz="2400" dirty="0"/>
              <a:t>be aware with any relevant organizational policy </a:t>
            </a:r>
            <a:r>
              <a:rPr lang="en-AU" sz="2400" dirty="0" smtClean="0"/>
              <a:t>&amp; </a:t>
            </a:r>
            <a:r>
              <a:rPr lang="en-AU" sz="2400" dirty="0"/>
              <a:t>guidelines (</a:t>
            </a:r>
            <a:r>
              <a:rPr lang="en-AU" sz="2400" i="1" dirty="0"/>
              <a:t>if any</a:t>
            </a:r>
            <a:r>
              <a:rPr lang="en-AU" sz="2400" dirty="0"/>
              <a:t>)</a:t>
            </a:r>
          </a:p>
          <a:p>
            <a:pPr>
              <a:lnSpc>
                <a:spcPct val="150000"/>
              </a:lnSpc>
            </a:pPr>
            <a:r>
              <a:rPr lang="en-US" sz="2400" dirty="0" smtClean="0"/>
              <a:t>Right </a:t>
            </a:r>
            <a:r>
              <a:rPr lang="en-US" sz="2400" dirty="0"/>
              <a:t>to self-expression </a:t>
            </a:r>
            <a:r>
              <a:rPr lang="en-US" sz="2400" dirty="0" smtClean="0"/>
              <a:t>&amp; self-determination </a:t>
            </a:r>
            <a:r>
              <a:rPr lang="en-US" sz="2400" dirty="0"/>
              <a:t>needs should be balanced against a ‘prevention of risks is best’ </a:t>
            </a:r>
            <a:r>
              <a:rPr lang="en-US" sz="2400" dirty="0" smtClean="0"/>
              <a:t>approach</a:t>
            </a:r>
            <a:endParaRPr lang="en-AU" sz="2400" dirty="0"/>
          </a:p>
          <a:p>
            <a:pPr>
              <a:lnSpc>
                <a:spcPct val="150000"/>
              </a:lnSpc>
            </a:pPr>
            <a:r>
              <a:rPr lang="en-US" sz="2400" dirty="0" smtClean="0"/>
              <a:t>Assist PWD to </a:t>
            </a:r>
            <a:r>
              <a:rPr lang="en-US" sz="2400" dirty="0"/>
              <a:t>meet their need for expression of sexuality </a:t>
            </a:r>
            <a:r>
              <a:rPr lang="en-US" sz="2400" dirty="0" smtClean="0"/>
              <a:t>– sensitively</a:t>
            </a:r>
            <a:r>
              <a:rPr lang="en-US" sz="2400" dirty="0"/>
              <a:t>, professionally </a:t>
            </a:r>
            <a:r>
              <a:rPr lang="en-US" sz="2400" dirty="0" smtClean="0"/>
              <a:t>&amp; </a:t>
            </a:r>
            <a:r>
              <a:rPr lang="en-US" sz="2400" dirty="0"/>
              <a:t>with respect to the </a:t>
            </a:r>
            <a:r>
              <a:rPr lang="en-US" sz="2400" dirty="0" smtClean="0"/>
              <a:t>dignity</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lnSpcReduction="10000"/>
          </a:bodyPr>
          <a:lstStyle/>
          <a:p>
            <a:pPr>
              <a:lnSpc>
                <a:spcPct val="150000"/>
              </a:lnSpc>
            </a:pPr>
            <a:r>
              <a:rPr lang="en-US" sz="2400" dirty="0"/>
              <a:t>P</a:t>
            </a:r>
            <a:r>
              <a:rPr lang="en-US" sz="2400" dirty="0" smtClean="0"/>
              <a:t>re-existing &amp; </a:t>
            </a:r>
            <a:r>
              <a:rPr lang="en-US" sz="2400" dirty="0"/>
              <a:t>new developing relationships in care environments </a:t>
            </a:r>
            <a:r>
              <a:rPr lang="en-US" sz="2400" dirty="0" smtClean="0"/>
              <a:t>should </a:t>
            </a:r>
            <a:r>
              <a:rPr lang="en-US" sz="2400" dirty="0"/>
              <a:t>be </a:t>
            </a:r>
            <a:r>
              <a:rPr lang="en-US" sz="2400" dirty="0" smtClean="0"/>
              <a:t>supported</a:t>
            </a:r>
            <a:endParaRPr lang="en-US" sz="2400" dirty="0"/>
          </a:p>
          <a:p>
            <a:pPr marL="0" indent="0" algn="ctr">
              <a:lnSpc>
                <a:spcPct val="150000"/>
              </a:lnSpc>
              <a:buNone/>
            </a:pPr>
            <a:r>
              <a:rPr lang="en-US" sz="2400" dirty="0"/>
              <a:t>While </a:t>
            </a:r>
            <a:r>
              <a:rPr lang="en-US" sz="2400" i="1" dirty="0">
                <a:solidFill>
                  <a:srgbClr val="0070C0"/>
                </a:solidFill>
              </a:rPr>
              <a:t>“to the outside world it may seem uncomfortable or odd at first sight for a sexual or intimate relationship to continue when one partner has dementia...many couples do wish to maintain some level of intimacy and any problems can be handled and successfully navigated within the relationship” </a:t>
            </a:r>
            <a:r>
              <a:rPr lang="en-US" sz="2400" i="1" dirty="0" smtClean="0">
                <a:solidFill>
                  <a:srgbClr val="0070C0"/>
                </a:solidFill>
              </a:rPr>
              <a:t>(Bamford, 2011; pg</a:t>
            </a:r>
            <a:r>
              <a:rPr lang="en-US" sz="2400" i="1" dirty="0">
                <a:solidFill>
                  <a:srgbClr val="0070C0"/>
                </a:solidFill>
              </a:rPr>
              <a:t>. 15) </a:t>
            </a:r>
            <a:r>
              <a:rPr lang="en-US" sz="2400" dirty="0"/>
              <a:t>with the right </a:t>
            </a:r>
            <a:r>
              <a:rPr lang="en-US" sz="2400" dirty="0" smtClean="0"/>
              <a:t>approach.</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6393539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471D71"/>
                </a:solidFill>
              </a:rPr>
              <a:t>Meaning of Intimacy &amp; Sexuality</a:t>
            </a:r>
            <a:endParaRPr lang="en-AU" sz="3600" b="1" dirty="0">
              <a:solidFill>
                <a:srgbClr val="471D71"/>
              </a:solidFill>
            </a:endParaRPr>
          </a:p>
        </p:txBody>
      </p:sp>
      <p:sp>
        <p:nvSpPr>
          <p:cNvPr id="3" name="Content Placeholder 2"/>
          <p:cNvSpPr>
            <a:spLocks noGrp="1"/>
          </p:cNvSpPr>
          <p:nvPr>
            <p:ph idx="1"/>
          </p:nvPr>
        </p:nvSpPr>
        <p:spPr>
          <a:xfrm>
            <a:off x="457200" y="2348881"/>
            <a:ext cx="8229600" cy="3777283"/>
          </a:xfrm>
        </p:spPr>
        <p:txBody>
          <a:bodyPr>
            <a:normAutofit/>
          </a:bodyPr>
          <a:lstStyle/>
          <a:p>
            <a:r>
              <a:rPr lang="en-AU" sz="2400" dirty="0" smtClean="0"/>
              <a:t>Exist in all relationships – the </a:t>
            </a:r>
            <a:r>
              <a:rPr lang="en-AU" sz="2400" dirty="0"/>
              <a:t>drive for intimacy </a:t>
            </a:r>
            <a:r>
              <a:rPr lang="en-AU" sz="2400" dirty="0" smtClean="0"/>
              <a:t>&amp; </a:t>
            </a:r>
            <a:r>
              <a:rPr lang="en-AU" sz="2400" dirty="0"/>
              <a:t>sexuality exists in all </a:t>
            </a:r>
            <a:r>
              <a:rPr lang="en-AU" sz="2400" dirty="0" smtClean="0"/>
              <a:t>individuals</a:t>
            </a:r>
          </a:p>
          <a:p>
            <a:pPr marL="0" indent="0">
              <a:buNone/>
            </a:pPr>
            <a:endParaRPr lang="en-AU" sz="2400" dirty="0" smtClean="0"/>
          </a:p>
          <a:p>
            <a:r>
              <a:rPr lang="en-AU" sz="2400" dirty="0" smtClean="0"/>
              <a:t>Not easily defined – depends on the individual</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lnSpcReduction="10000"/>
          </a:bodyPr>
          <a:lstStyle/>
          <a:p>
            <a:r>
              <a:rPr lang="en-US" sz="2400" dirty="0" smtClean="0"/>
              <a:t>‘Inappropriate</a:t>
            </a:r>
            <a:r>
              <a:rPr lang="en-US" sz="2400" dirty="0"/>
              <a:t>’ sexual expression, </a:t>
            </a:r>
            <a:endParaRPr lang="en-US" sz="2400" dirty="0" smtClean="0"/>
          </a:p>
          <a:p>
            <a:pPr lvl="1"/>
            <a:r>
              <a:rPr lang="en-US" sz="2400" dirty="0" smtClean="0"/>
              <a:t>re-direct into </a:t>
            </a:r>
            <a:r>
              <a:rPr lang="en-US" sz="2400" dirty="0"/>
              <a:t>more appropriate </a:t>
            </a:r>
            <a:r>
              <a:rPr lang="en-US" sz="2400" dirty="0" smtClean="0"/>
              <a:t>channels</a:t>
            </a:r>
          </a:p>
          <a:p>
            <a:pPr lvl="1"/>
            <a:r>
              <a:rPr lang="en-US" sz="2400" dirty="0" smtClean="0"/>
              <a:t>find </a:t>
            </a:r>
            <a:r>
              <a:rPr lang="en-US" sz="2400" dirty="0"/>
              <a:t>ways to help a patient/resident meet their sexual </a:t>
            </a:r>
            <a:r>
              <a:rPr lang="en-US" sz="2400" dirty="0" smtClean="0"/>
              <a:t>needs.</a:t>
            </a:r>
          </a:p>
          <a:p>
            <a:pPr lvl="1"/>
            <a:r>
              <a:rPr lang="en-US" sz="2400" dirty="0" smtClean="0"/>
              <a:t>For example: promoting </a:t>
            </a:r>
            <a:r>
              <a:rPr lang="en-US" sz="2400" dirty="0"/>
              <a:t>activities, like social outings, beauty services </a:t>
            </a:r>
            <a:r>
              <a:rPr lang="en-US" sz="2400" dirty="0" smtClean="0"/>
              <a:t>&amp; </a:t>
            </a:r>
            <a:r>
              <a:rPr lang="en-US" sz="2400" dirty="0"/>
              <a:t>romantic evenings can all enhance a resident’s sense of self </a:t>
            </a:r>
            <a:r>
              <a:rPr lang="en-US" sz="2400" dirty="0" smtClean="0"/>
              <a:t>&amp; </a:t>
            </a:r>
            <a:r>
              <a:rPr lang="en-US" sz="2400" dirty="0"/>
              <a:t>beauty, which also re-channels </a:t>
            </a:r>
            <a:r>
              <a:rPr lang="en-US" sz="2400" i="1" dirty="0"/>
              <a:t>sexualities</a:t>
            </a:r>
            <a:r>
              <a:rPr lang="en-US" sz="2400" dirty="0"/>
              <a:t> into more context-appropriate behaviour </a:t>
            </a:r>
            <a:endParaRPr lang="en-AU" sz="2400" dirty="0" smtClean="0"/>
          </a:p>
          <a:p>
            <a:pPr marL="0" indent="0">
              <a:buNone/>
            </a:pPr>
            <a:endParaRPr lang="en-AU" sz="2400" dirty="0"/>
          </a:p>
          <a:p>
            <a:pPr marL="0" indent="0">
              <a:buNone/>
            </a:pPr>
            <a:r>
              <a:rPr lang="en-AU" sz="2400" b="1" i="1" dirty="0" smtClean="0">
                <a:solidFill>
                  <a:schemeClr val="accent6">
                    <a:lumMod val="75000"/>
                  </a:schemeClr>
                </a:solidFill>
              </a:rPr>
              <a:t>Note</a:t>
            </a:r>
            <a:r>
              <a:rPr lang="en-AU" sz="2400" dirty="0" smtClean="0"/>
              <a:t>: </a:t>
            </a:r>
            <a:r>
              <a:rPr lang="en-US" sz="2400" dirty="0" smtClean="0"/>
              <a:t>Ascertaining </a:t>
            </a:r>
            <a:r>
              <a:rPr lang="en-US" sz="2400" dirty="0"/>
              <a:t>the ‘appropriateness’ of sexual expression may lead to questions of consents (</a:t>
            </a:r>
            <a:r>
              <a:rPr lang="en-US" sz="2400" i="1" dirty="0"/>
              <a:t>as discussed during Day One Workshop</a:t>
            </a:r>
            <a:r>
              <a:rPr lang="en-US" sz="2400" dirty="0" smtClean="0"/>
              <a:t>)</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1933943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0C000"/>
                </a:solidFill>
              </a:rPr>
              <a:t>Responding to the Expression of Sexuality by People with Dementia</a:t>
            </a:r>
            <a:endParaRPr lang="en-AU" sz="3600" b="1" dirty="0">
              <a:solidFill>
                <a:srgbClr val="40C000"/>
              </a:solidFill>
            </a:endParaRPr>
          </a:p>
        </p:txBody>
      </p:sp>
      <p:sp>
        <p:nvSpPr>
          <p:cNvPr id="3" name="Content Placeholder 2"/>
          <p:cNvSpPr>
            <a:spLocks noGrp="1"/>
          </p:cNvSpPr>
          <p:nvPr>
            <p:ph idx="1"/>
          </p:nvPr>
        </p:nvSpPr>
        <p:spPr>
          <a:xfrm>
            <a:off x="457200" y="2348881"/>
            <a:ext cx="8229600" cy="3777283"/>
          </a:xfrm>
        </p:spPr>
        <p:txBody>
          <a:bodyPr>
            <a:normAutofit lnSpcReduction="10000"/>
          </a:bodyPr>
          <a:lstStyle/>
          <a:p>
            <a:r>
              <a:rPr lang="en-AU" sz="2400" dirty="0" smtClean="0"/>
              <a:t>Many productive ways to respond</a:t>
            </a:r>
          </a:p>
          <a:p>
            <a:r>
              <a:rPr lang="en-AU" sz="2400" dirty="0" smtClean="0"/>
              <a:t>Normal &amp; natural for PWD to have sexual needs – respect feelings &amp; dignity of PWD; respond with sensitivity &amp; empathy</a:t>
            </a:r>
          </a:p>
          <a:p>
            <a:r>
              <a:rPr lang="en-AU" sz="2400" b="1" i="1" dirty="0" smtClean="0">
                <a:solidFill>
                  <a:schemeClr val="accent6">
                    <a:lumMod val="75000"/>
                  </a:schemeClr>
                </a:solidFill>
              </a:rPr>
              <a:t>Examples</a:t>
            </a:r>
            <a:r>
              <a:rPr lang="en-AU" sz="2400" dirty="0" smtClean="0"/>
              <a:t>:</a:t>
            </a:r>
          </a:p>
          <a:p>
            <a:pPr lvl="1"/>
            <a:r>
              <a:rPr lang="en-AU" sz="2400" dirty="0" smtClean="0"/>
              <a:t>Provide privacy for masturbation &amp; reading/watching pornographic materials (</a:t>
            </a:r>
            <a:r>
              <a:rPr lang="en-US" sz="2400" dirty="0"/>
              <a:t>placing a </a:t>
            </a:r>
            <a:r>
              <a:rPr lang="en-US" sz="2400" i="1" dirty="0"/>
              <a:t>“do not disturb”</a:t>
            </a:r>
            <a:r>
              <a:rPr lang="en-US" sz="2400" dirty="0"/>
              <a:t> sign on the door of their </a:t>
            </a:r>
            <a:r>
              <a:rPr lang="en-US" sz="2400" dirty="0" smtClean="0"/>
              <a:t>room)</a:t>
            </a:r>
          </a:p>
          <a:p>
            <a:pPr lvl="1"/>
            <a:r>
              <a:rPr lang="en-US" sz="2400" dirty="0" smtClean="0"/>
              <a:t>Engaging </a:t>
            </a:r>
            <a:r>
              <a:rPr lang="en-US" sz="2400" dirty="0"/>
              <a:t>the services of erotic body masseur </a:t>
            </a:r>
            <a:r>
              <a:rPr lang="en-US" sz="2400" dirty="0" smtClean="0"/>
              <a:t>&amp; sex workers</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4857403"/>
          </a:xfrm>
        </p:spPr>
        <p:txBody>
          <a:bodyPr>
            <a:normAutofit lnSpcReduction="10000"/>
          </a:bodyPr>
          <a:lstStyle/>
          <a:p>
            <a:pPr>
              <a:lnSpc>
                <a:spcPct val="150000"/>
              </a:lnSpc>
            </a:pPr>
            <a:r>
              <a:rPr lang="en-US" sz="2400" dirty="0"/>
              <a:t>Assessment of the sexual behaviour </a:t>
            </a:r>
            <a:r>
              <a:rPr lang="en-US" sz="2400" dirty="0" smtClean="0"/>
              <a:t>&amp; </a:t>
            </a:r>
            <a:r>
              <a:rPr lang="en-US" sz="2400" dirty="0"/>
              <a:t>whether it is a cause for concern is the first </a:t>
            </a:r>
            <a:r>
              <a:rPr lang="en-US" sz="2400" dirty="0" smtClean="0"/>
              <a:t>step</a:t>
            </a:r>
          </a:p>
          <a:p>
            <a:pPr marL="0" indent="0">
              <a:lnSpc>
                <a:spcPct val="150000"/>
              </a:lnSpc>
              <a:buNone/>
            </a:pPr>
            <a:r>
              <a:rPr lang="en-US" sz="2400" b="1" i="1" u="sng" dirty="0">
                <a:solidFill>
                  <a:schemeClr val="accent6">
                    <a:lumMod val="75000"/>
                  </a:schemeClr>
                </a:solidFill>
              </a:rPr>
              <a:t>Rules of </a:t>
            </a:r>
            <a:r>
              <a:rPr lang="en-US" sz="2400" b="1" i="1" u="sng" dirty="0" smtClean="0">
                <a:solidFill>
                  <a:schemeClr val="accent6">
                    <a:lumMod val="75000"/>
                  </a:schemeClr>
                </a:solidFill>
              </a:rPr>
              <a:t>Thumb</a:t>
            </a:r>
            <a:endParaRPr lang="en-AU" sz="2400" b="1" i="1" dirty="0">
              <a:solidFill>
                <a:schemeClr val="accent6">
                  <a:lumMod val="75000"/>
                </a:schemeClr>
              </a:solidFill>
            </a:endParaRPr>
          </a:p>
          <a:p>
            <a:pPr>
              <a:lnSpc>
                <a:spcPct val="150000"/>
              </a:lnSpc>
              <a:buFont typeface="Wingdings" pitchFamily="2" charset="2"/>
              <a:buChar char="v"/>
            </a:pPr>
            <a:r>
              <a:rPr lang="en-US" sz="2400" dirty="0" smtClean="0"/>
              <a:t>If PWD </a:t>
            </a:r>
            <a:r>
              <a:rPr lang="en-US" sz="2400" dirty="0"/>
              <a:t>can make some, but not all behavioural decisions, they should still retain their rights to make as many decisions as possible without interference. If their consenting ability or the behaviour are questionable, or family members disagree, it may then be a cause for concern requiring assessment</a:t>
            </a:r>
            <a:r>
              <a:rPr lang="en-US" sz="2400" dirty="0" smtClean="0"/>
              <a:t>.</a:t>
            </a:r>
            <a:endParaRPr lang="en-AU" sz="2400" dirty="0"/>
          </a:p>
          <a:p>
            <a:pPr marL="0" indent="0">
              <a:buNone/>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4857403"/>
          </a:xfrm>
        </p:spPr>
        <p:txBody>
          <a:bodyPr>
            <a:noAutofit/>
          </a:bodyPr>
          <a:lstStyle/>
          <a:p>
            <a:pPr marL="0" indent="0">
              <a:lnSpc>
                <a:spcPct val="170000"/>
              </a:lnSpc>
              <a:buNone/>
            </a:pPr>
            <a:r>
              <a:rPr lang="en-US" sz="2400" b="1" i="1" u="sng" dirty="0" smtClean="0">
                <a:solidFill>
                  <a:schemeClr val="accent6">
                    <a:lumMod val="75000"/>
                  </a:schemeClr>
                </a:solidFill>
              </a:rPr>
              <a:t>Rules </a:t>
            </a:r>
            <a:r>
              <a:rPr lang="en-US" sz="2400" b="1" i="1" u="sng" dirty="0">
                <a:solidFill>
                  <a:schemeClr val="accent6">
                    <a:lumMod val="75000"/>
                  </a:schemeClr>
                </a:solidFill>
              </a:rPr>
              <a:t>of </a:t>
            </a:r>
            <a:r>
              <a:rPr lang="en-US" sz="2400" b="1" i="1" u="sng" dirty="0" smtClean="0">
                <a:solidFill>
                  <a:schemeClr val="accent6">
                    <a:lumMod val="75000"/>
                  </a:schemeClr>
                </a:solidFill>
              </a:rPr>
              <a:t>Thumb </a:t>
            </a:r>
            <a:endParaRPr lang="en-AU" sz="2400" b="1" i="1" dirty="0">
              <a:solidFill>
                <a:schemeClr val="accent6">
                  <a:lumMod val="75000"/>
                </a:schemeClr>
              </a:solidFill>
            </a:endParaRPr>
          </a:p>
          <a:p>
            <a:pPr>
              <a:lnSpc>
                <a:spcPct val="170000"/>
              </a:lnSpc>
              <a:buFont typeface="Wingdings" pitchFamily="2" charset="2"/>
              <a:buChar char="v"/>
            </a:pPr>
            <a:r>
              <a:rPr lang="en-US" sz="2400" dirty="0"/>
              <a:t>If the behaviour is deemed ‘inappropriate’ because it poses serious risk to themselves or others, an immediate (i.e. on-the-spot) response may be necessary. When this occurs, staff needs to remain non-judgemental, calm </a:t>
            </a:r>
            <a:r>
              <a:rPr lang="en-US" sz="2400" dirty="0" smtClean="0"/>
              <a:t>&amp; </a:t>
            </a:r>
            <a:r>
              <a:rPr lang="en-US" sz="2400" dirty="0"/>
              <a:t>objective. </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9053170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4857403"/>
          </a:xfrm>
        </p:spPr>
        <p:txBody>
          <a:bodyPr>
            <a:noAutofit/>
          </a:bodyPr>
          <a:lstStyle/>
          <a:p>
            <a:pPr marL="0" indent="0">
              <a:lnSpc>
                <a:spcPct val="170000"/>
              </a:lnSpc>
              <a:buNone/>
            </a:pPr>
            <a:r>
              <a:rPr lang="en-US" sz="2400" b="1" i="1" dirty="0" smtClean="0">
                <a:solidFill>
                  <a:schemeClr val="accent6">
                    <a:lumMod val="75000"/>
                  </a:schemeClr>
                </a:solidFill>
              </a:rPr>
              <a:t>Strategies </a:t>
            </a:r>
            <a:r>
              <a:rPr lang="en-US" sz="2400" b="1" i="1" dirty="0">
                <a:solidFill>
                  <a:schemeClr val="accent6">
                    <a:lumMod val="75000"/>
                  </a:schemeClr>
                </a:solidFill>
              </a:rPr>
              <a:t>care staff can employ </a:t>
            </a:r>
            <a:r>
              <a:rPr lang="en-US" sz="2400" b="1" i="1" dirty="0" smtClean="0">
                <a:solidFill>
                  <a:schemeClr val="accent6">
                    <a:lumMod val="75000"/>
                  </a:schemeClr>
                </a:solidFill>
              </a:rPr>
              <a:t>include</a:t>
            </a:r>
            <a:r>
              <a:rPr lang="en-US" sz="2400" dirty="0" smtClean="0"/>
              <a:t>:  </a:t>
            </a:r>
            <a:endParaRPr lang="en-AU" sz="2400" dirty="0"/>
          </a:p>
          <a:p>
            <a:pPr lvl="0">
              <a:buFont typeface="Wingdings" pitchFamily="2" charset="2"/>
              <a:buChar char="v"/>
            </a:pPr>
            <a:r>
              <a:rPr lang="en-US" sz="2400" dirty="0" smtClean="0"/>
              <a:t>Try </a:t>
            </a:r>
            <a:r>
              <a:rPr lang="en-US" sz="2400" dirty="0"/>
              <a:t>to remain calm, try not to feel embarrassed or show shock.</a:t>
            </a:r>
            <a:endParaRPr lang="en-AU" sz="2400" dirty="0"/>
          </a:p>
          <a:p>
            <a:pPr lvl="0">
              <a:buFont typeface="Wingdings" pitchFamily="2" charset="2"/>
              <a:buChar char="v"/>
            </a:pPr>
            <a:r>
              <a:rPr lang="en-US" sz="2400" dirty="0"/>
              <a:t>Remember to be respectful to the person with dementia </a:t>
            </a:r>
            <a:r>
              <a:rPr lang="en-US" sz="2400" dirty="0" smtClean="0"/>
              <a:t>&amp; </a:t>
            </a:r>
            <a:r>
              <a:rPr lang="en-US" sz="2400" dirty="0"/>
              <a:t>try to preserve his or her dignity. </a:t>
            </a:r>
            <a:endParaRPr lang="en-AU" sz="2400" dirty="0"/>
          </a:p>
          <a:p>
            <a:pPr lvl="0">
              <a:buFont typeface="Wingdings" pitchFamily="2" charset="2"/>
              <a:buChar char="v"/>
            </a:pPr>
            <a:r>
              <a:rPr lang="en-US" sz="2400" dirty="0"/>
              <a:t>Try to remember that the person with dementia may have no awareness that his/her behaviour is inappropriate or shocking in any way.</a:t>
            </a:r>
            <a:endParaRPr lang="en-AU" sz="2400" dirty="0"/>
          </a:p>
          <a:p>
            <a:pPr lvl="0">
              <a:buFont typeface="Wingdings" pitchFamily="2" charset="2"/>
              <a:buChar char="v"/>
            </a:pPr>
            <a:r>
              <a:rPr lang="en-US" sz="2400" dirty="0"/>
              <a:t>If others are present, </a:t>
            </a:r>
            <a:r>
              <a:rPr lang="en-US" sz="2400" dirty="0" smtClean="0"/>
              <a:t>&amp; </a:t>
            </a:r>
            <a:r>
              <a:rPr lang="en-US" sz="2400" dirty="0"/>
              <a:t>the behaviour is inappropriate, try to reassure the patients/residents or families present that the patient/resident with dementia means no harm</a:t>
            </a:r>
            <a:r>
              <a:rPr lang="en-US" sz="2400" dirty="0" smtClean="0"/>
              <a:t>.</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52087314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4857403"/>
          </a:xfrm>
        </p:spPr>
        <p:txBody>
          <a:bodyPr>
            <a:noAutofit/>
          </a:bodyPr>
          <a:lstStyle/>
          <a:p>
            <a:pPr marL="0" indent="0">
              <a:lnSpc>
                <a:spcPct val="170000"/>
              </a:lnSpc>
              <a:buNone/>
            </a:pPr>
            <a:r>
              <a:rPr lang="en-US" sz="2400" b="1" i="1" dirty="0" smtClean="0">
                <a:solidFill>
                  <a:schemeClr val="accent6">
                    <a:lumMod val="75000"/>
                  </a:schemeClr>
                </a:solidFill>
              </a:rPr>
              <a:t>Strategies </a:t>
            </a:r>
            <a:r>
              <a:rPr lang="en-US" sz="2400" b="1" i="1" dirty="0">
                <a:solidFill>
                  <a:schemeClr val="accent6">
                    <a:lumMod val="75000"/>
                  </a:schemeClr>
                </a:solidFill>
              </a:rPr>
              <a:t>care staff can employ </a:t>
            </a:r>
            <a:r>
              <a:rPr lang="en-US" sz="2400" b="1" i="1" dirty="0" smtClean="0">
                <a:solidFill>
                  <a:schemeClr val="accent6">
                    <a:lumMod val="75000"/>
                  </a:schemeClr>
                </a:solidFill>
              </a:rPr>
              <a:t>include</a:t>
            </a:r>
            <a:r>
              <a:rPr lang="en-US" sz="2400" dirty="0" smtClean="0"/>
              <a:t>:  </a:t>
            </a:r>
            <a:endParaRPr lang="en-AU" sz="2400" dirty="0"/>
          </a:p>
          <a:p>
            <a:pPr lvl="0">
              <a:buFont typeface="Wingdings" pitchFamily="2" charset="2"/>
              <a:buChar char="v"/>
            </a:pPr>
            <a:r>
              <a:rPr lang="en-US" sz="2400" dirty="0" smtClean="0"/>
              <a:t>Depending </a:t>
            </a:r>
            <a:r>
              <a:rPr lang="en-US" sz="2400" dirty="0"/>
              <a:t>on the situation, if the behaviour is taking place in a communal area, try to distract the patient/resident with dementia </a:t>
            </a:r>
            <a:r>
              <a:rPr lang="en-US" sz="2400" dirty="0" smtClean="0"/>
              <a:t>&amp; </a:t>
            </a:r>
            <a:r>
              <a:rPr lang="en-US" sz="2400" dirty="0"/>
              <a:t>lead them away.</a:t>
            </a:r>
            <a:endParaRPr lang="en-AU" sz="2400" dirty="0"/>
          </a:p>
          <a:p>
            <a:pPr lvl="0">
              <a:buFont typeface="Wingdings" pitchFamily="2" charset="2"/>
              <a:buChar char="v"/>
            </a:pPr>
            <a:r>
              <a:rPr lang="en-US" sz="2400" dirty="0"/>
              <a:t>Appropriate jokes, witty replies </a:t>
            </a:r>
            <a:r>
              <a:rPr lang="en-US" sz="2400" dirty="0" smtClean="0"/>
              <a:t>&amp; </a:t>
            </a:r>
            <a:r>
              <a:rPr lang="en-US" sz="2400" dirty="0"/>
              <a:t>humour can sometimes be used to respond to some forms of sexual behaviour. It needs to be done tactfully </a:t>
            </a:r>
            <a:r>
              <a:rPr lang="en-US" sz="2400" dirty="0" smtClean="0"/>
              <a:t>&amp; </a:t>
            </a:r>
            <a:r>
              <a:rPr lang="en-US" sz="2400" dirty="0"/>
              <a:t>with respect to the patient/resident, staff </a:t>
            </a:r>
            <a:r>
              <a:rPr lang="en-US" sz="2400" dirty="0" smtClean="0"/>
              <a:t>&amp; </a:t>
            </a:r>
            <a:r>
              <a:rPr lang="en-US" sz="2400" dirty="0"/>
              <a:t>visitors.</a:t>
            </a:r>
            <a:endParaRPr lang="en-AU" sz="2400" dirty="0"/>
          </a:p>
          <a:p>
            <a:pPr marL="0" indent="0">
              <a:buNone/>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86051966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0768"/>
            <a:ext cx="8229600" cy="4785395"/>
          </a:xfrm>
        </p:spPr>
        <p:txBody>
          <a:bodyPr>
            <a:normAutofit/>
          </a:bodyPr>
          <a:lstStyle/>
          <a:p>
            <a:pPr marL="0" lvl="0" indent="0" algn="ctr">
              <a:lnSpc>
                <a:spcPct val="150000"/>
              </a:lnSpc>
              <a:buNone/>
            </a:pPr>
            <a:endParaRPr lang="en-US" sz="2400" dirty="0" smtClean="0"/>
          </a:p>
          <a:p>
            <a:pPr marL="0" lvl="0" indent="0" algn="ctr">
              <a:lnSpc>
                <a:spcPct val="150000"/>
              </a:lnSpc>
              <a:buNone/>
            </a:pPr>
            <a:r>
              <a:rPr lang="en-US" sz="2400" dirty="0" smtClean="0"/>
              <a:t>Even </a:t>
            </a:r>
            <a:r>
              <a:rPr lang="en-US" sz="2400" dirty="0"/>
              <a:t>if the expression of sexuality is deemed ‘inappropriate’ because of risk </a:t>
            </a:r>
            <a:r>
              <a:rPr lang="en-US" sz="2400" dirty="0" smtClean="0"/>
              <a:t>&amp; </a:t>
            </a:r>
            <a:r>
              <a:rPr lang="en-US" sz="2400" dirty="0"/>
              <a:t>an increased in frequency, before introducing any intervention, a methodical assessment to identify underlying causes of sexual behavior should first be conducted</a:t>
            </a:r>
            <a:r>
              <a:rPr lang="en-US" sz="2400" dirty="0" smtClean="0"/>
              <a:t>.</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051647048"/>
              </p:ext>
            </p:extLst>
          </p:nvPr>
        </p:nvGraphicFramePr>
        <p:xfrm>
          <a:off x="539552" y="1268760"/>
          <a:ext cx="7992888" cy="4495961"/>
        </p:xfrm>
        <a:graphic>
          <a:graphicData uri="http://schemas.openxmlformats.org/drawingml/2006/table">
            <a:tbl>
              <a:tblPr firstRow="1" firstCol="1" bandRow="1">
                <a:tableStyleId>{F2DE63D5-997A-4646-A377-4702673A728D}</a:tableStyleId>
              </a:tblPr>
              <a:tblGrid>
                <a:gridCol w="7992888"/>
              </a:tblGrid>
              <a:tr h="450887">
                <a:tc>
                  <a:txBody>
                    <a:bodyPr/>
                    <a:lstStyle/>
                    <a:p>
                      <a:pPr algn="just">
                        <a:lnSpc>
                          <a:spcPct val="150000"/>
                        </a:lnSpc>
                        <a:spcAft>
                          <a:spcPts val="0"/>
                        </a:spcAft>
                      </a:pPr>
                      <a:r>
                        <a:rPr lang="en-US" sz="2000" dirty="0" smtClean="0">
                          <a:effectLst/>
                        </a:rPr>
                        <a:t>Bamford (2011); Series &amp; Degano (2005):</a:t>
                      </a:r>
                      <a:endParaRPr lang="en-US" sz="2000" dirty="0" smtClean="0">
                        <a:solidFill>
                          <a:schemeClr val="bg1">
                            <a:lumMod val="50000"/>
                          </a:schemeClr>
                        </a:solidFill>
                        <a:effectLst/>
                      </a:endParaRPr>
                    </a:p>
                    <a:p>
                      <a:pPr algn="just">
                        <a:lnSpc>
                          <a:spcPct val="150000"/>
                        </a:lnSpc>
                        <a:spcAft>
                          <a:spcPts val="0"/>
                        </a:spcAft>
                      </a:pPr>
                      <a:r>
                        <a:rPr lang="en-US" sz="2000" dirty="0" smtClean="0">
                          <a:solidFill>
                            <a:srgbClr val="C00000"/>
                          </a:solidFill>
                          <a:effectLst/>
                        </a:rPr>
                        <a:t>1.</a:t>
                      </a:r>
                      <a:r>
                        <a:rPr lang="en-US" sz="2000" baseline="0" dirty="0" smtClean="0">
                          <a:solidFill>
                            <a:srgbClr val="C00000"/>
                          </a:solidFill>
                          <a:effectLst/>
                        </a:rPr>
                        <a:t> </a:t>
                      </a:r>
                      <a:r>
                        <a:rPr lang="en-US" sz="2000" dirty="0" smtClean="0">
                          <a:solidFill>
                            <a:srgbClr val="C00000"/>
                          </a:solidFill>
                          <a:effectLst/>
                        </a:rPr>
                        <a:t>What </a:t>
                      </a:r>
                      <a:r>
                        <a:rPr lang="en-US" sz="2000" dirty="0">
                          <a:solidFill>
                            <a:srgbClr val="C00000"/>
                          </a:solidFill>
                          <a:effectLst/>
                        </a:rPr>
                        <a:t>form does the behaviour take?</a:t>
                      </a:r>
                      <a:endParaRPr lang="en-AU" sz="2000" dirty="0">
                        <a:solidFill>
                          <a:srgbClr val="C00000"/>
                        </a:solidFill>
                        <a:effectLst/>
                        <a:latin typeface="Century Schoolbook"/>
                        <a:ea typeface="MS PMincho"/>
                        <a:cs typeface="Times New Roman"/>
                      </a:endParaRPr>
                    </a:p>
                  </a:txBody>
                  <a:tcPr marL="68580" marR="68580" marT="0" marB="0"/>
                </a:tc>
              </a:tr>
              <a:tr h="3581561">
                <a:tc>
                  <a:txBody>
                    <a:bodyPr/>
                    <a:lstStyle/>
                    <a:p>
                      <a:pPr marL="342900" lvl="0" indent="-342900" algn="just">
                        <a:lnSpc>
                          <a:spcPct val="150000"/>
                        </a:lnSpc>
                        <a:spcAft>
                          <a:spcPts val="0"/>
                        </a:spcAft>
                        <a:buFont typeface="Wingdings"/>
                        <a:buChar char=""/>
                      </a:pPr>
                      <a:r>
                        <a:rPr lang="en-US" sz="2000" b="0" dirty="0">
                          <a:effectLst/>
                        </a:rPr>
                        <a:t>In what context? Potential environmental triggers?</a:t>
                      </a:r>
                      <a:endParaRPr lang="en-AU" sz="1500" b="0" dirty="0">
                        <a:effectLst/>
                      </a:endParaRPr>
                    </a:p>
                    <a:p>
                      <a:pPr marL="342900" lvl="0" indent="-342900" algn="just">
                        <a:lnSpc>
                          <a:spcPct val="150000"/>
                        </a:lnSpc>
                        <a:spcAft>
                          <a:spcPts val="0"/>
                        </a:spcAft>
                        <a:buFont typeface="Wingdings"/>
                        <a:buChar char=""/>
                      </a:pPr>
                      <a:r>
                        <a:rPr lang="en-US" sz="2000" b="0" dirty="0">
                          <a:effectLst/>
                        </a:rPr>
                        <a:t>How frequently does it take place?</a:t>
                      </a:r>
                      <a:endParaRPr lang="en-AU" sz="1500" b="0" dirty="0">
                        <a:effectLst/>
                      </a:endParaRPr>
                    </a:p>
                    <a:p>
                      <a:pPr marL="342900" lvl="0" indent="-342900" algn="just">
                        <a:lnSpc>
                          <a:spcPct val="150000"/>
                        </a:lnSpc>
                        <a:spcAft>
                          <a:spcPts val="0"/>
                        </a:spcAft>
                        <a:buFont typeface="Wingdings"/>
                        <a:buChar char=""/>
                      </a:pPr>
                      <a:r>
                        <a:rPr lang="en-US" sz="2000" b="0" dirty="0">
                          <a:effectLst/>
                        </a:rPr>
                        <a:t>Review the behavioural history </a:t>
                      </a:r>
                      <a:r>
                        <a:rPr lang="en-US" sz="2000" b="0" dirty="0" smtClean="0">
                          <a:effectLst/>
                        </a:rPr>
                        <a:t>&amp; </a:t>
                      </a:r>
                      <a:r>
                        <a:rPr lang="en-US" sz="2000" b="0" dirty="0">
                          <a:effectLst/>
                        </a:rPr>
                        <a:t>current routine of the person with dementia.</a:t>
                      </a:r>
                      <a:endParaRPr lang="en-AU" sz="1500" b="0" dirty="0">
                        <a:effectLst/>
                      </a:endParaRPr>
                    </a:p>
                    <a:p>
                      <a:pPr marL="342900" lvl="0" indent="-342900" algn="just">
                        <a:lnSpc>
                          <a:spcPct val="150000"/>
                        </a:lnSpc>
                        <a:spcAft>
                          <a:spcPts val="0"/>
                        </a:spcAft>
                        <a:buFont typeface="Wingdings"/>
                        <a:buChar char=""/>
                      </a:pPr>
                      <a:r>
                        <a:rPr lang="en-US" sz="2000" b="0" dirty="0">
                          <a:effectLst/>
                        </a:rPr>
                        <a:t>If staff has not already done so, they need to speak to the family, friends or spouse/partner of the person with dementia to gain a greater understanding of his or her social </a:t>
                      </a:r>
                      <a:r>
                        <a:rPr lang="en-US" sz="2000" b="0" dirty="0" smtClean="0">
                          <a:effectLst/>
                        </a:rPr>
                        <a:t>&amp; </a:t>
                      </a:r>
                      <a:r>
                        <a:rPr lang="en-US" sz="2000" b="0" dirty="0">
                          <a:effectLst/>
                        </a:rPr>
                        <a:t>sexual history.</a:t>
                      </a:r>
                      <a:endParaRPr lang="en-AU" sz="1500" b="0" dirty="0">
                        <a:solidFill>
                          <a:srgbClr val="404040"/>
                        </a:solidFill>
                        <a:effectLst/>
                        <a:latin typeface="Century Schoolbook"/>
                        <a:ea typeface="MS PMincho"/>
                        <a:cs typeface="Times New Roman"/>
                      </a:endParaRPr>
                    </a:p>
                  </a:txBody>
                  <a:tcPr marL="68580" marR="68580" marT="0" marB="0"/>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8243349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41428579"/>
              </p:ext>
            </p:extLst>
          </p:nvPr>
        </p:nvGraphicFramePr>
        <p:xfrm>
          <a:off x="539552" y="1124768"/>
          <a:ext cx="8064896" cy="5190005"/>
        </p:xfrm>
        <a:graphic>
          <a:graphicData uri="http://schemas.openxmlformats.org/drawingml/2006/table">
            <a:tbl>
              <a:tblPr firstRow="1" firstCol="1" bandRow="1">
                <a:tableStyleId>{1FECB4D8-DB02-4DC6-A0A2-4F2EBAE1DC90}</a:tableStyleId>
              </a:tblPr>
              <a:tblGrid>
                <a:gridCol w="8064896"/>
              </a:tblGrid>
              <a:tr h="691707">
                <a:tc>
                  <a:txBody>
                    <a:bodyPr/>
                    <a:lstStyle/>
                    <a:p>
                      <a:pPr marL="273050" indent="-273050" algn="just">
                        <a:lnSpc>
                          <a:spcPct val="150000"/>
                        </a:lnSpc>
                        <a:spcAft>
                          <a:spcPts val="0"/>
                        </a:spcAft>
                      </a:pPr>
                      <a:r>
                        <a:rPr lang="en-US" sz="1600" dirty="0" smtClean="0">
                          <a:solidFill>
                            <a:srgbClr val="C00000"/>
                          </a:solidFill>
                          <a:effectLst/>
                        </a:rPr>
                        <a:t>2.</a:t>
                      </a:r>
                      <a:r>
                        <a:rPr lang="en-US" sz="1600" baseline="0" dirty="0" smtClean="0">
                          <a:solidFill>
                            <a:srgbClr val="C00000"/>
                          </a:solidFill>
                          <a:effectLst/>
                        </a:rPr>
                        <a:t> </a:t>
                      </a:r>
                      <a:r>
                        <a:rPr lang="en-US" sz="1600" dirty="0" smtClean="0">
                          <a:solidFill>
                            <a:srgbClr val="C00000"/>
                          </a:solidFill>
                          <a:effectLst/>
                        </a:rPr>
                        <a:t>What </a:t>
                      </a:r>
                      <a:r>
                        <a:rPr lang="en-US" sz="1600" dirty="0">
                          <a:solidFill>
                            <a:srgbClr val="C00000"/>
                          </a:solidFill>
                          <a:effectLst/>
                        </a:rPr>
                        <a:t>factors may contribute to the behaviour? Could there be a social, </a:t>
                      </a:r>
                      <a:r>
                        <a:rPr lang="en-US" sz="1600" dirty="0" smtClean="0">
                          <a:solidFill>
                            <a:srgbClr val="C00000"/>
                          </a:solidFill>
                          <a:effectLst/>
                        </a:rPr>
                        <a:t>environmental,</a:t>
                      </a:r>
                      <a:r>
                        <a:rPr lang="en-US" sz="1600" baseline="0" dirty="0" smtClean="0">
                          <a:solidFill>
                            <a:srgbClr val="C00000"/>
                          </a:solidFill>
                          <a:effectLst/>
                        </a:rPr>
                        <a:t> </a:t>
                      </a:r>
                      <a:r>
                        <a:rPr lang="en-US" sz="1600" dirty="0" smtClean="0">
                          <a:solidFill>
                            <a:srgbClr val="C00000"/>
                          </a:solidFill>
                          <a:effectLst/>
                        </a:rPr>
                        <a:t>medical </a:t>
                      </a:r>
                      <a:r>
                        <a:rPr lang="en-US" sz="1600" dirty="0">
                          <a:solidFill>
                            <a:srgbClr val="C00000"/>
                          </a:solidFill>
                          <a:effectLst/>
                        </a:rPr>
                        <a:t>or psychological cause?</a:t>
                      </a:r>
                      <a:endParaRPr lang="en-AU" sz="1600" dirty="0">
                        <a:solidFill>
                          <a:srgbClr val="C00000"/>
                        </a:solidFill>
                        <a:effectLst/>
                        <a:latin typeface="Century Schoolbook"/>
                        <a:ea typeface="MS PMincho"/>
                        <a:cs typeface="Times New Roman"/>
                      </a:endParaRPr>
                    </a:p>
                  </a:txBody>
                  <a:tcPr marL="39004" marR="39004" marT="0" marB="0"/>
                </a:tc>
              </a:tr>
              <a:tr h="4458485">
                <a:tc>
                  <a:txBody>
                    <a:bodyPr/>
                    <a:lstStyle/>
                    <a:p>
                      <a:pPr marL="342900" lvl="0" indent="-342900" algn="just">
                        <a:lnSpc>
                          <a:spcPct val="150000"/>
                        </a:lnSpc>
                        <a:spcAft>
                          <a:spcPts val="0"/>
                        </a:spcAft>
                        <a:buFont typeface="Wingdings"/>
                        <a:buChar char=""/>
                      </a:pPr>
                      <a:r>
                        <a:rPr lang="en-US" sz="1500" b="0" dirty="0">
                          <a:effectLst/>
                        </a:rPr>
                        <a:t>Has there been a change to the routine or environment of the person with dementia? For example, sometimes a lack of privacy can force patients/residents to express sexual behaviour in an overt fashion. </a:t>
                      </a:r>
                      <a:endParaRPr lang="en-AU" sz="1500" b="0" dirty="0">
                        <a:effectLst/>
                      </a:endParaRPr>
                    </a:p>
                    <a:p>
                      <a:pPr marL="342900" lvl="0" indent="-342900" algn="just">
                        <a:lnSpc>
                          <a:spcPct val="150000"/>
                        </a:lnSpc>
                        <a:spcAft>
                          <a:spcPts val="0"/>
                        </a:spcAft>
                        <a:buFont typeface="Wingdings"/>
                        <a:buChar char=""/>
                      </a:pPr>
                      <a:r>
                        <a:rPr lang="en-US" sz="1500" b="0" dirty="0">
                          <a:effectLst/>
                        </a:rPr>
                        <a:t>Is it possible that the person with dementia is misinterpreting the actions of, for example, the care worker or believes them to be someone else he/she knows well or intimately?</a:t>
                      </a:r>
                      <a:endParaRPr lang="en-AU" sz="1500" b="0" dirty="0">
                        <a:effectLst/>
                      </a:endParaRPr>
                    </a:p>
                    <a:p>
                      <a:pPr marL="342900" lvl="0" indent="-342900" algn="just">
                        <a:lnSpc>
                          <a:spcPct val="150000"/>
                        </a:lnSpc>
                        <a:spcAft>
                          <a:spcPts val="0"/>
                        </a:spcAft>
                        <a:buFont typeface="Wingdings"/>
                        <a:buChar char=""/>
                      </a:pPr>
                      <a:r>
                        <a:rPr lang="en-US" sz="1500" b="0" dirty="0">
                          <a:effectLst/>
                        </a:rPr>
                        <a:t>Have you checked the person with dementia has no underlying medical condition, which may be contributing to this behaviour? Or that his/her medication has been changed? For example, urinary or vulva/vaginal problems may lead to increased touching.</a:t>
                      </a:r>
                      <a:endParaRPr lang="en-AU" sz="1500" b="0" dirty="0">
                        <a:effectLst/>
                      </a:endParaRPr>
                    </a:p>
                    <a:p>
                      <a:pPr marL="342900" lvl="0" indent="-342900" algn="just">
                        <a:lnSpc>
                          <a:spcPct val="150000"/>
                        </a:lnSpc>
                        <a:spcAft>
                          <a:spcPts val="0"/>
                        </a:spcAft>
                        <a:buFont typeface="Wingdings"/>
                        <a:buChar char=""/>
                      </a:pPr>
                      <a:r>
                        <a:rPr lang="en-US" sz="1500" b="0" dirty="0">
                          <a:effectLst/>
                        </a:rPr>
                        <a:t>Have you assessed the mental well-being of the person with dementia? Could he/she be depressed, experiencing delirium, be manic, or simply feeling lonely </a:t>
                      </a:r>
                      <a:r>
                        <a:rPr lang="en-US" sz="1500" b="0" dirty="0" smtClean="0">
                          <a:effectLst/>
                        </a:rPr>
                        <a:t>&amp; </a:t>
                      </a:r>
                      <a:r>
                        <a:rPr lang="en-US" sz="1500" b="0" dirty="0">
                          <a:effectLst/>
                        </a:rPr>
                        <a:t>looking for reassurance, comfort, or touch?</a:t>
                      </a:r>
                      <a:endParaRPr lang="en-AU" sz="1500" b="0" dirty="0">
                        <a:effectLst/>
                      </a:endParaRPr>
                    </a:p>
                    <a:p>
                      <a:pPr marL="342900" lvl="0" indent="-342900" algn="just">
                        <a:lnSpc>
                          <a:spcPct val="150000"/>
                        </a:lnSpc>
                        <a:spcAft>
                          <a:spcPts val="0"/>
                        </a:spcAft>
                        <a:buFont typeface="Wingdings"/>
                        <a:buChar char=""/>
                      </a:pPr>
                      <a:r>
                        <a:rPr lang="en-US" sz="1500" b="0" dirty="0">
                          <a:effectLst/>
                        </a:rPr>
                        <a:t>If the person with dementia is trying to take his/her clothes off, is it because he/she is wearing an item of clothing that is irritating them or simply too hot?</a:t>
                      </a:r>
                      <a:endParaRPr lang="en-AU" sz="1500" b="0" dirty="0">
                        <a:solidFill>
                          <a:srgbClr val="404040"/>
                        </a:solidFill>
                        <a:effectLst/>
                        <a:latin typeface="Century Schoolbook"/>
                        <a:ea typeface="MS PMincho"/>
                        <a:cs typeface="Times New Roman"/>
                      </a:endParaRPr>
                    </a:p>
                  </a:txBody>
                  <a:tcPr marL="39004" marR="39004" marT="0" marB="0">
                    <a:noFill/>
                  </a:tcPr>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5885840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96924033"/>
              </p:ext>
            </p:extLst>
          </p:nvPr>
        </p:nvGraphicFramePr>
        <p:xfrm>
          <a:off x="539552" y="1314292"/>
          <a:ext cx="8064896" cy="2504947"/>
        </p:xfrm>
        <a:graphic>
          <a:graphicData uri="http://schemas.openxmlformats.org/drawingml/2006/table">
            <a:tbl>
              <a:tblPr firstRow="1" firstCol="1" bandRow="1">
                <a:tableStyleId>{F2DE63D5-997A-4646-A377-4702673A728D}</a:tableStyleId>
              </a:tblPr>
              <a:tblGrid>
                <a:gridCol w="8064896"/>
              </a:tblGrid>
              <a:tr h="447547">
                <a:tc>
                  <a:txBody>
                    <a:bodyPr/>
                    <a:lstStyle/>
                    <a:p>
                      <a:pPr algn="just">
                        <a:lnSpc>
                          <a:spcPct val="150000"/>
                        </a:lnSpc>
                        <a:spcAft>
                          <a:spcPts val="0"/>
                        </a:spcAft>
                      </a:pPr>
                      <a:r>
                        <a:rPr lang="en-US" sz="1900" dirty="0" smtClean="0">
                          <a:solidFill>
                            <a:srgbClr val="C00000"/>
                          </a:solidFill>
                          <a:effectLst/>
                        </a:rPr>
                        <a:t>3.</a:t>
                      </a:r>
                      <a:r>
                        <a:rPr lang="en-US" sz="1900" baseline="0" dirty="0" smtClean="0">
                          <a:solidFill>
                            <a:srgbClr val="C00000"/>
                          </a:solidFill>
                          <a:effectLst/>
                        </a:rPr>
                        <a:t> </a:t>
                      </a:r>
                      <a:r>
                        <a:rPr lang="en-US" sz="1900" dirty="0" smtClean="0">
                          <a:solidFill>
                            <a:srgbClr val="C00000"/>
                          </a:solidFill>
                          <a:effectLst/>
                        </a:rPr>
                        <a:t>Reflect </a:t>
                      </a:r>
                      <a:r>
                        <a:rPr lang="en-US" sz="1900" dirty="0">
                          <a:solidFill>
                            <a:srgbClr val="C00000"/>
                          </a:solidFill>
                          <a:effectLst/>
                        </a:rPr>
                        <a:t>on how you define </a:t>
                      </a:r>
                      <a:r>
                        <a:rPr lang="en-US" sz="1900" dirty="0" smtClean="0">
                          <a:solidFill>
                            <a:srgbClr val="C00000"/>
                          </a:solidFill>
                          <a:effectLst/>
                        </a:rPr>
                        <a:t>&amp; </a:t>
                      </a:r>
                      <a:r>
                        <a:rPr lang="en-US" sz="1900" dirty="0">
                          <a:solidFill>
                            <a:srgbClr val="C00000"/>
                          </a:solidFill>
                          <a:effectLst/>
                        </a:rPr>
                        <a:t>classify inappropriate behaviour</a:t>
                      </a:r>
                      <a:endParaRPr lang="en-AU" sz="1900" dirty="0">
                        <a:solidFill>
                          <a:srgbClr val="C00000"/>
                        </a:solidFill>
                        <a:effectLst/>
                        <a:latin typeface="Century Schoolbook"/>
                        <a:ea typeface="MS PMincho"/>
                        <a:cs typeface="Times New Roman"/>
                      </a:endParaRPr>
                    </a:p>
                  </a:txBody>
                  <a:tcPr marL="39004" marR="39004" marT="0" marB="0"/>
                </a:tc>
              </a:tr>
              <a:tr h="1790189">
                <a:tc>
                  <a:txBody>
                    <a:bodyPr/>
                    <a:lstStyle/>
                    <a:p>
                      <a:pPr marL="342900" lvl="0" indent="-342900" algn="just">
                        <a:lnSpc>
                          <a:spcPct val="150000"/>
                        </a:lnSpc>
                        <a:spcAft>
                          <a:spcPts val="0"/>
                        </a:spcAft>
                        <a:buFont typeface="Wingdings"/>
                        <a:buChar char=""/>
                      </a:pPr>
                      <a:r>
                        <a:rPr lang="en-US" sz="1800" b="0" dirty="0">
                          <a:effectLst/>
                        </a:rPr>
                        <a:t>Consider how you have formed this judgement </a:t>
                      </a:r>
                      <a:r>
                        <a:rPr lang="en-US" sz="1800" b="0" dirty="0" smtClean="0">
                          <a:effectLst/>
                        </a:rPr>
                        <a:t>&amp; </a:t>
                      </a:r>
                      <a:r>
                        <a:rPr lang="en-US" sz="1800" b="0" dirty="0">
                          <a:effectLst/>
                        </a:rPr>
                        <a:t>try to work out if the behaviour offends your attitudes, cultural or religious beliefs or values. Or do you find the behaviour inappropriate because you feel it would be judged so by other staff members, patients/residents or maybe the patients’/residents’ family?</a:t>
                      </a:r>
                      <a:endParaRPr lang="en-AU" sz="1600" b="0" dirty="0">
                        <a:solidFill>
                          <a:srgbClr val="404040"/>
                        </a:solidFill>
                        <a:effectLst/>
                        <a:latin typeface="Century Schoolbook"/>
                        <a:ea typeface="MS PMincho"/>
                        <a:cs typeface="Times New Roman"/>
                      </a:endParaRPr>
                    </a:p>
                  </a:txBody>
                  <a:tcPr marL="39004" marR="39004" marT="0" marB="0"/>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3296142"/>
              </p:ext>
            </p:extLst>
          </p:nvPr>
        </p:nvGraphicFramePr>
        <p:xfrm>
          <a:off x="539552" y="3861048"/>
          <a:ext cx="8064896" cy="2685283"/>
        </p:xfrm>
        <a:graphic>
          <a:graphicData uri="http://schemas.openxmlformats.org/drawingml/2006/table">
            <a:tbl>
              <a:tblPr firstRow="1" firstCol="1" bandRow="1">
                <a:tableStyleId>{F2DE63D5-997A-4646-A377-4702673A728D}</a:tableStyleId>
              </a:tblPr>
              <a:tblGrid>
                <a:gridCol w="8064896"/>
              </a:tblGrid>
              <a:tr h="447547">
                <a:tc>
                  <a:txBody>
                    <a:bodyPr/>
                    <a:lstStyle/>
                    <a:p>
                      <a:pPr algn="just">
                        <a:lnSpc>
                          <a:spcPct val="150000"/>
                        </a:lnSpc>
                        <a:spcAft>
                          <a:spcPts val="0"/>
                        </a:spcAft>
                      </a:pPr>
                      <a:r>
                        <a:rPr lang="en-US" sz="1900" dirty="0" smtClean="0">
                          <a:solidFill>
                            <a:srgbClr val="C00000"/>
                          </a:solidFill>
                          <a:effectLst/>
                        </a:rPr>
                        <a:t>4.</a:t>
                      </a:r>
                      <a:r>
                        <a:rPr lang="en-US" sz="1900" baseline="0" dirty="0" smtClean="0">
                          <a:solidFill>
                            <a:srgbClr val="C00000"/>
                          </a:solidFill>
                          <a:effectLst/>
                        </a:rPr>
                        <a:t> </a:t>
                      </a:r>
                      <a:r>
                        <a:rPr lang="en-US" sz="1900" dirty="0" smtClean="0">
                          <a:solidFill>
                            <a:srgbClr val="C00000"/>
                          </a:solidFill>
                          <a:effectLst/>
                        </a:rPr>
                        <a:t>Consider </a:t>
                      </a:r>
                      <a:r>
                        <a:rPr lang="en-US" sz="1900" dirty="0">
                          <a:solidFill>
                            <a:srgbClr val="C00000"/>
                          </a:solidFill>
                          <a:effectLst/>
                        </a:rPr>
                        <a:t>what risks are involved</a:t>
                      </a:r>
                      <a:endParaRPr lang="en-AU" sz="1900" dirty="0">
                        <a:solidFill>
                          <a:srgbClr val="C00000"/>
                        </a:solidFill>
                        <a:effectLst/>
                        <a:latin typeface="Century Schoolbook"/>
                        <a:ea typeface="MS PMincho"/>
                        <a:cs typeface="Times New Roman"/>
                      </a:endParaRPr>
                    </a:p>
                  </a:txBody>
                  <a:tcPr marL="39004" marR="39004" marT="0" marB="0"/>
                </a:tc>
              </a:tr>
              <a:tr h="2237736">
                <a:tc>
                  <a:txBody>
                    <a:bodyPr/>
                    <a:lstStyle/>
                    <a:p>
                      <a:pPr marL="342900" lvl="0" indent="-342900" algn="just">
                        <a:lnSpc>
                          <a:spcPct val="150000"/>
                        </a:lnSpc>
                        <a:spcAft>
                          <a:spcPts val="0"/>
                        </a:spcAft>
                        <a:buFont typeface="Wingdings"/>
                        <a:buChar char=""/>
                      </a:pPr>
                      <a:r>
                        <a:rPr lang="en-US" sz="1800" b="0" dirty="0">
                          <a:effectLst/>
                        </a:rPr>
                        <a:t>Does the person with dementia pose a risk others? A risk to themselves? Or to the wider residential community?</a:t>
                      </a:r>
                      <a:endParaRPr lang="en-AU" sz="1800" b="0" dirty="0">
                        <a:effectLst/>
                      </a:endParaRPr>
                    </a:p>
                    <a:p>
                      <a:pPr marL="342900" lvl="0" indent="-342900" algn="just">
                        <a:lnSpc>
                          <a:spcPct val="150000"/>
                        </a:lnSpc>
                        <a:spcAft>
                          <a:spcPts val="0"/>
                        </a:spcAft>
                        <a:buFont typeface="Wingdings"/>
                        <a:buChar char=""/>
                      </a:pPr>
                      <a:r>
                        <a:rPr lang="en-US" sz="1800" b="0" dirty="0">
                          <a:effectLst/>
                        </a:rPr>
                        <a:t>Try to assess the awareness </a:t>
                      </a:r>
                      <a:r>
                        <a:rPr lang="en-US" sz="1800" b="0" dirty="0" smtClean="0">
                          <a:effectLst/>
                        </a:rPr>
                        <a:t>&amp; </a:t>
                      </a:r>
                      <a:r>
                        <a:rPr lang="en-US" sz="1800" b="0" dirty="0">
                          <a:effectLst/>
                        </a:rPr>
                        <a:t>understanding the person with dementia has of his/her behaviour.</a:t>
                      </a:r>
                      <a:endParaRPr lang="en-AU" sz="1800" b="0" dirty="0">
                        <a:effectLst/>
                      </a:endParaRPr>
                    </a:p>
                    <a:p>
                      <a:pPr marL="342900" lvl="0" indent="-342900" algn="just">
                        <a:lnSpc>
                          <a:spcPct val="150000"/>
                        </a:lnSpc>
                        <a:spcAft>
                          <a:spcPts val="0"/>
                        </a:spcAft>
                        <a:buFont typeface="Wingdings"/>
                        <a:buChar char=""/>
                      </a:pPr>
                      <a:r>
                        <a:rPr lang="en-US" sz="1800" b="0" dirty="0">
                          <a:effectLst/>
                        </a:rPr>
                        <a:t>Make sure you report </a:t>
                      </a:r>
                      <a:r>
                        <a:rPr lang="en-US" sz="1800" b="0" dirty="0" smtClean="0">
                          <a:effectLst/>
                        </a:rPr>
                        <a:t>&amp; </a:t>
                      </a:r>
                      <a:r>
                        <a:rPr lang="en-US" sz="1800" b="0" dirty="0">
                          <a:effectLst/>
                        </a:rPr>
                        <a:t>record any behaviour that may be inappropriate.</a:t>
                      </a:r>
                      <a:endParaRPr lang="en-AU" sz="1800" b="0" dirty="0">
                        <a:solidFill>
                          <a:srgbClr val="404040"/>
                        </a:solidFill>
                        <a:effectLst/>
                        <a:latin typeface="Century Schoolbook"/>
                        <a:ea typeface="MS PMincho"/>
                        <a:cs typeface="Times New Roman"/>
                      </a:endParaRPr>
                    </a:p>
                  </a:txBody>
                  <a:tcPr marL="39004" marR="39004" marT="0" marB="0"/>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7929115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29600" cy="4608512"/>
          </a:xfrm>
        </p:spPr>
        <p:txBody>
          <a:bodyPr>
            <a:normAutofit/>
          </a:bodyPr>
          <a:lstStyle/>
          <a:p>
            <a:r>
              <a:rPr lang="en-US" sz="2400" b="1" i="1" dirty="0" smtClean="0">
                <a:solidFill>
                  <a:srgbClr val="471D71"/>
                </a:solidFill>
              </a:rPr>
              <a:t>Intimacy</a:t>
            </a:r>
            <a:endParaRPr lang="en-US" sz="2400" dirty="0" smtClean="0">
              <a:solidFill>
                <a:srgbClr val="471D71"/>
              </a:solidFill>
            </a:endParaRPr>
          </a:p>
          <a:p>
            <a:pPr lvl="1"/>
            <a:r>
              <a:rPr lang="en-US" sz="2000" dirty="0" smtClean="0"/>
              <a:t>Refers </a:t>
            </a:r>
            <a:r>
              <a:rPr lang="en-US" sz="2000" dirty="0"/>
              <a:t>to the experience of connecting with another based on feelings of care </a:t>
            </a:r>
            <a:r>
              <a:rPr lang="en-US" sz="2000" dirty="0" smtClean="0"/>
              <a:t>&amp; affection</a:t>
            </a:r>
          </a:p>
          <a:p>
            <a:pPr lvl="1"/>
            <a:r>
              <a:rPr lang="en-US" sz="2000" dirty="0"/>
              <a:t>Trust, choice, security, </a:t>
            </a:r>
            <a:r>
              <a:rPr lang="en-US" sz="2000" dirty="0" smtClean="0"/>
              <a:t>&amp; </a:t>
            </a:r>
            <a:r>
              <a:rPr lang="en-US" sz="2000" dirty="0"/>
              <a:t>reciprocity </a:t>
            </a:r>
          </a:p>
          <a:p>
            <a:pPr lvl="1"/>
            <a:r>
              <a:rPr lang="en-US" sz="2000" dirty="0"/>
              <a:t>A desire to have companionship, ‘</a:t>
            </a:r>
            <a:r>
              <a:rPr lang="en-US" sz="2000" i="1" dirty="0"/>
              <a:t>a shoulder to lean on</a:t>
            </a:r>
            <a:r>
              <a:rPr lang="en-US" sz="2000" dirty="0"/>
              <a:t>,’ </a:t>
            </a:r>
            <a:r>
              <a:rPr lang="en-US" sz="2000" dirty="0" smtClean="0"/>
              <a:t>&amp; </a:t>
            </a:r>
            <a:r>
              <a:rPr lang="en-US" sz="2000" dirty="0"/>
              <a:t>thus be free from loneliness </a:t>
            </a:r>
            <a:endParaRPr lang="en-US" sz="2000" dirty="0" smtClean="0"/>
          </a:p>
          <a:p>
            <a:pPr lvl="1"/>
            <a:r>
              <a:rPr lang="en-US" sz="2000" dirty="0" smtClean="0"/>
              <a:t>Different </a:t>
            </a:r>
            <a:r>
              <a:rPr lang="en-US" sz="2000" dirty="0"/>
              <a:t>levels of </a:t>
            </a:r>
            <a:r>
              <a:rPr lang="en-US" sz="2000" dirty="0" smtClean="0"/>
              <a:t>intimacy </a:t>
            </a:r>
            <a:r>
              <a:rPr lang="en-US" sz="1500" dirty="0" smtClean="0"/>
              <a:t>(Moss &amp; Schwebel, 1993)</a:t>
            </a:r>
            <a:r>
              <a:rPr lang="en-US" sz="2000" dirty="0" smtClean="0"/>
              <a:t>:</a:t>
            </a:r>
          </a:p>
        </p:txBody>
      </p:sp>
      <p:graphicFrame>
        <p:nvGraphicFramePr>
          <p:cNvPr id="7" name="Table 6"/>
          <p:cNvGraphicFramePr>
            <a:graphicFrameLocks noGrp="1"/>
          </p:cNvGraphicFramePr>
          <p:nvPr>
            <p:extLst>
              <p:ext uri="{D42A27DB-BD31-4B8C-83A1-F6EECF244321}">
                <p14:modId xmlns:p14="http://schemas.microsoft.com/office/powerpoint/2010/main" val="2070835926"/>
              </p:ext>
            </p:extLst>
          </p:nvPr>
        </p:nvGraphicFramePr>
        <p:xfrm>
          <a:off x="827584" y="3933056"/>
          <a:ext cx="7776864" cy="2713983"/>
        </p:xfrm>
        <a:graphic>
          <a:graphicData uri="http://schemas.openxmlformats.org/drawingml/2006/table">
            <a:tbl>
              <a:tblPr firstRow="1" firstCol="1" bandRow="1">
                <a:tableStyleId>{22838BEF-8BB2-4498-84A7-C5851F593DF1}</a:tableStyleId>
              </a:tblPr>
              <a:tblGrid>
                <a:gridCol w="1296144"/>
                <a:gridCol w="6480720"/>
              </a:tblGrid>
              <a:tr h="416981">
                <a:tc>
                  <a:txBody>
                    <a:bodyPr/>
                    <a:lstStyle/>
                    <a:p>
                      <a:pPr>
                        <a:lnSpc>
                          <a:spcPct val="150000"/>
                        </a:lnSpc>
                        <a:spcAft>
                          <a:spcPts val="0"/>
                        </a:spcAft>
                      </a:pPr>
                      <a:r>
                        <a:rPr lang="en-US" sz="1600" dirty="0">
                          <a:effectLst/>
                        </a:rPr>
                        <a:t>Mutual</a:t>
                      </a:r>
                      <a:endParaRPr lang="en-AU" sz="1600" dirty="0">
                        <a:solidFill>
                          <a:srgbClr val="404040"/>
                        </a:solidFill>
                        <a:effectLst/>
                        <a:latin typeface="Century Schoolbook"/>
                        <a:ea typeface="MS PMincho"/>
                        <a:cs typeface="Times New Roman"/>
                      </a:endParaRPr>
                    </a:p>
                  </a:txBody>
                  <a:tcPr marL="68580" marR="68580" marT="0" marB="0" anchor="ctr"/>
                </a:tc>
                <a:tc>
                  <a:txBody>
                    <a:bodyPr/>
                    <a:lstStyle/>
                    <a:p>
                      <a:pPr>
                        <a:lnSpc>
                          <a:spcPct val="150000"/>
                        </a:lnSpc>
                        <a:spcAft>
                          <a:spcPts val="0"/>
                        </a:spcAft>
                      </a:pPr>
                      <a:r>
                        <a:rPr lang="en-US" sz="1600" b="0" dirty="0">
                          <a:effectLst/>
                        </a:rPr>
                        <a:t>A process of exchange</a:t>
                      </a:r>
                      <a:endParaRPr lang="en-AU" sz="1600" b="0" dirty="0">
                        <a:solidFill>
                          <a:srgbClr val="404040"/>
                        </a:solidFill>
                        <a:effectLst/>
                        <a:latin typeface="Century Schoolbook"/>
                        <a:ea typeface="MS PMincho"/>
                        <a:cs typeface="Times New Roman"/>
                      </a:endParaRPr>
                    </a:p>
                  </a:txBody>
                  <a:tcPr marL="68580" marR="68580" marT="0" marB="0" anchor="ctr"/>
                </a:tc>
              </a:tr>
              <a:tr h="447115">
                <a:tc>
                  <a:txBody>
                    <a:bodyPr/>
                    <a:lstStyle/>
                    <a:p>
                      <a:pPr>
                        <a:lnSpc>
                          <a:spcPct val="150000"/>
                        </a:lnSpc>
                        <a:spcAft>
                          <a:spcPts val="0"/>
                        </a:spcAft>
                      </a:pPr>
                      <a:r>
                        <a:rPr lang="en-US" sz="1600" dirty="0">
                          <a:effectLst/>
                        </a:rPr>
                        <a:t>Physical</a:t>
                      </a:r>
                      <a:endParaRPr lang="en-AU" sz="1600" dirty="0">
                        <a:solidFill>
                          <a:srgbClr val="404040"/>
                        </a:solidFill>
                        <a:effectLst/>
                        <a:latin typeface="Century Schoolbook"/>
                        <a:ea typeface="MS PMincho"/>
                        <a:cs typeface="Times New Roman"/>
                      </a:endParaRPr>
                    </a:p>
                  </a:txBody>
                  <a:tcPr marL="68580" marR="68580" marT="0" marB="0" anchor="ctr"/>
                </a:tc>
                <a:tc>
                  <a:txBody>
                    <a:bodyPr/>
                    <a:lstStyle/>
                    <a:p>
                      <a:pPr>
                        <a:lnSpc>
                          <a:spcPct val="150000"/>
                        </a:lnSpc>
                        <a:spcAft>
                          <a:spcPts val="0"/>
                        </a:spcAft>
                      </a:pPr>
                      <a:r>
                        <a:rPr lang="en-US" sz="1600" dirty="0">
                          <a:effectLst/>
                        </a:rPr>
                        <a:t>Sharing space with another to sharing body contact and/or sexual activities</a:t>
                      </a:r>
                      <a:endParaRPr lang="en-AU" sz="1600" dirty="0">
                        <a:solidFill>
                          <a:srgbClr val="404040"/>
                        </a:solidFill>
                        <a:effectLst/>
                        <a:latin typeface="Century Schoolbook"/>
                        <a:ea typeface="MS PMincho"/>
                        <a:cs typeface="Times New Roman"/>
                      </a:endParaRPr>
                    </a:p>
                  </a:txBody>
                  <a:tcPr marL="68580" marR="68580" marT="0" marB="0" anchor="ctr"/>
                </a:tc>
              </a:tr>
              <a:tr h="416981">
                <a:tc>
                  <a:txBody>
                    <a:bodyPr/>
                    <a:lstStyle/>
                    <a:p>
                      <a:pPr>
                        <a:lnSpc>
                          <a:spcPct val="150000"/>
                        </a:lnSpc>
                        <a:spcAft>
                          <a:spcPts val="0"/>
                        </a:spcAft>
                      </a:pPr>
                      <a:r>
                        <a:rPr lang="en-US" sz="1600" dirty="0">
                          <a:effectLst/>
                        </a:rPr>
                        <a:t>Cognitive</a:t>
                      </a:r>
                      <a:endParaRPr lang="en-AU" sz="1600" dirty="0">
                        <a:solidFill>
                          <a:srgbClr val="404040"/>
                        </a:solidFill>
                        <a:effectLst/>
                        <a:latin typeface="Century Schoolbook"/>
                        <a:ea typeface="MS PMincho"/>
                        <a:cs typeface="Times New Roman"/>
                      </a:endParaRPr>
                    </a:p>
                  </a:txBody>
                  <a:tcPr marL="68580" marR="68580" marT="0" marB="0" anchor="ctr"/>
                </a:tc>
                <a:tc>
                  <a:txBody>
                    <a:bodyPr/>
                    <a:lstStyle/>
                    <a:p>
                      <a:pPr>
                        <a:lnSpc>
                          <a:spcPct val="150000"/>
                        </a:lnSpc>
                        <a:spcAft>
                          <a:spcPts val="0"/>
                        </a:spcAft>
                      </a:pPr>
                      <a:r>
                        <a:rPr lang="en-US" sz="1600" dirty="0">
                          <a:effectLst/>
                        </a:rPr>
                        <a:t>Sharing ideas, information, values </a:t>
                      </a:r>
                      <a:r>
                        <a:rPr lang="en-US" sz="1600" dirty="0" smtClean="0">
                          <a:effectLst/>
                        </a:rPr>
                        <a:t>&amp; </a:t>
                      </a:r>
                      <a:r>
                        <a:rPr lang="en-US" sz="1600" dirty="0">
                          <a:effectLst/>
                        </a:rPr>
                        <a:t>goals</a:t>
                      </a:r>
                      <a:endParaRPr lang="en-AU" sz="1600" dirty="0">
                        <a:solidFill>
                          <a:srgbClr val="404040"/>
                        </a:solidFill>
                        <a:effectLst/>
                        <a:latin typeface="Century Schoolbook"/>
                        <a:ea typeface="MS PMincho"/>
                        <a:cs typeface="Times New Roman"/>
                      </a:endParaRPr>
                    </a:p>
                  </a:txBody>
                  <a:tcPr marL="68580" marR="68580" marT="0" marB="0" anchor="ctr"/>
                </a:tc>
              </a:tr>
              <a:tr h="447115">
                <a:tc>
                  <a:txBody>
                    <a:bodyPr/>
                    <a:lstStyle/>
                    <a:p>
                      <a:pPr>
                        <a:lnSpc>
                          <a:spcPct val="150000"/>
                        </a:lnSpc>
                        <a:spcAft>
                          <a:spcPts val="0"/>
                        </a:spcAft>
                      </a:pPr>
                      <a:r>
                        <a:rPr lang="en-US" sz="1600" dirty="0">
                          <a:effectLst/>
                        </a:rPr>
                        <a:t>Committed</a:t>
                      </a:r>
                      <a:endParaRPr lang="en-AU" sz="1600" dirty="0">
                        <a:solidFill>
                          <a:srgbClr val="404040"/>
                        </a:solidFill>
                        <a:effectLst/>
                        <a:latin typeface="Century Schoolbook"/>
                        <a:ea typeface="MS PMincho"/>
                        <a:cs typeface="Times New Roman"/>
                      </a:endParaRPr>
                    </a:p>
                  </a:txBody>
                  <a:tcPr marL="68580" marR="68580" marT="0" marB="0" anchor="ctr"/>
                </a:tc>
                <a:tc>
                  <a:txBody>
                    <a:bodyPr/>
                    <a:lstStyle/>
                    <a:p>
                      <a:pPr>
                        <a:lnSpc>
                          <a:spcPct val="150000"/>
                        </a:lnSpc>
                        <a:spcAft>
                          <a:spcPts val="0"/>
                        </a:spcAft>
                      </a:pPr>
                      <a:r>
                        <a:rPr lang="en-US" sz="1600" dirty="0">
                          <a:effectLst/>
                        </a:rPr>
                        <a:t>An ongoing process of connecting, being close </a:t>
                      </a:r>
                      <a:r>
                        <a:rPr lang="en-US" sz="1600" dirty="0" smtClean="0">
                          <a:effectLst/>
                        </a:rPr>
                        <a:t>&amp; </a:t>
                      </a:r>
                      <a:r>
                        <a:rPr lang="en-US" sz="1600" dirty="0">
                          <a:effectLst/>
                        </a:rPr>
                        <a:t>sharing personal truths</a:t>
                      </a:r>
                      <a:endParaRPr lang="en-AU" sz="1600" dirty="0">
                        <a:solidFill>
                          <a:srgbClr val="404040"/>
                        </a:solidFill>
                        <a:effectLst/>
                        <a:latin typeface="Century Schoolbook"/>
                        <a:ea typeface="MS PMincho"/>
                        <a:cs typeface="Times New Roman"/>
                      </a:endParaRPr>
                    </a:p>
                  </a:txBody>
                  <a:tcPr marL="68580" marR="68580" marT="0" marB="0" anchor="ctr"/>
                </a:tc>
              </a:tr>
              <a:tr h="416981">
                <a:tc>
                  <a:txBody>
                    <a:bodyPr/>
                    <a:lstStyle/>
                    <a:p>
                      <a:pPr>
                        <a:lnSpc>
                          <a:spcPct val="150000"/>
                        </a:lnSpc>
                        <a:spcAft>
                          <a:spcPts val="0"/>
                        </a:spcAft>
                      </a:pPr>
                      <a:r>
                        <a:rPr lang="en-US" sz="1600" dirty="0">
                          <a:effectLst/>
                        </a:rPr>
                        <a:t>Emotional</a:t>
                      </a:r>
                      <a:endParaRPr lang="en-AU" sz="1600" dirty="0">
                        <a:solidFill>
                          <a:srgbClr val="404040"/>
                        </a:solidFill>
                        <a:effectLst/>
                        <a:latin typeface="Century Schoolbook"/>
                        <a:ea typeface="MS PMincho"/>
                        <a:cs typeface="Times New Roman"/>
                      </a:endParaRPr>
                    </a:p>
                  </a:txBody>
                  <a:tcPr marL="68580" marR="68580" marT="0" marB="0" anchor="ctr"/>
                </a:tc>
                <a:tc>
                  <a:txBody>
                    <a:bodyPr/>
                    <a:lstStyle/>
                    <a:p>
                      <a:pPr>
                        <a:lnSpc>
                          <a:spcPct val="150000"/>
                        </a:lnSpc>
                        <a:spcAft>
                          <a:spcPts val="0"/>
                        </a:spcAft>
                      </a:pPr>
                      <a:r>
                        <a:rPr lang="en-US" sz="1600" dirty="0">
                          <a:effectLst/>
                        </a:rPr>
                        <a:t>Showing a deep positive regard for the other, care </a:t>
                      </a:r>
                      <a:r>
                        <a:rPr lang="en-US" sz="1600" dirty="0" smtClean="0">
                          <a:effectLst/>
                        </a:rPr>
                        <a:t>&amp; </a:t>
                      </a:r>
                      <a:r>
                        <a:rPr lang="en-US" sz="1600" dirty="0">
                          <a:effectLst/>
                        </a:rPr>
                        <a:t>compassion</a:t>
                      </a:r>
                      <a:endParaRPr lang="en-AU" sz="1600" dirty="0">
                        <a:solidFill>
                          <a:srgbClr val="404040"/>
                        </a:solidFill>
                        <a:effectLst/>
                        <a:latin typeface="Century Schoolbook"/>
                        <a:ea typeface="MS PMincho"/>
                        <a:cs typeface="Times New Roman"/>
                      </a:endParaRPr>
                    </a:p>
                  </a:txBody>
                  <a:tcPr marL="68580" marR="68580" marT="0" marB="0" anchor="ctr"/>
                </a:tc>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16833"/>
            <a:ext cx="8229600" cy="4425355"/>
          </a:xfrm>
        </p:spPr>
        <p:txBody>
          <a:bodyPr>
            <a:normAutofit/>
          </a:bodyPr>
          <a:lstStyle/>
          <a:p>
            <a:pPr marL="0" indent="0">
              <a:buNone/>
            </a:pPr>
            <a:r>
              <a:rPr lang="en-AU" sz="2400" b="1" i="1" dirty="0" smtClean="0">
                <a:solidFill>
                  <a:srgbClr val="40C000"/>
                </a:solidFill>
              </a:rPr>
              <a:t>P-LI-SS-IT Model of Care (White, 2011)</a:t>
            </a:r>
          </a:p>
          <a:p>
            <a:pPr marL="0" indent="0">
              <a:lnSpc>
                <a:spcPct val="150000"/>
              </a:lnSpc>
              <a:buNone/>
            </a:pPr>
            <a:r>
              <a:rPr lang="en-AU" sz="2400" dirty="0"/>
              <a:t>A</a:t>
            </a:r>
            <a:r>
              <a:rPr lang="en-AU" sz="2400" dirty="0" smtClean="0"/>
              <a:t>n </a:t>
            </a:r>
            <a:r>
              <a:rPr lang="en-AU" sz="2400" dirty="0"/>
              <a:t>useful model to guide sexual discussion with primary carers of </a:t>
            </a:r>
            <a:r>
              <a:rPr lang="en-AU" sz="2400" dirty="0" smtClean="0"/>
              <a:t>PWD </a:t>
            </a:r>
            <a:r>
              <a:rPr lang="en-AU" sz="2400" dirty="0"/>
              <a:t>to not only gain an understanding of the person with dementia’s sexual history </a:t>
            </a:r>
            <a:r>
              <a:rPr lang="en-AU" sz="2400" dirty="0" smtClean="0"/>
              <a:t>&amp; </a:t>
            </a:r>
            <a:r>
              <a:rPr lang="en-AU" sz="2400" dirty="0"/>
              <a:t>behaviours but also proactively offers the family an opportunity to discuss their </a:t>
            </a:r>
            <a:r>
              <a:rPr lang="en-AU" sz="2400" dirty="0" smtClean="0"/>
              <a:t>concerns</a:t>
            </a:r>
            <a:endParaRPr lang="en-AU" sz="2400" b="1" i="1" dirty="0">
              <a:solidFill>
                <a:schemeClr val="accent6">
                  <a:lumMod val="75000"/>
                </a:schemeClr>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89872479"/>
              </p:ext>
            </p:extLst>
          </p:nvPr>
        </p:nvGraphicFramePr>
        <p:xfrm>
          <a:off x="539552" y="1124773"/>
          <a:ext cx="8136904" cy="5513152"/>
        </p:xfrm>
        <a:graphic>
          <a:graphicData uri="http://schemas.openxmlformats.org/drawingml/2006/table">
            <a:tbl>
              <a:tblPr firstRow="1" firstCol="1" bandRow="1">
                <a:tableStyleId>{2A488322-F2BA-4B5B-9748-0D474271808F}</a:tableStyleId>
              </a:tblPr>
              <a:tblGrid>
                <a:gridCol w="2052552"/>
                <a:gridCol w="6084352"/>
              </a:tblGrid>
              <a:tr h="297103">
                <a:tc gridSpan="2">
                  <a:txBody>
                    <a:bodyPr/>
                    <a:lstStyle/>
                    <a:p>
                      <a:pPr algn="ctr">
                        <a:lnSpc>
                          <a:spcPct val="150000"/>
                        </a:lnSpc>
                        <a:spcAft>
                          <a:spcPts val="0"/>
                        </a:spcAft>
                      </a:pPr>
                      <a:endParaRPr lang="en-US" sz="1400" dirty="0" smtClean="0">
                        <a:effectLst/>
                      </a:endParaRPr>
                    </a:p>
                    <a:p>
                      <a:pPr algn="ctr">
                        <a:lnSpc>
                          <a:spcPct val="150000"/>
                        </a:lnSpc>
                        <a:spcAft>
                          <a:spcPts val="0"/>
                        </a:spcAft>
                      </a:pPr>
                      <a:r>
                        <a:rPr lang="en-US" sz="1400" dirty="0" smtClean="0">
                          <a:effectLst/>
                        </a:rPr>
                        <a:t>P</a:t>
                      </a:r>
                      <a:r>
                        <a:rPr lang="en-US" sz="1400" dirty="0">
                          <a:effectLst/>
                        </a:rPr>
                        <a:t>-LI-SS-IT Model of </a:t>
                      </a:r>
                      <a:r>
                        <a:rPr lang="en-US" sz="1400" dirty="0" smtClean="0">
                          <a:effectLst/>
                        </a:rPr>
                        <a:t>Care (White,</a:t>
                      </a:r>
                      <a:r>
                        <a:rPr lang="en-US" sz="1400" baseline="0" dirty="0" smtClean="0">
                          <a:effectLst/>
                        </a:rPr>
                        <a:t> 2011)</a:t>
                      </a:r>
                    </a:p>
                    <a:p>
                      <a:pPr algn="ctr">
                        <a:lnSpc>
                          <a:spcPct val="150000"/>
                        </a:lnSpc>
                        <a:spcAft>
                          <a:spcPts val="0"/>
                        </a:spcAft>
                      </a:pPr>
                      <a:endParaRPr lang="en-AU" sz="1400" dirty="0">
                        <a:solidFill>
                          <a:srgbClr val="404040"/>
                        </a:solidFill>
                        <a:effectLst/>
                        <a:latin typeface="Century Schoolbook"/>
                        <a:ea typeface="MS PMincho"/>
                        <a:cs typeface="Times New Roman"/>
                      </a:endParaRPr>
                    </a:p>
                  </a:txBody>
                  <a:tcPr marL="51431" marR="51431" marT="0" marB="0"/>
                </a:tc>
                <a:tc hMerge="1">
                  <a:txBody>
                    <a:bodyPr/>
                    <a:lstStyle/>
                    <a:p>
                      <a:endParaRPr lang="en-AU"/>
                    </a:p>
                  </a:txBody>
                  <a:tcPr/>
                </a:tc>
              </a:tr>
              <a:tr h="392512">
                <a:tc>
                  <a:txBody>
                    <a:bodyPr/>
                    <a:lstStyle/>
                    <a:p>
                      <a:pPr algn="l">
                        <a:lnSpc>
                          <a:spcPct val="150000"/>
                        </a:lnSpc>
                        <a:spcAft>
                          <a:spcPts val="0"/>
                        </a:spcAft>
                      </a:pPr>
                      <a:r>
                        <a:rPr lang="en-US" sz="1400" u="sng" dirty="0">
                          <a:effectLst/>
                        </a:rPr>
                        <a:t>P</a:t>
                      </a:r>
                      <a:r>
                        <a:rPr lang="en-US" sz="1400" dirty="0">
                          <a:effectLst/>
                        </a:rPr>
                        <a:t>ERMISSION</a:t>
                      </a:r>
                      <a:endParaRPr lang="en-AU" sz="1400" dirty="0">
                        <a:solidFill>
                          <a:srgbClr val="404040"/>
                        </a:solidFill>
                        <a:effectLst/>
                        <a:latin typeface="Century Schoolbook"/>
                        <a:ea typeface="MS PMincho"/>
                        <a:cs typeface="Times New Roman"/>
                      </a:endParaRPr>
                    </a:p>
                  </a:txBody>
                  <a:tcPr marL="51431" marR="51431" marT="0" marB="0"/>
                </a:tc>
                <a:tc>
                  <a:txBody>
                    <a:bodyPr/>
                    <a:lstStyle/>
                    <a:p>
                      <a:pPr algn="l">
                        <a:lnSpc>
                          <a:spcPct val="150000"/>
                        </a:lnSpc>
                        <a:spcAft>
                          <a:spcPts val="0"/>
                        </a:spcAft>
                      </a:pPr>
                      <a:r>
                        <a:rPr lang="en-US" sz="1400" dirty="0">
                          <a:effectLst/>
                        </a:rPr>
                        <a:t>Gain </a:t>
                      </a:r>
                      <a:r>
                        <a:rPr lang="en-US" sz="1400" dirty="0" smtClean="0">
                          <a:effectLst/>
                        </a:rPr>
                        <a:t>family permission to </a:t>
                      </a:r>
                      <a:r>
                        <a:rPr lang="en-US" sz="1400" dirty="0">
                          <a:effectLst/>
                        </a:rPr>
                        <a:t>discuss sexual behaviour of their loved </a:t>
                      </a:r>
                      <a:r>
                        <a:rPr lang="en-US" sz="1400" dirty="0" smtClean="0">
                          <a:effectLst/>
                        </a:rPr>
                        <a:t>one.</a:t>
                      </a:r>
                      <a:endParaRPr lang="en-AU" sz="1400" dirty="0">
                        <a:solidFill>
                          <a:srgbClr val="404040"/>
                        </a:solidFill>
                        <a:effectLst/>
                        <a:latin typeface="Century Schoolbook"/>
                        <a:ea typeface="MS PMincho"/>
                        <a:cs typeface="Times New Roman"/>
                      </a:endParaRPr>
                    </a:p>
                  </a:txBody>
                  <a:tcPr marL="51431" marR="51431" marT="0" marB="0"/>
                </a:tc>
              </a:tr>
              <a:tr h="894532">
                <a:tc>
                  <a:txBody>
                    <a:bodyPr/>
                    <a:lstStyle/>
                    <a:p>
                      <a:pPr algn="l">
                        <a:lnSpc>
                          <a:spcPct val="150000"/>
                        </a:lnSpc>
                        <a:spcAft>
                          <a:spcPts val="0"/>
                        </a:spcAft>
                      </a:pPr>
                      <a:r>
                        <a:rPr lang="en-US" sz="1400" u="sng" dirty="0">
                          <a:effectLst/>
                        </a:rPr>
                        <a:t>L</a:t>
                      </a:r>
                      <a:r>
                        <a:rPr lang="en-US" sz="1400" dirty="0">
                          <a:effectLst/>
                        </a:rPr>
                        <a:t>IMITED </a:t>
                      </a:r>
                      <a:r>
                        <a:rPr lang="en-US" sz="1400" u="sng" dirty="0">
                          <a:effectLst/>
                        </a:rPr>
                        <a:t>I</a:t>
                      </a:r>
                      <a:r>
                        <a:rPr lang="en-US" sz="1400" dirty="0">
                          <a:effectLst/>
                        </a:rPr>
                        <a:t>NFORMATION</a:t>
                      </a:r>
                      <a:endParaRPr lang="en-AU" sz="1400" dirty="0">
                        <a:solidFill>
                          <a:srgbClr val="404040"/>
                        </a:solidFill>
                        <a:effectLst/>
                        <a:latin typeface="Century Schoolbook"/>
                        <a:ea typeface="MS PMincho"/>
                        <a:cs typeface="Times New Roman"/>
                      </a:endParaRPr>
                    </a:p>
                  </a:txBody>
                  <a:tcPr marL="51431" marR="51431" marT="0" marB="0"/>
                </a:tc>
                <a:tc>
                  <a:txBody>
                    <a:bodyPr/>
                    <a:lstStyle/>
                    <a:p>
                      <a:pPr algn="l">
                        <a:lnSpc>
                          <a:spcPct val="150000"/>
                        </a:lnSpc>
                        <a:spcAft>
                          <a:spcPts val="0"/>
                        </a:spcAft>
                      </a:pPr>
                      <a:r>
                        <a:rPr lang="en-US" sz="1400" dirty="0" smtClean="0">
                          <a:effectLst/>
                        </a:rPr>
                        <a:t>Provide information on how </a:t>
                      </a:r>
                      <a:r>
                        <a:rPr lang="en-US" sz="1400" dirty="0">
                          <a:effectLst/>
                        </a:rPr>
                        <a:t>the process of dementia may impact on a person’s sexuality, </a:t>
                      </a:r>
                      <a:r>
                        <a:rPr lang="en-US" sz="1400" dirty="0" smtClean="0">
                          <a:effectLst/>
                        </a:rPr>
                        <a:t>continuance</a:t>
                      </a:r>
                      <a:r>
                        <a:rPr lang="en-US" sz="1400" baseline="0" dirty="0" smtClean="0">
                          <a:effectLst/>
                        </a:rPr>
                        <a:t> of </a:t>
                      </a:r>
                      <a:r>
                        <a:rPr lang="en-US" sz="1400" dirty="0" smtClean="0">
                          <a:effectLst/>
                        </a:rPr>
                        <a:t>sexual </a:t>
                      </a:r>
                      <a:r>
                        <a:rPr lang="en-US" sz="1400" dirty="0">
                          <a:effectLst/>
                        </a:rPr>
                        <a:t>desire </a:t>
                      </a:r>
                      <a:r>
                        <a:rPr lang="en-US" sz="1400" dirty="0" smtClean="0">
                          <a:effectLst/>
                        </a:rPr>
                        <a:t>&amp; benefits to </a:t>
                      </a:r>
                      <a:r>
                        <a:rPr lang="en-US" sz="1400" dirty="0">
                          <a:effectLst/>
                        </a:rPr>
                        <a:t>well-being to maintain intimate contact with loved ones or form new </a:t>
                      </a:r>
                      <a:r>
                        <a:rPr lang="en-US" sz="1400" dirty="0" smtClean="0">
                          <a:effectLst/>
                        </a:rPr>
                        <a:t>relationships.</a:t>
                      </a:r>
                      <a:endParaRPr lang="en-AU" sz="1400" dirty="0">
                        <a:solidFill>
                          <a:srgbClr val="404040"/>
                        </a:solidFill>
                        <a:effectLst/>
                        <a:latin typeface="Century Schoolbook"/>
                        <a:ea typeface="MS PMincho"/>
                        <a:cs typeface="Times New Roman"/>
                      </a:endParaRPr>
                    </a:p>
                  </a:txBody>
                  <a:tcPr marL="51431" marR="51431" marT="0" marB="0"/>
                </a:tc>
              </a:tr>
              <a:tr h="1468948">
                <a:tc>
                  <a:txBody>
                    <a:bodyPr/>
                    <a:lstStyle/>
                    <a:p>
                      <a:pPr algn="l">
                        <a:lnSpc>
                          <a:spcPct val="150000"/>
                        </a:lnSpc>
                        <a:spcAft>
                          <a:spcPts val="0"/>
                        </a:spcAft>
                      </a:pPr>
                      <a:r>
                        <a:rPr lang="en-US" sz="1400" u="sng" dirty="0">
                          <a:effectLst/>
                        </a:rPr>
                        <a:t>S</a:t>
                      </a:r>
                      <a:r>
                        <a:rPr lang="en-US" sz="1400" dirty="0">
                          <a:effectLst/>
                        </a:rPr>
                        <a:t>PECIFIC </a:t>
                      </a:r>
                      <a:r>
                        <a:rPr lang="en-US" sz="1400" u="sng" dirty="0">
                          <a:effectLst/>
                        </a:rPr>
                        <a:t>S</a:t>
                      </a:r>
                      <a:r>
                        <a:rPr lang="en-US" sz="1400" dirty="0">
                          <a:effectLst/>
                        </a:rPr>
                        <a:t>UGGESTIONS</a:t>
                      </a:r>
                      <a:endParaRPr lang="en-AU" sz="1400" dirty="0">
                        <a:solidFill>
                          <a:srgbClr val="404040"/>
                        </a:solidFill>
                        <a:effectLst/>
                        <a:latin typeface="Century Schoolbook"/>
                        <a:ea typeface="MS PMincho"/>
                        <a:cs typeface="Times New Roman"/>
                      </a:endParaRPr>
                    </a:p>
                  </a:txBody>
                  <a:tcPr marL="51431" marR="51431" marT="0" marB="0"/>
                </a:tc>
                <a:tc>
                  <a:txBody>
                    <a:bodyPr/>
                    <a:lstStyle/>
                    <a:p>
                      <a:pPr algn="l">
                        <a:lnSpc>
                          <a:spcPct val="150000"/>
                        </a:lnSpc>
                        <a:spcAft>
                          <a:spcPts val="0"/>
                        </a:spcAft>
                      </a:pPr>
                      <a:r>
                        <a:rPr lang="en-US" sz="1400" dirty="0">
                          <a:effectLst/>
                        </a:rPr>
                        <a:t>Offer suggestions </a:t>
                      </a:r>
                      <a:r>
                        <a:rPr lang="en-US" sz="1400" dirty="0" smtClean="0">
                          <a:effectLst/>
                        </a:rPr>
                        <a:t>on caring </a:t>
                      </a:r>
                      <a:r>
                        <a:rPr lang="en-US" sz="1400" dirty="0">
                          <a:effectLst/>
                        </a:rPr>
                        <a:t>for the sexual needs of </a:t>
                      </a:r>
                      <a:r>
                        <a:rPr lang="en-US" sz="1400" dirty="0" smtClean="0">
                          <a:effectLst/>
                        </a:rPr>
                        <a:t>PWD: sensory </a:t>
                      </a:r>
                      <a:r>
                        <a:rPr lang="en-US" sz="1400" dirty="0">
                          <a:effectLst/>
                        </a:rPr>
                        <a:t>therapies (remedial massage, aromatherapy, music); inviting spouse or partner to stay overnight or to take the person living with dementia home for occasional overnight stays (if they are in residential care); </a:t>
                      </a:r>
                      <a:r>
                        <a:rPr lang="en-US" sz="1400" dirty="0" smtClean="0">
                          <a:effectLst/>
                        </a:rPr>
                        <a:t>&amp; </a:t>
                      </a:r>
                      <a:r>
                        <a:rPr lang="en-US" sz="1400" dirty="0">
                          <a:effectLst/>
                        </a:rPr>
                        <a:t>asking family to ensemble an autobiographical account of the person’s life with photos </a:t>
                      </a:r>
                      <a:r>
                        <a:rPr lang="en-US" sz="1400" dirty="0" smtClean="0">
                          <a:effectLst/>
                        </a:rPr>
                        <a:t>&amp; </a:t>
                      </a:r>
                      <a:r>
                        <a:rPr lang="en-US" sz="1400" dirty="0">
                          <a:effectLst/>
                        </a:rPr>
                        <a:t>reminders of good times to be used in later reminiscence-distraction programmes.</a:t>
                      </a:r>
                      <a:endParaRPr lang="en-AU" sz="1400" dirty="0">
                        <a:solidFill>
                          <a:srgbClr val="404040"/>
                        </a:solidFill>
                        <a:effectLst/>
                        <a:latin typeface="Century Schoolbook"/>
                        <a:ea typeface="MS PMincho"/>
                        <a:cs typeface="Times New Roman"/>
                      </a:endParaRPr>
                    </a:p>
                  </a:txBody>
                  <a:tcPr marL="51431" marR="51431" marT="0" marB="0"/>
                </a:tc>
              </a:tr>
              <a:tr h="979324">
                <a:tc>
                  <a:txBody>
                    <a:bodyPr/>
                    <a:lstStyle/>
                    <a:p>
                      <a:pPr algn="l">
                        <a:lnSpc>
                          <a:spcPct val="150000"/>
                        </a:lnSpc>
                        <a:spcAft>
                          <a:spcPts val="0"/>
                        </a:spcAft>
                      </a:pPr>
                      <a:r>
                        <a:rPr lang="en-US" sz="1400" u="sng" dirty="0">
                          <a:effectLst/>
                        </a:rPr>
                        <a:t>I</a:t>
                      </a:r>
                      <a:r>
                        <a:rPr lang="en-US" sz="1400" dirty="0">
                          <a:effectLst/>
                        </a:rPr>
                        <a:t>NTENSIVE </a:t>
                      </a:r>
                      <a:r>
                        <a:rPr lang="en-US" sz="1400" u="sng" dirty="0">
                          <a:effectLst/>
                        </a:rPr>
                        <a:t>T</a:t>
                      </a:r>
                      <a:r>
                        <a:rPr lang="en-US" sz="1400" dirty="0">
                          <a:effectLst/>
                        </a:rPr>
                        <a:t>HERAPY</a:t>
                      </a:r>
                      <a:endParaRPr lang="en-AU" sz="1400" dirty="0">
                        <a:solidFill>
                          <a:srgbClr val="404040"/>
                        </a:solidFill>
                        <a:effectLst/>
                        <a:latin typeface="Century Schoolbook"/>
                        <a:ea typeface="MS PMincho"/>
                        <a:cs typeface="Times New Roman"/>
                      </a:endParaRPr>
                    </a:p>
                  </a:txBody>
                  <a:tcPr marL="51431" marR="51431" marT="0" marB="0"/>
                </a:tc>
                <a:tc>
                  <a:txBody>
                    <a:bodyPr/>
                    <a:lstStyle/>
                    <a:p>
                      <a:pPr algn="l">
                        <a:lnSpc>
                          <a:spcPct val="150000"/>
                        </a:lnSpc>
                        <a:spcAft>
                          <a:spcPts val="0"/>
                        </a:spcAft>
                      </a:pPr>
                      <a:r>
                        <a:rPr lang="en-US" sz="1400" dirty="0">
                          <a:effectLst/>
                        </a:rPr>
                        <a:t>Advise family on the availability of counsellors, community support groups, sex therapists, psychologists, social workers or clinical nurse consultants that may be able to help family work through their own feelings </a:t>
                      </a:r>
                      <a:r>
                        <a:rPr lang="en-US" sz="1400" dirty="0" smtClean="0">
                          <a:effectLst/>
                        </a:rPr>
                        <a:t>&amp; </a:t>
                      </a:r>
                      <a:r>
                        <a:rPr lang="en-US" sz="1400" dirty="0">
                          <a:effectLst/>
                        </a:rPr>
                        <a:t>obtain support.  </a:t>
                      </a:r>
                      <a:endParaRPr lang="en-AU" sz="1400" dirty="0">
                        <a:solidFill>
                          <a:srgbClr val="404040"/>
                        </a:solidFill>
                        <a:effectLst/>
                        <a:latin typeface="Century Schoolbook"/>
                        <a:ea typeface="MS PMincho"/>
                        <a:cs typeface="Times New Roman"/>
                      </a:endParaRPr>
                    </a:p>
                  </a:txBody>
                  <a:tcPr marL="51431" marR="51431" marT="0" marB="0"/>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8839323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4535269"/>
              </p:ext>
            </p:extLst>
          </p:nvPr>
        </p:nvGraphicFramePr>
        <p:xfrm>
          <a:off x="611560" y="2060860"/>
          <a:ext cx="8064896" cy="3840480"/>
        </p:xfrm>
        <a:graphic>
          <a:graphicData uri="http://schemas.openxmlformats.org/drawingml/2006/table">
            <a:tbl>
              <a:tblPr firstRow="1" firstCol="1" bandRow="1">
                <a:tableStyleId>{5C22544A-7EE6-4342-B048-85BDC9FD1C3A}</a:tableStyleId>
              </a:tblPr>
              <a:tblGrid>
                <a:gridCol w="8064896"/>
              </a:tblGrid>
              <a:tr h="3232215">
                <a:tc>
                  <a:txBody>
                    <a:bodyPr/>
                    <a:lstStyle/>
                    <a:p>
                      <a:pPr algn="ctr">
                        <a:lnSpc>
                          <a:spcPct val="150000"/>
                        </a:lnSpc>
                        <a:spcAft>
                          <a:spcPts val="0"/>
                        </a:spcAft>
                      </a:pPr>
                      <a:r>
                        <a:rPr lang="en-US" sz="2400" b="1" dirty="0" smtClean="0">
                          <a:solidFill>
                            <a:schemeClr val="tx1"/>
                          </a:solidFill>
                          <a:effectLst/>
                        </a:rPr>
                        <a:t>Case of Paul &amp;</a:t>
                      </a:r>
                      <a:r>
                        <a:rPr lang="en-US" sz="2400" b="1" baseline="0" dirty="0" smtClean="0">
                          <a:solidFill>
                            <a:schemeClr val="tx1"/>
                          </a:solidFill>
                          <a:effectLst/>
                        </a:rPr>
                        <a:t> Margaret Holmes</a:t>
                      </a:r>
                    </a:p>
                    <a:p>
                      <a:pPr algn="ctr">
                        <a:lnSpc>
                          <a:spcPct val="150000"/>
                        </a:lnSpc>
                        <a:spcAft>
                          <a:spcPts val="0"/>
                        </a:spcAft>
                      </a:pPr>
                      <a:r>
                        <a:rPr lang="en-US" sz="2400" b="1" dirty="0" smtClean="0">
                          <a:solidFill>
                            <a:schemeClr val="tx1"/>
                          </a:solidFill>
                          <a:effectLst/>
                        </a:rPr>
                        <a:t>71-year-old </a:t>
                      </a:r>
                      <a:r>
                        <a:rPr lang="en-US" sz="2400" b="1" dirty="0">
                          <a:solidFill>
                            <a:schemeClr val="tx1"/>
                          </a:solidFill>
                          <a:effectLst/>
                        </a:rPr>
                        <a:t>Paul was diagnosed with Alzheimer's disease. He had been living in a dementia specific unit for approximately the last two years. His wife, Margaret (63-year-old), visits him on a daily basis. She was upset by his constant desire to engage in sexual intercourse.  </a:t>
                      </a:r>
                      <a:endParaRPr lang="en-AU" sz="2400" b="1" dirty="0">
                        <a:solidFill>
                          <a:schemeClr val="tx1"/>
                        </a:solidFill>
                        <a:effectLst/>
                        <a:latin typeface="Century Schoolbook"/>
                        <a:ea typeface="MS PMincho"/>
                        <a:cs typeface="Times New Roman"/>
                      </a:endParaRPr>
                    </a:p>
                  </a:txBody>
                  <a:tcPr marL="43519" marR="43519" marT="0" marB="0">
                    <a:solidFill>
                      <a:srgbClr val="FFFFCC"/>
                    </a:solidFill>
                  </a:tcPr>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97636592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822" y="1556792"/>
            <a:ext cx="8229600" cy="4464496"/>
          </a:xfrm>
        </p:spPr>
        <p:txBody>
          <a:bodyPr>
            <a:noAutofit/>
          </a:bodyPr>
          <a:lstStyle/>
          <a:p>
            <a:pPr marL="0" indent="0" algn="ctr">
              <a:lnSpc>
                <a:spcPct val="150000"/>
              </a:lnSpc>
              <a:buNone/>
            </a:pPr>
            <a:r>
              <a:rPr lang="en-AU" sz="3000" b="1" dirty="0" smtClean="0">
                <a:solidFill>
                  <a:srgbClr val="40C000"/>
                </a:solidFill>
              </a:rPr>
              <a:t>ACTIVITY</a:t>
            </a:r>
          </a:p>
          <a:p>
            <a:pPr marL="0" indent="0" algn="ctr">
              <a:lnSpc>
                <a:spcPct val="150000"/>
              </a:lnSpc>
              <a:buNone/>
            </a:pPr>
            <a:endParaRPr lang="en-AU" sz="3000" b="1" dirty="0">
              <a:solidFill>
                <a:schemeClr val="accent5">
                  <a:lumMod val="50000"/>
                </a:schemeClr>
              </a:solidFill>
            </a:endParaRPr>
          </a:p>
          <a:p>
            <a:pPr marL="0" indent="0" algn="ctr">
              <a:lnSpc>
                <a:spcPct val="150000"/>
              </a:lnSpc>
              <a:buNone/>
            </a:pPr>
            <a:endParaRPr lang="en-AU" sz="3000" b="1" dirty="0" smtClean="0">
              <a:solidFill>
                <a:schemeClr val="accent5">
                  <a:lumMod val="50000"/>
                </a:schemeClr>
              </a:solidFill>
            </a:endParaRPr>
          </a:p>
          <a:p>
            <a:pPr marL="0" indent="0" algn="ctr">
              <a:lnSpc>
                <a:spcPct val="150000"/>
              </a:lnSpc>
              <a:buNone/>
            </a:pPr>
            <a:endParaRPr lang="en-AU" sz="3000" b="1" dirty="0">
              <a:solidFill>
                <a:schemeClr val="accent5">
                  <a:lumMod val="50000"/>
                </a:schemeClr>
              </a:solidFill>
            </a:endParaRPr>
          </a:p>
          <a:p>
            <a:pPr marL="0" lvl="1" indent="0" algn="ctr">
              <a:lnSpc>
                <a:spcPct val="150000"/>
              </a:lnSpc>
              <a:buNone/>
            </a:pPr>
            <a:r>
              <a:rPr lang="en-US" sz="3000" b="1" dirty="0" smtClean="0">
                <a:solidFill>
                  <a:schemeClr val="accent5">
                    <a:lumMod val="50000"/>
                  </a:schemeClr>
                </a:solidFill>
              </a:rPr>
              <a:t>How can </a:t>
            </a:r>
            <a:r>
              <a:rPr lang="en-US" b="1" dirty="0" smtClean="0">
                <a:solidFill>
                  <a:schemeClr val="accent5">
                    <a:lumMod val="50000"/>
                  </a:schemeClr>
                </a:solidFill>
              </a:rPr>
              <a:t>the </a:t>
            </a:r>
            <a:r>
              <a:rPr lang="en-US" b="1" dirty="0">
                <a:solidFill>
                  <a:schemeClr val="accent5">
                    <a:lumMod val="50000"/>
                  </a:schemeClr>
                </a:solidFill>
              </a:rPr>
              <a:t>‘</a:t>
            </a:r>
            <a:r>
              <a:rPr lang="en-US" b="1" u="sng" dirty="0">
                <a:solidFill>
                  <a:schemeClr val="accent5">
                    <a:lumMod val="50000"/>
                  </a:schemeClr>
                </a:solidFill>
              </a:rPr>
              <a:t>P-LI-SS-</a:t>
            </a:r>
            <a:r>
              <a:rPr lang="en-US" b="1" dirty="0">
                <a:solidFill>
                  <a:schemeClr val="accent5">
                    <a:lumMod val="50000"/>
                  </a:schemeClr>
                </a:solidFill>
              </a:rPr>
              <a:t>IT’ model of care </a:t>
            </a:r>
            <a:r>
              <a:rPr lang="en-US" b="1" dirty="0" smtClean="0">
                <a:solidFill>
                  <a:schemeClr val="accent5">
                    <a:lumMod val="50000"/>
                  </a:schemeClr>
                </a:solidFill>
              </a:rPr>
              <a:t>be applied in </a:t>
            </a:r>
            <a:r>
              <a:rPr lang="en-US" b="1" dirty="0">
                <a:solidFill>
                  <a:schemeClr val="accent5">
                    <a:lumMod val="50000"/>
                  </a:schemeClr>
                </a:solidFill>
              </a:rPr>
              <a:t>the case of </a:t>
            </a:r>
            <a:r>
              <a:rPr lang="en-US" b="1" i="1" dirty="0">
                <a:solidFill>
                  <a:schemeClr val="accent5">
                    <a:lumMod val="50000"/>
                  </a:schemeClr>
                </a:solidFill>
              </a:rPr>
              <a:t>Paul &amp; Margaret </a:t>
            </a:r>
            <a:r>
              <a:rPr lang="en-US" b="1" i="1" dirty="0" smtClean="0">
                <a:solidFill>
                  <a:schemeClr val="accent5">
                    <a:lumMod val="50000"/>
                  </a:schemeClr>
                </a:solidFill>
              </a:rPr>
              <a:t>Holmes</a:t>
            </a:r>
            <a:r>
              <a:rPr lang="en-US" b="1" dirty="0">
                <a:solidFill>
                  <a:schemeClr val="accent5">
                    <a:lumMod val="50000"/>
                  </a:schemeClr>
                </a:solidFill>
              </a:rPr>
              <a:t>?</a:t>
            </a:r>
            <a:endParaRPr lang="en-AU" sz="1800" b="1" dirty="0">
              <a:solidFill>
                <a:schemeClr val="accent5">
                  <a:lumMod val="50000"/>
                </a:schemeClr>
              </a:solidFill>
            </a:endParaRPr>
          </a:p>
          <a:p>
            <a:pPr marL="0" indent="0" algn="ctr">
              <a:lnSpc>
                <a:spcPct val="150000"/>
              </a:lnSpc>
              <a:buNone/>
            </a:pPr>
            <a:endParaRPr lang="en-AU" sz="3000" b="1" dirty="0">
              <a:solidFill>
                <a:schemeClr val="accent5">
                  <a:lumMod val="75000"/>
                </a:schemeClr>
              </a:solidFill>
            </a:endParaRPr>
          </a:p>
        </p:txBody>
      </p:sp>
      <p:pic>
        <p:nvPicPr>
          <p:cNvPr id="10243" name="Picture 3" descr="C:\Users\s1696954.STAFF\AppData\Local\Microsoft\Windows\Temporary Internet Files\Content.IE5\CKJY2H8W\MP91022084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758" y="2564939"/>
            <a:ext cx="1353388" cy="1829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2177974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3875313"/>
              </p:ext>
            </p:extLst>
          </p:nvPr>
        </p:nvGraphicFramePr>
        <p:xfrm>
          <a:off x="539552" y="1124744"/>
          <a:ext cx="8064896" cy="5112568"/>
        </p:xfrm>
        <a:graphic>
          <a:graphicData uri="http://schemas.openxmlformats.org/drawingml/2006/table">
            <a:tbl>
              <a:tblPr firstRow="1" firstCol="1" bandRow="1">
                <a:tableStyleId>{5C22544A-7EE6-4342-B048-85BDC9FD1C3A}</a:tableStyleId>
              </a:tblPr>
              <a:tblGrid>
                <a:gridCol w="8064896"/>
              </a:tblGrid>
              <a:tr h="5112568">
                <a:tc>
                  <a:txBody>
                    <a:bodyPr/>
                    <a:lstStyle/>
                    <a:p>
                      <a:pPr algn="ctr">
                        <a:lnSpc>
                          <a:spcPct val="150000"/>
                        </a:lnSpc>
                        <a:spcAft>
                          <a:spcPts val="0"/>
                        </a:spcAft>
                      </a:pPr>
                      <a:r>
                        <a:rPr lang="en-US" sz="2000" b="1" dirty="0" smtClean="0">
                          <a:solidFill>
                            <a:schemeClr val="tx1"/>
                          </a:solidFill>
                          <a:effectLst/>
                        </a:rPr>
                        <a:t>Case of Paul &amp;</a:t>
                      </a:r>
                      <a:r>
                        <a:rPr lang="en-US" sz="2000" b="1" baseline="0" dirty="0" smtClean="0">
                          <a:solidFill>
                            <a:schemeClr val="tx1"/>
                          </a:solidFill>
                          <a:effectLst/>
                        </a:rPr>
                        <a:t> Margaret Holmes</a:t>
                      </a:r>
                    </a:p>
                    <a:p>
                      <a:pPr algn="just">
                        <a:spcBef>
                          <a:spcPts val="140"/>
                        </a:spcBef>
                      </a:pPr>
                      <a:r>
                        <a:rPr lang="en-US" sz="1600" b="0" kern="1200" dirty="0" smtClean="0">
                          <a:solidFill>
                            <a:schemeClr val="tx1"/>
                          </a:solidFill>
                          <a:effectLst/>
                          <a:latin typeface="+mn-lt"/>
                          <a:ea typeface="+mn-ea"/>
                          <a:cs typeface="+mn-cs"/>
                        </a:rPr>
                        <a:t>Noticing Margaret's discomfort, care staff sought her permission to discuss the situation. While Margaret was initially reluctant to discuss the situation, she eventually confided in the care staff. When questioned about their sexual history, Margaret indicated that she and Paul had an active sexual life right up till his admission to residential care. She was concerned that Paul, given his Alzheimer's disease, may not be fully aware of his own actions (i.e. taking off his clothes, pulling her into the bed with him and touching her intimately). She was also particularly worried about the attitudes of other people and that if she agreed to his sexual advances, they would know what she and Paul were doing behind closed doors. Margaret felt embarrassed about the possibility of others laughing at them having sex at their age. Given her concerns, suggestions were made for Margaret to meet with a clinical nurse consultant in regular formal sessions to discuss her feelings of concerns. During these 'intensive therapy' sessions, it was noted to Margaret that the behaviours exhibited by Paul were not unusual from those prior to his admission to the care facility. Margaret was reassured that, in light of their active sexual life, it was quite normal for Paul to continue having and displaying sexual needs and desire. The clinical nurse consultant suggested that Margaret should consider taking Paul home for a night stay-over to once again share feelings of intimacy and have sex in the privacy of their own bedroom. This suggestion was proven to be a success for Paul and Margaret where home overnight stay was organised on a regular basis. </a:t>
                      </a:r>
                      <a:endParaRPr lang="en-AU" sz="1600" b="0" kern="1200" dirty="0">
                        <a:solidFill>
                          <a:schemeClr val="tx1"/>
                        </a:solidFill>
                        <a:effectLst/>
                        <a:latin typeface="+mn-lt"/>
                        <a:ea typeface="+mn-ea"/>
                        <a:cs typeface="+mn-cs"/>
                      </a:endParaRPr>
                    </a:p>
                  </a:txBody>
                  <a:tcPr marL="43519" marR="43519" marT="0" marB="0">
                    <a:solidFill>
                      <a:srgbClr val="FFFFCC"/>
                    </a:solidFill>
                  </a:tcPr>
                </a:tc>
              </a:tr>
            </a:tbl>
          </a:graphicData>
        </a:graphic>
      </p:graphicFrame>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7990250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1"/>
            <a:ext cx="8229600" cy="4857403"/>
          </a:xfrm>
        </p:spPr>
        <p:txBody>
          <a:bodyPr>
            <a:normAutofit/>
          </a:bodyPr>
          <a:lstStyle/>
          <a:p>
            <a:pPr marL="0" indent="0">
              <a:buNone/>
            </a:pPr>
            <a:r>
              <a:rPr lang="en-AU" sz="2400" b="1" i="1" dirty="0" smtClean="0">
                <a:solidFill>
                  <a:schemeClr val="accent6">
                    <a:lumMod val="75000"/>
                  </a:schemeClr>
                </a:solidFill>
              </a:rPr>
              <a:t>Needs-based approach</a:t>
            </a:r>
            <a:r>
              <a:rPr lang="en-AU" sz="1500" b="1" i="1" dirty="0" smtClean="0">
                <a:solidFill>
                  <a:schemeClr val="accent6">
                    <a:lumMod val="75000"/>
                  </a:schemeClr>
                </a:solidFill>
              </a:rPr>
              <a:t> (White, 2011 &amp; McCarthy 2011) </a:t>
            </a:r>
            <a:r>
              <a:rPr lang="en-AU" sz="2400" dirty="0" smtClean="0"/>
              <a:t>– identify </a:t>
            </a:r>
            <a:r>
              <a:rPr lang="en-AU" sz="2400" dirty="0"/>
              <a:t>triggers to sexual behaviour in </a:t>
            </a:r>
            <a:r>
              <a:rPr lang="en-AU" sz="2400" dirty="0" smtClean="0"/>
              <a:t>PWD &amp; </a:t>
            </a:r>
            <a:r>
              <a:rPr lang="en-AU" sz="2400" dirty="0"/>
              <a:t>adopt care practices to meet their sexual needs</a:t>
            </a:r>
          </a:p>
        </p:txBody>
      </p:sp>
      <p:graphicFrame>
        <p:nvGraphicFramePr>
          <p:cNvPr id="7" name="Diagram 6"/>
          <p:cNvGraphicFramePr/>
          <p:nvPr>
            <p:extLst>
              <p:ext uri="{D42A27DB-BD31-4B8C-83A1-F6EECF244321}">
                <p14:modId xmlns:p14="http://schemas.microsoft.com/office/powerpoint/2010/main" val="3160372910"/>
              </p:ext>
            </p:extLst>
          </p:nvPr>
        </p:nvGraphicFramePr>
        <p:xfrm>
          <a:off x="1403702" y="2420924"/>
          <a:ext cx="6110605" cy="36798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fontScale="90000"/>
          </a:bodyPr>
          <a:lstStyle/>
          <a:p>
            <a:r>
              <a:rPr lang="en-AU" sz="3600" b="1" dirty="0" smtClean="0">
                <a:solidFill>
                  <a:srgbClr val="40C000"/>
                </a:solidFill>
              </a:rPr>
              <a:t>Responding to Sexual Advances from People with Dementia</a:t>
            </a:r>
            <a:endParaRPr lang="en-AU" sz="3600" b="1" dirty="0">
              <a:solidFill>
                <a:srgbClr val="40C000"/>
              </a:solidFill>
            </a:endParaRPr>
          </a:p>
        </p:txBody>
      </p:sp>
      <p:sp>
        <p:nvSpPr>
          <p:cNvPr id="3" name="Content Placeholder 2"/>
          <p:cNvSpPr>
            <a:spLocks noGrp="1"/>
          </p:cNvSpPr>
          <p:nvPr>
            <p:ph idx="1"/>
          </p:nvPr>
        </p:nvSpPr>
        <p:spPr>
          <a:xfrm>
            <a:off x="467544" y="2276873"/>
            <a:ext cx="8229600" cy="3777283"/>
          </a:xfrm>
        </p:spPr>
        <p:txBody>
          <a:bodyPr>
            <a:noAutofit/>
          </a:bodyPr>
          <a:lstStyle/>
          <a:p>
            <a:pPr lvl="0"/>
            <a:r>
              <a:rPr lang="en-AU" sz="2400" dirty="0" smtClean="0"/>
              <a:t>PWD may </a:t>
            </a:r>
          </a:p>
          <a:p>
            <a:pPr lvl="1"/>
            <a:r>
              <a:rPr lang="en-AU" sz="2400" dirty="0" smtClean="0"/>
              <a:t>confuse </a:t>
            </a:r>
            <a:r>
              <a:rPr lang="en-AU" sz="2400" dirty="0"/>
              <a:t>health care professionals for intimate </a:t>
            </a:r>
            <a:r>
              <a:rPr lang="en-AU" sz="2400" dirty="0" smtClean="0"/>
              <a:t>spouse/partner</a:t>
            </a:r>
          </a:p>
          <a:p>
            <a:pPr lvl="1"/>
            <a:r>
              <a:rPr lang="en-AU" sz="2400" dirty="0" smtClean="0"/>
              <a:t>misinterpret </a:t>
            </a:r>
            <a:r>
              <a:rPr lang="en-AU" sz="2400" dirty="0"/>
              <a:t>the meaning of certain words or actions, especially during personal care activities like dressing or </a:t>
            </a:r>
            <a:r>
              <a:rPr lang="en-AU" sz="2400" dirty="0" smtClean="0"/>
              <a:t>showering/bathing</a:t>
            </a:r>
          </a:p>
          <a:p>
            <a:pPr lvl="1"/>
            <a:r>
              <a:rPr lang="en-US" sz="2400" b="1" i="1" dirty="0">
                <a:solidFill>
                  <a:schemeClr val="accent6">
                    <a:lumMod val="75000"/>
                  </a:schemeClr>
                </a:solidFill>
              </a:rPr>
              <a:t>R</a:t>
            </a:r>
            <a:r>
              <a:rPr lang="en-US" sz="2400" b="1" i="1" dirty="0" smtClean="0">
                <a:solidFill>
                  <a:schemeClr val="accent6">
                    <a:lumMod val="75000"/>
                  </a:schemeClr>
                </a:solidFill>
              </a:rPr>
              <a:t>esponse </a:t>
            </a:r>
            <a:r>
              <a:rPr lang="en-US" sz="2400" b="1" i="1" dirty="0">
                <a:solidFill>
                  <a:schemeClr val="accent6">
                    <a:lumMod val="75000"/>
                  </a:schemeClr>
                </a:solidFill>
              </a:rPr>
              <a:t>S</a:t>
            </a:r>
            <a:r>
              <a:rPr lang="en-US" sz="2400" b="1" i="1" dirty="0" smtClean="0">
                <a:solidFill>
                  <a:schemeClr val="accent6">
                    <a:lumMod val="75000"/>
                  </a:schemeClr>
                </a:solidFill>
              </a:rPr>
              <a:t>trategy</a:t>
            </a:r>
            <a:r>
              <a:rPr lang="en-US" sz="2400" dirty="0" smtClean="0"/>
              <a:t>: clearly </a:t>
            </a:r>
            <a:r>
              <a:rPr lang="en-US" sz="2400" dirty="0"/>
              <a:t>identify the behaviour </a:t>
            </a:r>
            <a:r>
              <a:rPr lang="en-US" sz="2400" dirty="0" smtClean="0"/>
              <a:t>&amp; </a:t>
            </a:r>
            <a:r>
              <a:rPr lang="en-US" sz="2400" dirty="0"/>
              <a:t>indicate that the behaviour is unacceptable </a:t>
            </a:r>
            <a:r>
              <a:rPr lang="en-US" sz="2400" dirty="0" smtClean="0"/>
              <a:t>&amp; </a:t>
            </a:r>
            <a:r>
              <a:rPr lang="en-US" sz="2400" dirty="0"/>
              <a:t>you feel uncomfortable while reminding the person with dementia who you are </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4464496"/>
          </a:xfrm>
        </p:spPr>
        <p:txBody>
          <a:bodyPr>
            <a:noAutofit/>
          </a:bodyPr>
          <a:lstStyle/>
          <a:p>
            <a:pPr lvl="0">
              <a:lnSpc>
                <a:spcPct val="150000"/>
              </a:lnSpc>
            </a:pPr>
            <a:r>
              <a:rPr lang="en-US" sz="2400" dirty="0" smtClean="0"/>
              <a:t>In acute </a:t>
            </a:r>
            <a:r>
              <a:rPr lang="en-US" sz="2400" dirty="0"/>
              <a:t>dementia (i.e. delirium), words will be </a:t>
            </a:r>
            <a:r>
              <a:rPr lang="en-US" sz="2400" dirty="0" smtClean="0"/>
              <a:t>generally be ineffective</a:t>
            </a:r>
          </a:p>
          <a:p>
            <a:pPr lvl="0">
              <a:lnSpc>
                <a:spcPct val="150000"/>
              </a:lnSpc>
            </a:pPr>
            <a:r>
              <a:rPr lang="en-US" sz="2400" dirty="0" smtClean="0"/>
              <a:t>Remove </a:t>
            </a:r>
            <a:r>
              <a:rPr lang="en-US" sz="2400" dirty="0"/>
              <a:t>yourself from the situation </a:t>
            </a:r>
            <a:r>
              <a:rPr lang="en-US" sz="2400" dirty="0" smtClean="0"/>
              <a:t>&amp; </a:t>
            </a:r>
            <a:r>
              <a:rPr lang="en-US" sz="2400" dirty="0"/>
              <a:t>seek </a:t>
            </a:r>
            <a:r>
              <a:rPr lang="en-US" sz="2400" dirty="0" smtClean="0"/>
              <a:t>help if you:</a:t>
            </a:r>
          </a:p>
          <a:p>
            <a:pPr lvl="1">
              <a:lnSpc>
                <a:spcPct val="150000"/>
              </a:lnSpc>
            </a:pPr>
            <a:r>
              <a:rPr lang="en-US" sz="2400" dirty="0" smtClean="0"/>
              <a:t>cannot </a:t>
            </a:r>
            <a:r>
              <a:rPr lang="en-US" sz="2400" dirty="0"/>
              <a:t>distract the </a:t>
            </a:r>
            <a:r>
              <a:rPr lang="en-US" sz="2400" dirty="0" smtClean="0"/>
              <a:t>person</a:t>
            </a:r>
          </a:p>
          <a:p>
            <a:pPr lvl="1">
              <a:lnSpc>
                <a:spcPct val="150000"/>
              </a:lnSpc>
            </a:pPr>
            <a:r>
              <a:rPr lang="en-US" sz="2400" dirty="0" smtClean="0"/>
              <a:t>unable to re-direct </a:t>
            </a:r>
            <a:r>
              <a:rPr lang="en-US" sz="2400" dirty="0"/>
              <a:t>his/her behaviour to another </a:t>
            </a:r>
            <a:r>
              <a:rPr lang="en-US" sz="2400" dirty="0" smtClean="0"/>
              <a:t>activity</a:t>
            </a:r>
          </a:p>
          <a:p>
            <a:pPr lvl="1">
              <a:lnSpc>
                <a:spcPct val="150000"/>
              </a:lnSpc>
            </a:pPr>
            <a:r>
              <a:rPr lang="en-US" sz="2400" dirty="0"/>
              <a:t>u</a:t>
            </a:r>
            <a:r>
              <a:rPr lang="en-US" sz="2400" dirty="0" smtClean="0"/>
              <a:t>nable to move </a:t>
            </a:r>
            <a:r>
              <a:rPr lang="en-US" sz="2400" dirty="0"/>
              <a:t>the resident to another location </a:t>
            </a:r>
            <a:r>
              <a:rPr lang="en-US" sz="2400" dirty="0" smtClean="0"/>
              <a:t>&amp; </a:t>
            </a:r>
            <a:r>
              <a:rPr lang="en-US" sz="2400" dirty="0"/>
              <a:t>his/her behaviour is placing you at </a:t>
            </a:r>
            <a:r>
              <a:rPr lang="en-US" sz="2400" dirty="0" smtClean="0"/>
              <a:t>risk</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9275645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84785"/>
            <a:ext cx="8229600" cy="3777283"/>
          </a:xfrm>
        </p:spPr>
        <p:txBody>
          <a:bodyPr>
            <a:noAutofit/>
          </a:bodyPr>
          <a:lstStyle/>
          <a:p>
            <a:pPr lvl="0">
              <a:lnSpc>
                <a:spcPct val="150000"/>
              </a:lnSpc>
            </a:pPr>
            <a:r>
              <a:rPr lang="en-AU" sz="2400" dirty="0" smtClean="0"/>
              <a:t>Following an </a:t>
            </a:r>
            <a:r>
              <a:rPr lang="en-AU" sz="2400" dirty="0"/>
              <a:t>incidence of uninvited sexual advance, it is normal for to feel upset, angry and/or </a:t>
            </a:r>
            <a:r>
              <a:rPr lang="en-AU" sz="2400" dirty="0" smtClean="0"/>
              <a:t>emotional</a:t>
            </a:r>
          </a:p>
          <a:p>
            <a:pPr lvl="0">
              <a:lnSpc>
                <a:spcPct val="150000"/>
              </a:lnSpc>
            </a:pPr>
            <a:r>
              <a:rPr lang="en-AU" sz="2400" dirty="0" smtClean="0"/>
              <a:t>Important </a:t>
            </a:r>
            <a:r>
              <a:rPr lang="en-AU" sz="2400" dirty="0"/>
              <a:t>to seek support </a:t>
            </a:r>
            <a:r>
              <a:rPr lang="en-AU" sz="2400" dirty="0" smtClean="0"/>
              <a:t>&amp; </a:t>
            </a:r>
            <a:r>
              <a:rPr lang="en-AU" sz="2400" dirty="0"/>
              <a:t>reassurance from your colleagues </a:t>
            </a:r>
            <a:endParaRPr lang="en-AU" sz="2400" dirty="0" smtClean="0"/>
          </a:p>
          <a:p>
            <a:pPr lvl="0">
              <a:lnSpc>
                <a:spcPct val="150000"/>
              </a:lnSpc>
            </a:pPr>
            <a:r>
              <a:rPr lang="en-AU" sz="2400" dirty="0" smtClean="0"/>
              <a:t>Report &amp; </a:t>
            </a:r>
            <a:r>
              <a:rPr lang="en-AU" sz="2400" dirty="0"/>
              <a:t>record the </a:t>
            </a:r>
            <a:r>
              <a:rPr lang="en-AU" sz="2400" dirty="0" smtClean="0"/>
              <a:t>incidence - allow </a:t>
            </a:r>
            <a:r>
              <a:rPr lang="en-AU" sz="2400" dirty="0"/>
              <a:t>a thorough assessment to determine the triggers of the behaviour </a:t>
            </a:r>
            <a:r>
              <a:rPr lang="en-AU" sz="2400" dirty="0" smtClean="0"/>
              <a:t>&amp; </a:t>
            </a:r>
            <a:r>
              <a:rPr lang="en-AU" sz="2400" dirty="0"/>
              <a:t>identify possible ways to avoid or limit future sexual </a:t>
            </a:r>
            <a:r>
              <a:rPr lang="en-AU" sz="2400" dirty="0" smtClean="0"/>
              <a:t>advances </a:t>
            </a:r>
            <a:endParaRPr lang="en-AU" sz="2400" dirty="0"/>
          </a:p>
          <a:p>
            <a:pPr>
              <a:lnSpc>
                <a:spcPct val="150000"/>
              </a:lnSpc>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75410340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84784"/>
            <a:ext cx="8280920" cy="4464496"/>
          </a:xfrm>
        </p:spPr>
        <p:txBody>
          <a:bodyPr>
            <a:normAutofit/>
          </a:bodyPr>
          <a:lstStyle/>
          <a:p>
            <a:pPr algn="ctr"/>
            <a:r>
              <a:rPr lang="en-US" sz="3200" b="1" dirty="0">
                <a:solidFill>
                  <a:srgbClr val="FF5B00"/>
                </a:solidFill>
              </a:rPr>
              <a:t/>
            </a:r>
            <a:br>
              <a:rPr lang="en-US" sz="3200" b="1" dirty="0">
                <a:solidFill>
                  <a:srgbClr val="FF5B00"/>
                </a:solidFill>
              </a:rPr>
            </a:br>
            <a:r>
              <a:rPr lang="en-US" sz="3200" b="1" dirty="0" smtClean="0">
                <a:solidFill>
                  <a:srgbClr val="FF5B00"/>
                </a:solidFill>
              </a:rPr>
              <a:t>MODULE </a:t>
            </a:r>
            <a:r>
              <a:rPr lang="en-US" sz="3200" b="1" dirty="0">
                <a:solidFill>
                  <a:srgbClr val="FF5B00"/>
                </a:solidFill>
              </a:rPr>
              <a:t>C</a:t>
            </a:r>
            <a:r>
              <a:rPr lang="en-AU" sz="3200" dirty="0">
                <a:solidFill>
                  <a:srgbClr val="FF5B00"/>
                </a:solidFill>
              </a:rPr>
              <a:t/>
            </a:r>
            <a:br>
              <a:rPr lang="en-AU" sz="3200" dirty="0">
                <a:solidFill>
                  <a:srgbClr val="FF5B00"/>
                </a:solidFill>
              </a:rPr>
            </a:br>
            <a:r>
              <a:rPr lang="en-US" sz="3200" b="1" dirty="0">
                <a:solidFill>
                  <a:srgbClr val="FF5B00"/>
                </a:solidFill>
              </a:rPr>
              <a:t>Ethical Considerations: Policy/Guidelines </a:t>
            </a:r>
            <a:r>
              <a:rPr lang="en-US" sz="3200" b="1" dirty="0" smtClean="0">
                <a:solidFill>
                  <a:srgbClr val="FF5B00"/>
                </a:solidFill>
              </a:rPr>
              <a:t/>
            </a:r>
            <a:br>
              <a:rPr lang="en-US" sz="3200" b="1" dirty="0" smtClean="0">
                <a:solidFill>
                  <a:srgbClr val="FF5B00"/>
                </a:solidFill>
              </a:rPr>
            </a:br>
            <a:r>
              <a:rPr lang="en-US" sz="3200" b="1" dirty="0">
                <a:solidFill>
                  <a:srgbClr val="FF5B00"/>
                </a:solidFill>
              </a:rPr>
              <a:t/>
            </a:r>
            <a:br>
              <a:rPr lang="en-US" sz="3200" b="1" dirty="0">
                <a:solidFill>
                  <a:srgbClr val="FF5B00"/>
                </a:solidFill>
              </a:rPr>
            </a:br>
            <a:r>
              <a:rPr lang="en-US" sz="3200" b="1" dirty="0" smtClean="0"/>
              <a:t>Development </a:t>
            </a:r>
            <a:r>
              <a:rPr lang="en-US" sz="3200" b="1" dirty="0"/>
              <a:t>for Sexualities and Dementia in Care </a:t>
            </a:r>
            <a:r>
              <a:rPr lang="en-US" sz="3200" b="1" dirty="0" smtClean="0"/>
              <a:t>Setting</a:t>
            </a:r>
            <a:endParaRPr lang="en-AU" sz="2000" i="1" dirty="0">
              <a:solidFill>
                <a:srgbClr val="0000FF"/>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8271692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1"/>
            <a:ext cx="8229600" cy="4497363"/>
          </a:xfrm>
        </p:spPr>
        <p:txBody>
          <a:bodyPr>
            <a:normAutofit lnSpcReduction="10000"/>
          </a:bodyPr>
          <a:lstStyle/>
          <a:p>
            <a:pPr marL="0" indent="0" algn="ctr">
              <a:buNone/>
            </a:pPr>
            <a:r>
              <a:rPr lang="en-US" sz="3000" b="1" i="1" dirty="0" smtClean="0">
                <a:solidFill>
                  <a:srgbClr val="C00000"/>
                </a:solidFill>
              </a:rPr>
              <a:t>Sexuality</a:t>
            </a:r>
            <a:endParaRPr lang="en-AU" sz="3000" dirty="0">
              <a:solidFill>
                <a:srgbClr val="C00000"/>
              </a:solidFill>
            </a:endParaRPr>
          </a:p>
          <a:p>
            <a:pPr marL="0" indent="0" algn="ctr">
              <a:buNone/>
            </a:pPr>
            <a:r>
              <a:rPr lang="en-US" sz="2400" i="1" dirty="0" smtClean="0">
                <a:solidFill>
                  <a:srgbClr val="0070C0"/>
                </a:solidFill>
              </a:rPr>
              <a:t>The </a:t>
            </a:r>
            <a:r>
              <a:rPr lang="en-US" sz="2400" i="1" dirty="0">
                <a:solidFill>
                  <a:srgbClr val="0070C0"/>
                </a:solidFill>
              </a:rPr>
              <a:t>socially constructed roles, behaviours, identities and processes – prescribed and prohibited, enacted and avoided, admitted and denied, valued and devalued, relational and non-relational – associated with female and male eroticism, reproduction, sex acts, thoughts, feelings, beliefs and attitudes. It refers specifically to those aspects of sensual, psychosocial and physical stimuli and responses associated with the pleasure and pains, fulfillments and humiliations of the person in the name of sex. It is broader than, but includes, the acts of sex and being female and male. </a:t>
            </a:r>
            <a:r>
              <a:rPr lang="en-US" sz="2400" i="1" dirty="0" smtClean="0">
                <a:solidFill>
                  <a:srgbClr val="0070C0"/>
                </a:solidFill>
              </a:rPr>
              <a:t>(Nay, 1993; pg</a:t>
            </a:r>
            <a:r>
              <a:rPr lang="en-US" sz="2400" i="1" dirty="0">
                <a:solidFill>
                  <a:srgbClr val="0070C0"/>
                </a:solidFill>
              </a:rPr>
              <a:t>. 199)</a:t>
            </a:r>
            <a:endParaRPr lang="en-AU" sz="2400" i="1" dirty="0">
              <a:solidFill>
                <a:srgbClr val="0070C0"/>
              </a:solidFill>
            </a:endParaRPr>
          </a:p>
          <a:p>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8047485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95214" y="1295219"/>
            <a:ext cx="6874395" cy="4283968"/>
          </a:xfrm>
          <a:prstGeom prst="rect">
            <a:avLst/>
          </a:prstGeom>
        </p:spPr>
      </p:pic>
      <p:sp>
        <p:nvSpPr>
          <p:cNvPr id="8" name="Rectangle 7"/>
          <p:cNvSpPr/>
          <p:nvPr/>
        </p:nvSpPr>
        <p:spPr>
          <a:xfrm>
            <a:off x="4427984" y="116632"/>
            <a:ext cx="4608174" cy="5921622"/>
          </a:xfrm>
          <a:prstGeom prst="rect">
            <a:avLst/>
          </a:prstGeom>
        </p:spPr>
        <p:txBody>
          <a:bodyPr wrap="square">
            <a:spAutoFit/>
          </a:bodyPr>
          <a:lstStyle/>
          <a:p>
            <a:pPr algn="ctr" fontAlgn="base">
              <a:lnSpc>
                <a:spcPct val="130000"/>
              </a:lnSpc>
              <a:spcBef>
                <a:spcPct val="20000"/>
              </a:spcBef>
              <a:spcAft>
                <a:spcPct val="0"/>
              </a:spcAft>
            </a:pPr>
            <a:r>
              <a:rPr lang="en-US" sz="1600" b="1" i="1" dirty="0">
                <a:solidFill>
                  <a:srgbClr val="FFFFFF"/>
                </a:solidFill>
                <a:latin typeface="Calibri"/>
                <a:cs typeface="Calibri"/>
              </a:rPr>
              <a:t>The </a:t>
            </a:r>
            <a:r>
              <a:rPr lang="en-US" sz="1600" b="1" i="1" dirty="0" smtClean="0">
                <a:solidFill>
                  <a:srgbClr val="FFFFFF"/>
                </a:solidFill>
                <a:latin typeface="Calibri"/>
                <a:cs typeface="Calibri"/>
              </a:rPr>
              <a:t>Story </a:t>
            </a:r>
            <a:r>
              <a:rPr lang="en-US" sz="1600" b="1" i="1" dirty="0">
                <a:solidFill>
                  <a:srgbClr val="FFFFFF"/>
                </a:solidFill>
                <a:latin typeface="Calibri"/>
                <a:cs typeface="Calibri"/>
              </a:rPr>
              <a:t>of Valarie </a:t>
            </a:r>
            <a:r>
              <a:rPr lang="en-US" sz="1600" b="1" i="1" dirty="0" smtClean="0">
                <a:solidFill>
                  <a:srgbClr val="FFFFFF"/>
                </a:solidFill>
                <a:latin typeface="Calibri"/>
                <a:cs typeface="Calibri"/>
              </a:rPr>
              <a:t>&amp; Linda</a:t>
            </a:r>
          </a:p>
          <a:p>
            <a:pPr algn="ctr" fontAlgn="base">
              <a:lnSpc>
                <a:spcPct val="130000"/>
              </a:lnSpc>
              <a:spcBef>
                <a:spcPct val="20000"/>
              </a:spcBef>
              <a:spcAft>
                <a:spcPct val="0"/>
              </a:spcAft>
            </a:pPr>
            <a:endParaRPr lang="en-US" sz="1600" b="1" i="1" dirty="0" smtClean="0">
              <a:solidFill>
                <a:srgbClr val="FFFFFF"/>
              </a:solidFill>
              <a:latin typeface="Calibri"/>
              <a:cs typeface="Calibri"/>
            </a:endParaRPr>
          </a:p>
          <a:p>
            <a:pPr algn="just"/>
            <a:r>
              <a:rPr lang="en-US" sz="1600" i="1" dirty="0" smtClean="0">
                <a:solidFill>
                  <a:srgbClr val="FFFFFF"/>
                </a:solidFill>
                <a:latin typeface="Calibri"/>
                <a:cs typeface="Calibri"/>
              </a:rPr>
              <a:t>Valarie is a 69-year old widow with mid-stage Alzheimer’s disease. She has been residing in a long-term care facility for the past 2 years, after the death of her husband of 48 years. Valarie often does not recognise her 2 adult children who visit her regularly. Linda is a 73-years-old single female with early stage Alzheimer’s and a history of same-sex relationships prior to her admission into the long-term care facility a year ago. Her younger brother visits her regularly. Despite displaying some signs of memory loss and associated distress, she is very sociable and loves interacting with other residents. Six months ago, Valarie and Linda started spending time together. They ate their meals and attended activities together. Three weeks ago, they were found sitting together in Linda’s bed, kissing and fondling each other by an attending nurse who entered their room without knocking</a:t>
            </a:r>
            <a:r>
              <a:rPr lang="en-US" sz="1600" i="1" dirty="0" smtClean="0">
                <a:solidFill>
                  <a:schemeClr val="bg1"/>
                </a:solidFill>
                <a:latin typeface="Calibri"/>
                <a:cs typeface="Calibri"/>
              </a:rPr>
              <a:t>. </a:t>
            </a:r>
          </a:p>
          <a:p>
            <a:pPr algn="just"/>
            <a:endParaRPr lang="en-US" sz="1600" i="1" dirty="0">
              <a:solidFill>
                <a:schemeClr val="bg1"/>
              </a:solidFill>
              <a:latin typeface="Calibri"/>
              <a:cs typeface="Calibri"/>
            </a:endParaRPr>
          </a:p>
          <a:p>
            <a:pPr algn="just"/>
            <a:r>
              <a:rPr lang="en-US" sz="1500" i="1" dirty="0" smtClean="0">
                <a:solidFill>
                  <a:schemeClr val="bg1"/>
                </a:solidFill>
                <a:latin typeface="Calibri"/>
                <a:cs typeface="Calibri"/>
              </a:rPr>
              <a:t>Case study adapted </a:t>
            </a:r>
            <a:r>
              <a:rPr lang="en-US" sz="1500" i="1" dirty="0">
                <a:solidFill>
                  <a:schemeClr val="bg1"/>
                </a:solidFill>
                <a:latin typeface="Calibri"/>
                <a:cs typeface="Calibri"/>
              </a:rPr>
              <a:t>from Sokolowski, M. (2010 &amp; 2011) Sexuality and dementia in long-term </a:t>
            </a:r>
            <a:r>
              <a:rPr lang="en-US" sz="1500" i="1" dirty="0" smtClean="0">
                <a:solidFill>
                  <a:schemeClr val="bg1"/>
                </a:solidFill>
                <a:latin typeface="Calibri"/>
                <a:cs typeface="Calibri"/>
              </a:rPr>
              <a:t>care: Ethical issues.</a:t>
            </a:r>
            <a:endParaRPr lang="en-US" sz="1500" i="1" dirty="0">
              <a:solidFill>
                <a:schemeClr val="bg1"/>
              </a:solidFill>
              <a:latin typeface="Calibri"/>
              <a:cs typeface="Calibri"/>
            </a:endParaRPr>
          </a:p>
        </p:txBody>
      </p:sp>
      <p:sp>
        <p:nvSpPr>
          <p:cNvPr id="9" name="TextBox 8"/>
          <p:cNvSpPr txBox="1"/>
          <p:nvPr/>
        </p:nvSpPr>
        <p:spPr>
          <a:xfrm>
            <a:off x="107504" y="6501341"/>
            <a:ext cx="2448272" cy="215444"/>
          </a:xfrm>
          <a:prstGeom prst="rect">
            <a:avLst/>
          </a:prstGeom>
          <a:noFill/>
        </p:spPr>
        <p:txBody>
          <a:bodyPr wrap="square" rtlCol="0">
            <a:spAutoFit/>
          </a:bodyPr>
          <a:lstStyle/>
          <a:p>
            <a:pPr fontAlgn="base">
              <a:spcBef>
                <a:spcPct val="20000"/>
              </a:spcBef>
              <a:spcAft>
                <a:spcPct val="0"/>
              </a:spcAft>
            </a:pPr>
            <a:r>
              <a:rPr lang="en-US" sz="800" b="1" i="1" dirty="0" smtClean="0">
                <a:solidFill>
                  <a:srgbClr val="FFFFFF"/>
                </a:solidFill>
                <a:latin typeface="Calibri"/>
                <a:cs typeface="Calibri"/>
              </a:rPr>
              <a:t>©  Gay &amp; Lesbian Elderly Series by Richard Renaldi</a:t>
            </a:r>
            <a:endParaRPr lang="en-US" sz="800" b="1" i="1" dirty="0">
              <a:solidFill>
                <a:srgbClr val="FFFFFF"/>
              </a:solidFill>
              <a:latin typeface="Calibri"/>
              <a:cs typeface="Calibri"/>
            </a:endParaRPr>
          </a:p>
        </p:txBody>
      </p:sp>
    </p:spTree>
    <p:extLst>
      <p:ext uri="{BB962C8B-B14F-4D97-AF65-F5344CB8AC3E}">
        <p14:creationId xmlns:p14="http://schemas.microsoft.com/office/powerpoint/2010/main" val="5149584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268760"/>
            <a:ext cx="8229600" cy="4968552"/>
          </a:xfrm>
        </p:spPr>
        <p:txBody>
          <a:bodyPr>
            <a:normAutofit/>
          </a:bodyPr>
          <a:lstStyle/>
          <a:p>
            <a:pPr marL="0" indent="0" algn="ctr">
              <a:lnSpc>
                <a:spcPct val="150000"/>
              </a:lnSpc>
              <a:buNone/>
            </a:pPr>
            <a:r>
              <a:rPr lang="en-AU" sz="3000" b="1" dirty="0" smtClean="0">
                <a:solidFill>
                  <a:srgbClr val="FF5B00"/>
                </a:solidFill>
              </a:rPr>
              <a:t>REFLECTIVE QUESTION:</a:t>
            </a:r>
            <a:endParaRPr lang="en-AU" sz="3000" b="1" dirty="0">
              <a:solidFill>
                <a:srgbClr val="FF5B00"/>
              </a:solidFill>
            </a:endParaRPr>
          </a:p>
          <a:p>
            <a:pPr marL="0" indent="0" algn="ctr">
              <a:buNone/>
            </a:pPr>
            <a:endParaRPr lang="en-US" sz="2500" b="1" dirty="0" smtClean="0">
              <a:solidFill>
                <a:schemeClr val="accent5">
                  <a:lumMod val="75000"/>
                </a:schemeClr>
              </a:solidFill>
            </a:endParaRPr>
          </a:p>
          <a:p>
            <a:pPr marL="0" indent="0" algn="ctr">
              <a:buNone/>
            </a:pPr>
            <a:endParaRPr lang="en-US" sz="2500" b="1" dirty="0" smtClean="0">
              <a:solidFill>
                <a:schemeClr val="accent5">
                  <a:lumMod val="75000"/>
                </a:schemeClr>
              </a:solidFill>
            </a:endParaRPr>
          </a:p>
          <a:p>
            <a:pPr marL="0" indent="0" algn="ctr">
              <a:buNone/>
            </a:pPr>
            <a:endParaRPr lang="en-US" sz="2500" b="1" dirty="0">
              <a:solidFill>
                <a:schemeClr val="accent5">
                  <a:lumMod val="75000"/>
                </a:schemeClr>
              </a:solidFill>
            </a:endParaRPr>
          </a:p>
          <a:p>
            <a:pPr marL="0" indent="0" algn="ctr">
              <a:buNone/>
            </a:pPr>
            <a:r>
              <a:rPr lang="en-US" sz="2500" b="1" dirty="0" smtClean="0">
                <a:solidFill>
                  <a:schemeClr val="accent5">
                    <a:lumMod val="75000"/>
                  </a:schemeClr>
                </a:solidFill>
              </a:rPr>
              <a:t>What </a:t>
            </a:r>
            <a:r>
              <a:rPr lang="en-US" sz="2500" b="1" dirty="0">
                <a:solidFill>
                  <a:schemeClr val="accent5">
                    <a:lumMod val="75000"/>
                  </a:schemeClr>
                </a:solidFill>
              </a:rPr>
              <a:t>are your beliefs, values, moral codes </a:t>
            </a:r>
            <a:r>
              <a:rPr lang="en-US" sz="2500" b="1" dirty="0" smtClean="0">
                <a:solidFill>
                  <a:schemeClr val="accent5">
                    <a:lumMod val="75000"/>
                  </a:schemeClr>
                </a:solidFill>
              </a:rPr>
              <a:t>&amp; </a:t>
            </a:r>
            <a:r>
              <a:rPr lang="en-US" sz="2500" b="1" dirty="0">
                <a:solidFill>
                  <a:schemeClr val="accent5">
                    <a:lumMod val="75000"/>
                  </a:schemeClr>
                </a:solidFill>
              </a:rPr>
              <a:t>cultural attitudes regarding the relationship as outlined between Valarie &amp; Linda? Consider if such beliefs, values, moral codes </a:t>
            </a:r>
            <a:r>
              <a:rPr lang="en-US" sz="2500" b="1" dirty="0" smtClean="0">
                <a:solidFill>
                  <a:schemeClr val="accent5">
                    <a:lumMod val="75000"/>
                  </a:schemeClr>
                </a:solidFill>
              </a:rPr>
              <a:t>&amp; </a:t>
            </a:r>
            <a:r>
              <a:rPr lang="en-US" sz="2500" b="1" dirty="0">
                <a:solidFill>
                  <a:schemeClr val="accent5">
                    <a:lumMod val="75000"/>
                  </a:schemeClr>
                </a:solidFill>
              </a:rPr>
              <a:t>cultural attitudes may contradict your professional beliefs </a:t>
            </a:r>
            <a:r>
              <a:rPr lang="en-US" sz="2500" b="1" dirty="0" smtClean="0">
                <a:solidFill>
                  <a:schemeClr val="accent5">
                    <a:lumMod val="75000"/>
                  </a:schemeClr>
                </a:solidFill>
              </a:rPr>
              <a:t>&amp; </a:t>
            </a:r>
            <a:r>
              <a:rPr lang="en-US" sz="2500" b="1" dirty="0">
                <a:solidFill>
                  <a:schemeClr val="accent5">
                    <a:lumMod val="75000"/>
                  </a:schemeClr>
                </a:solidFill>
              </a:rPr>
              <a:t>influence your professional role </a:t>
            </a:r>
            <a:r>
              <a:rPr lang="en-US" sz="2500" b="1" dirty="0" smtClean="0">
                <a:solidFill>
                  <a:schemeClr val="accent5">
                    <a:lumMod val="75000"/>
                  </a:schemeClr>
                </a:solidFill>
              </a:rPr>
              <a:t>&amp; </a:t>
            </a:r>
            <a:r>
              <a:rPr lang="en-US" sz="2500" b="1" dirty="0">
                <a:solidFill>
                  <a:schemeClr val="accent5">
                    <a:lumMod val="75000"/>
                  </a:schemeClr>
                </a:solidFill>
              </a:rPr>
              <a:t>responsibilities when caring for Valerie </a:t>
            </a:r>
            <a:r>
              <a:rPr lang="en-US" sz="2500" b="1" dirty="0" smtClean="0">
                <a:solidFill>
                  <a:schemeClr val="accent5">
                    <a:lumMod val="75000"/>
                  </a:schemeClr>
                </a:solidFill>
              </a:rPr>
              <a:t>&amp; </a:t>
            </a:r>
            <a:r>
              <a:rPr lang="en-US" sz="2500" b="1" dirty="0">
                <a:solidFill>
                  <a:schemeClr val="accent5">
                    <a:lumMod val="75000"/>
                  </a:schemeClr>
                </a:solidFill>
              </a:rPr>
              <a:t>Linda.</a:t>
            </a:r>
            <a:endParaRPr lang="en-AU" sz="2500" b="1" dirty="0">
              <a:solidFill>
                <a:schemeClr val="accent5">
                  <a:lumMod val="75000"/>
                </a:schemeClr>
              </a:solidFill>
            </a:endParaRPr>
          </a:p>
        </p:txBody>
      </p:sp>
      <p:pic>
        <p:nvPicPr>
          <p:cNvPr id="7" name="Picture 4" descr="C:\Users\s1696954.STAFF\AppData\Local\Microsoft\Windows\Temporary Internet Files\Content.IE5\F6UHI74I\MP91021875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936" y="2034708"/>
            <a:ext cx="864096" cy="13054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6622337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Depositphotos_3462853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 y="0"/>
            <a:ext cx="4283948" cy="6858000"/>
          </a:xfrm>
          <a:prstGeom prst="rect">
            <a:avLst/>
          </a:prstGeom>
        </p:spPr>
      </p:pic>
      <p:sp>
        <p:nvSpPr>
          <p:cNvPr id="10" name="Rectangle 9"/>
          <p:cNvSpPr/>
          <p:nvPr/>
        </p:nvSpPr>
        <p:spPr>
          <a:xfrm>
            <a:off x="4499992" y="1052736"/>
            <a:ext cx="4464496" cy="3717941"/>
          </a:xfrm>
          <a:prstGeom prst="rect">
            <a:avLst/>
          </a:prstGeom>
        </p:spPr>
        <p:txBody>
          <a:bodyPr wrap="square">
            <a:spAutoFit/>
          </a:bodyPr>
          <a:lstStyle/>
          <a:p>
            <a:pPr algn="just" fontAlgn="base">
              <a:lnSpc>
                <a:spcPct val="150000"/>
              </a:lnSpc>
              <a:spcBef>
                <a:spcPct val="20000"/>
              </a:spcBef>
              <a:spcAft>
                <a:spcPct val="0"/>
              </a:spcAft>
            </a:pPr>
            <a:r>
              <a:rPr lang="en-US" sz="1600" b="1" dirty="0" smtClean="0">
                <a:solidFill>
                  <a:schemeClr val="bg1"/>
                </a:solidFill>
                <a:latin typeface="Calibri"/>
                <a:cs typeface="Calibri"/>
              </a:rPr>
              <a:t>Staff’s Reaction</a:t>
            </a:r>
          </a:p>
          <a:p>
            <a:pPr algn="just" fontAlgn="base">
              <a:lnSpc>
                <a:spcPct val="150000"/>
              </a:lnSpc>
              <a:spcBef>
                <a:spcPct val="20000"/>
              </a:spcBef>
              <a:spcAft>
                <a:spcPct val="0"/>
              </a:spcAft>
            </a:pPr>
            <a:r>
              <a:rPr lang="en-US" sz="1400" i="1" dirty="0" smtClean="0">
                <a:solidFill>
                  <a:schemeClr val="bg1"/>
                </a:solidFill>
                <a:latin typeface="Calibri"/>
                <a:cs typeface="Calibri"/>
              </a:rPr>
              <a:t>Although </a:t>
            </a:r>
            <a:r>
              <a:rPr lang="en-US" sz="1400" i="1" dirty="0">
                <a:solidFill>
                  <a:schemeClr val="bg1"/>
                </a:solidFill>
                <a:latin typeface="Calibri"/>
                <a:cs typeface="Calibri"/>
              </a:rPr>
              <a:t>the nurse quietly retreated from Linda’s room, she felt uncomfortable with the relationship. She is also concerned about the possible relational exploitation by Linda given Valarie’s cognitive state of capacity. The nurse reported the incident to her supervisor, who then discussed the matter with the facility manager. It was decided that both families should be informed of the relationship. </a:t>
            </a:r>
            <a:endParaRPr lang="en-US" sz="1400" i="1" dirty="0" smtClean="0">
              <a:solidFill>
                <a:schemeClr val="bg1"/>
              </a:solidFill>
              <a:latin typeface="Calibri"/>
              <a:cs typeface="Calibri"/>
            </a:endParaRPr>
          </a:p>
          <a:p>
            <a:pPr algn="just" fontAlgn="base">
              <a:lnSpc>
                <a:spcPct val="150000"/>
              </a:lnSpc>
              <a:spcBef>
                <a:spcPct val="20000"/>
              </a:spcBef>
              <a:spcAft>
                <a:spcPct val="0"/>
              </a:spcAft>
            </a:pPr>
            <a:endParaRPr lang="en-US" sz="1400" i="1" dirty="0" smtClean="0">
              <a:solidFill>
                <a:schemeClr val="bg1"/>
              </a:solidFill>
              <a:latin typeface="Calibri"/>
              <a:cs typeface="Calibri"/>
            </a:endParaRPr>
          </a:p>
          <a:p>
            <a:endParaRPr lang="en-US" sz="1400" i="1" dirty="0" smtClean="0">
              <a:solidFill>
                <a:srgbClr val="FFFFFF"/>
              </a:solidFill>
              <a:latin typeface="Calibri"/>
              <a:cs typeface="Calibri"/>
            </a:endParaRPr>
          </a:p>
          <a:p>
            <a:r>
              <a:rPr lang="en-US" sz="1200" i="1" dirty="0" smtClean="0">
                <a:solidFill>
                  <a:srgbClr val="FFFFFF"/>
                </a:solidFill>
                <a:latin typeface="Calibri"/>
                <a:cs typeface="Calibri"/>
              </a:rPr>
              <a:t>Adapted from </a:t>
            </a:r>
            <a:r>
              <a:rPr lang="en-US" sz="1200" i="1" dirty="0">
                <a:solidFill>
                  <a:srgbClr val="FFFFFF"/>
                </a:solidFill>
                <a:latin typeface="Calibri"/>
                <a:cs typeface="Calibri"/>
              </a:rPr>
              <a:t>Sokolowski, M. (2012) Sex, dementia and the nursing home: </a:t>
            </a:r>
            <a:r>
              <a:rPr lang="en-US" sz="1200" i="1" dirty="0" smtClean="0">
                <a:solidFill>
                  <a:srgbClr val="FFFFFF"/>
                </a:solidFill>
                <a:latin typeface="Calibri"/>
                <a:cs typeface="Calibri"/>
              </a:rPr>
              <a:t>Ethical issues </a:t>
            </a:r>
            <a:r>
              <a:rPr lang="en-US" sz="1200" i="1" dirty="0">
                <a:solidFill>
                  <a:srgbClr val="FFFFFF"/>
                </a:solidFill>
                <a:latin typeface="Calibri"/>
                <a:cs typeface="Calibri"/>
              </a:rPr>
              <a:t>for reflection</a:t>
            </a:r>
            <a:r>
              <a:rPr lang="en-US" sz="1200" i="1" dirty="0">
                <a:solidFill>
                  <a:srgbClr val="FFFFFF"/>
                </a:solidFill>
              </a:rPr>
              <a:t>.</a:t>
            </a:r>
            <a:endParaRPr lang="en-US" sz="1200" i="1" dirty="0">
              <a:solidFill>
                <a:srgbClr val="FFFFFF"/>
              </a:solidFill>
              <a:latin typeface="Calibri"/>
              <a:cs typeface="Calibri"/>
            </a:endParaRPr>
          </a:p>
        </p:txBody>
      </p:sp>
    </p:spTree>
    <p:extLst>
      <p:ext uri="{BB962C8B-B14F-4D97-AF65-F5344CB8AC3E}">
        <p14:creationId xmlns:p14="http://schemas.microsoft.com/office/powerpoint/2010/main" val="282503138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Depositphotos_9728615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8" y="24"/>
            <a:ext cx="7716822" cy="6857999"/>
          </a:xfrm>
          <a:prstGeom prst="rect">
            <a:avLst/>
          </a:prstGeom>
        </p:spPr>
      </p:pic>
      <p:sp>
        <p:nvSpPr>
          <p:cNvPr id="6" name="Rectangle 5"/>
          <p:cNvSpPr/>
          <p:nvPr/>
        </p:nvSpPr>
        <p:spPr>
          <a:xfrm>
            <a:off x="4283968" y="260649"/>
            <a:ext cx="4608512" cy="5241433"/>
          </a:xfrm>
          <a:prstGeom prst="rect">
            <a:avLst/>
          </a:prstGeom>
        </p:spPr>
        <p:txBody>
          <a:bodyPr wrap="square">
            <a:spAutoFit/>
          </a:bodyPr>
          <a:lstStyle/>
          <a:p>
            <a:pPr algn="just" fontAlgn="base">
              <a:lnSpc>
                <a:spcPct val="150000"/>
              </a:lnSpc>
              <a:spcBef>
                <a:spcPct val="20000"/>
              </a:spcBef>
              <a:spcAft>
                <a:spcPct val="0"/>
              </a:spcAft>
            </a:pPr>
            <a:r>
              <a:rPr lang="en-US" sz="1600" b="1" dirty="0">
                <a:solidFill>
                  <a:srgbClr val="FFFFFF"/>
                </a:solidFill>
                <a:latin typeface="Calibri"/>
                <a:cs typeface="Calibri"/>
              </a:rPr>
              <a:t>Valarie’s Family (Children) Reactions </a:t>
            </a:r>
            <a:endParaRPr lang="en-US" sz="1600" b="1" i="1" dirty="0" smtClean="0">
              <a:solidFill>
                <a:srgbClr val="FFFFFF"/>
              </a:solidFill>
              <a:latin typeface="Calibri"/>
              <a:cs typeface="Calibri"/>
            </a:endParaRPr>
          </a:p>
          <a:p>
            <a:pPr algn="just" fontAlgn="base">
              <a:lnSpc>
                <a:spcPct val="150000"/>
              </a:lnSpc>
              <a:spcBef>
                <a:spcPct val="20000"/>
              </a:spcBef>
              <a:spcAft>
                <a:spcPct val="0"/>
              </a:spcAft>
            </a:pPr>
            <a:r>
              <a:rPr lang="en-US" sz="1400" i="1" dirty="0" smtClean="0">
                <a:solidFill>
                  <a:srgbClr val="FFFFFF"/>
                </a:solidFill>
                <a:latin typeface="Calibri"/>
                <a:cs typeface="Calibri"/>
              </a:rPr>
              <a:t>Valarie’s </a:t>
            </a:r>
            <a:r>
              <a:rPr lang="en-US" sz="1400" i="1" dirty="0">
                <a:solidFill>
                  <a:srgbClr val="FFFFFF"/>
                </a:solidFill>
                <a:latin typeface="Calibri"/>
                <a:cs typeface="Calibri"/>
              </a:rPr>
              <a:t>daughter was aghast by the relationship and felt that her mother was being taken advantage of. She indicated that not only is Valarie heterosexual, who had a loving and happy marital relationship with her father, and that Valarie would be “dismayed” if she could really appreciate her behaviour. Valarie’s daughter insisted on separating her mother from Linda. </a:t>
            </a:r>
            <a:endParaRPr lang="en-US" sz="1400" i="1" dirty="0" smtClean="0">
              <a:solidFill>
                <a:srgbClr val="FFFFFF"/>
              </a:solidFill>
              <a:latin typeface="Calibri"/>
              <a:cs typeface="Calibri"/>
            </a:endParaRPr>
          </a:p>
          <a:p>
            <a:pPr algn="just" fontAlgn="base">
              <a:lnSpc>
                <a:spcPct val="150000"/>
              </a:lnSpc>
              <a:spcBef>
                <a:spcPct val="20000"/>
              </a:spcBef>
              <a:spcAft>
                <a:spcPct val="0"/>
              </a:spcAft>
            </a:pPr>
            <a:endParaRPr lang="en-US" sz="1400" i="1" dirty="0">
              <a:solidFill>
                <a:srgbClr val="FFFFFF"/>
              </a:solidFill>
              <a:latin typeface="Calibri"/>
              <a:cs typeface="Calibri"/>
            </a:endParaRPr>
          </a:p>
          <a:p>
            <a:pPr algn="just" fontAlgn="base">
              <a:lnSpc>
                <a:spcPct val="150000"/>
              </a:lnSpc>
              <a:spcBef>
                <a:spcPct val="20000"/>
              </a:spcBef>
              <a:spcAft>
                <a:spcPct val="0"/>
              </a:spcAft>
            </a:pPr>
            <a:r>
              <a:rPr lang="en-US" sz="1400" i="1" dirty="0" smtClean="0">
                <a:solidFill>
                  <a:srgbClr val="FF0000"/>
                </a:solidFill>
                <a:latin typeface="Calibri"/>
                <a:cs typeface="Calibri"/>
              </a:rPr>
              <a:t>On </a:t>
            </a:r>
            <a:r>
              <a:rPr lang="en-US" sz="1400" i="1" dirty="0">
                <a:solidFill>
                  <a:srgbClr val="FF0000"/>
                </a:solidFill>
                <a:latin typeface="Calibri"/>
                <a:cs typeface="Calibri"/>
              </a:rPr>
              <a:t>the other hand, Valarie’s son, while surprised, noted that his mother seemed much happier than before she had dementia and wondered if perhaps she is now enjoying living a somewhat different life with different values. </a:t>
            </a:r>
            <a:endParaRPr lang="en-US" sz="1400" i="1" dirty="0" smtClean="0">
              <a:solidFill>
                <a:srgbClr val="FF0000"/>
              </a:solidFill>
              <a:latin typeface="Calibri"/>
              <a:cs typeface="Calibri"/>
            </a:endParaRPr>
          </a:p>
          <a:p>
            <a:pPr algn="just" fontAlgn="base">
              <a:lnSpc>
                <a:spcPct val="150000"/>
              </a:lnSpc>
              <a:spcBef>
                <a:spcPct val="20000"/>
              </a:spcBef>
              <a:spcAft>
                <a:spcPct val="0"/>
              </a:spcAft>
            </a:pPr>
            <a:endParaRPr lang="en-US" sz="1400" i="1" dirty="0">
              <a:solidFill>
                <a:srgbClr val="FF0000"/>
              </a:solidFill>
              <a:latin typeface="Calibri"/>
              <a:cs typeface="Calibri"/>
            </a:endParaRPr>
          </a:p>
          <a:p>
            <a:pPr algn="just" fontAlgn="base">
              <a:spcBef>
                <a:spcPct val="20000"/>
              </a:spcBef>
              <a:spcAft>
                <a:spcPct val="0"/>
              </a:spcAft>
            </a:pPr>
            <a:r>
              <a:rPr lang="en-US" sz="1200" i="1" dirty="0">
                <a:solidFill>
                  <a:srgbClr val="FFFFFF"/>
                </a:solidFill>
                <a:latin typeface="Calibri"/>
                <a:cs typeface="Calibri"/>
              </a:rPr>
              <a:t>Adapted from Sokolowski, M. (2012) Sex, dementia and the nursing home: Ethical issues for reflection</a:t>
            </a:r>
            <a:r>
              <a:rPr lang="en-US" sz="1200" i="1" dirty="0" smtClean="0">
                <a:solidFill>
                  <a:srgbClr val="FFFFFF"/>
                </a:solidFill>
              </a:rPr>
              <a:t>.</a:t>
            </a:r>
            <a:endParaRPr lang="en-US" sz="1200" i="1" dirty="0">
              <a:solidFill>
                <a:srgbClr val="FFFFFF"/>
              </a:solidFill>
              <a:latin typeface="Calibri"/>
              <a:cs typeface="Calibri"/>
            </a:endParaRPr>
          </a:p>
        </p:txBody>
      </p:sp>
    </p:spTree>
    <p:extLst>
      <p:ext uri="{BB962C8B-B14F-4D97-AF65-F5344CB8AC3E}">
        <p14:creationId xmlns:p14="http://schemas.microsoft.com/office/powerpoint/2010/main" val="160082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Depositphotos_6851761_origina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89"/>
            <a:ext cx="7714084" cy="6858000"/>
          </a:xfrm>
          <a:prstGeom prst="rect">
            <a:avLst/>
          </a:prstGeom>
        </p:spPr>
      </p:pic>
      <p:sp>
        <p:nvSpPr>
          <p:cNvPr id="6" name="Rectangle 5"/>
          <p:cNvSpPr/>
          <p:nvPr/>
        </p:nvSpPr>
        <p:spPr>
          <a:xfrm>
            <a:off x="4427984" y="1604797"/>
            <a:ext cx="4176464" cy="2662780"/>
          </a:xfrm>
          <a:prstGeom prst="rect">
            <a:avLst/>
          </a:prstGeom>
        </p:spPr>
        <p:txBody>
          <a:bodyPr wrap="square">
            <a:spAutoFit/>
          </a:bodyPr>
          <a:lstStyle/>
          <a:p>
            <a:pPr fontAlgn="base">
              <a:lnSpc>
                <a:spcPct val="150000"/>
              </a:lnSpc>
              <a:spcBef>
                <a:spcPct val="20000"/>
              </a:spcBef>
              <a:spcAft>
                <a:spcPct val="0"/>
              </a:spcAft>
            </a:pPr>
            <a:r>
              <a:rPr lang="en-US" sz="1600" b="1" dirty="0">
                <a:solidFill>
                  <a:srgbClr val="FFFFFF"/>
                </a:solidFill>
                <a:latin typeface="Calibri"/>
                <a:cs typeface="Calibri"/>
              </a:rPr>
              <a:t>Linda’s Family (Brother) Reactions </a:t>
            </a:r>
            <a:endParaRPr lang="en-US" sz="1600" b="1" dirty="0" smtClean="0">
              <a:solidFill>
                <a:srgbClr val="FFFFFF"/>
              </a:solidFill>
              <a:latin typeface="Calibri"/>
              <a:cs typeface="Calibri"/>
            </a:endParaRPr>
          </a:p>
          <a:p>
            <a:pPr fontAlgn="base">
              <a:lnSpc>
                <a:spcPct val="150000"/>
              </a:lnSpc>
              <a:spcBef>
                <a:spcPct val="20000"/>
              </a:spcBef>
              <a:spcAft>
                <a:spcPct val="0"/>
              </a:spcAft>
            </a:pPr>
            <a:r>
              <a:rPr lang="en-US" sz="1400" i="1" dirty="0" smtClean="0">
                <a:solidFill>
                  <a:srgbClr val="FFFFFF"/>
                </a:solidFill>
                <a:latin typeface="Calibri"/>
                <a:cs typeface="Calibri"/>
              </a:rPr>
              <a:t>Linda’s </a:t>
            </a:r>
            <a:r>
              <a:rPr lang="en-US" sz="1400" i="1" dirty="0">
                <a:solidFill>
                  <a:srgbClr val="FFFFFF"/>
                </a:solidFill>
                <a:latin typeface="Calibri"/>
                <a:cs typeface="Calibri"/>
              </a:rPr>
              <a:t>brother was happy that his sister has developed a new relationship. He felt that she knew what she is doing and it’s nobody’s business but </a:t>
            </a:r>
            <a:r>
              <a:rPr lang="en-US" sz="1400" i="1" dirty="0" smtClean="0">
                <a:solidFill>
                  <a:srgbClr val="FFFFFF"/>
                </a:solidFill>
                <a:latin typeface="Calibri"/>
                <a:cs typeface="Calibri"/>
              </a:rPr>
              <a:t>hers</a:t>
            </a:r>
            <a:r>
              <a:rPr lang="en-US" sz="1400" dirty="0" smtClean="0">
                <a:solidFill>
                  <a:srgbClr val="FFFFFF"/>
                </a:solidFill>
                <a:latin typeface="Calibri"/>
                <a:cs typeface="Calibri"/>
              </a:rPr>
              <a:t>!</a:t>
            </a:r>
          </a:p>
          <a:p>
            <a:pPr fontAlgn="base">
              <a:lnSpc>
                <a:spcPct val="150000"/>
              </a:lnSpc>
              <a:spcBef>
                <a:spcPct val="20000"/>
              </a:spcBef>
              <a:spcAft>
                <a:spcPct val="0"/>
              </a:spcAft>
            </a:pPr>
            <a:endParaRPr lang="en-US" sz="1400" dirty="0">
              <a:solidFill>
                <a:srgbClr val="FFFFFF"/>
              </a:solidFill>
              <a:latin typeface="Calibri"/>
              <a:cs typeface="Calibri"/>
            </a:endParaRPr>
          </a:p>
          <a:p>
            <a:pPr fontAlgn="base">
              <a:spcBef>
                <a:spcPct val="20000"/>
              </a:spcBef>
              <a:spcAft>
                <a:spcPct val="0"/>
              </a:spcAft>
            </a:pPr>
            <a:r>
              <a:rPr lang="en-US" sz="1200" i="1" dirty="0">
                <a:solidFill>
                  <a:srgbClr val="FFFFFF"/>
                </a:solidFill>
                <a:latin typeface="Calibri"/>
                <a:cs typeface="Calibri"/>
              </a:rPr>
              <a:t>Adapted from Sokolowski, M. (2012) Sex, dementia and the nursing home: Ethical issues for reflection</a:t>
            </a:r>
            <a:r>
              <a:rPr lang="en-US" sz="1200" i="1" dirty="0">
                <a:solidFill>
                  <a:srgbClr val="FFFFFF"/>
                </a:solidFill>
              </a:rPr>
              <a:t>.</a:t>
            </a:r>
            <a:endParaRPr lang="en-US" sz="1200" i="1" dirty="0">
              <a:solidFill>
                <a:srgbClr val="FFFFFF"/>
              </a:solidFill>
              <a:latin typeface="Calibri"/>
              <a:cs typeface="Calibri"/>
            </a:endParaRPr>
          </a:p>
          <a:p>
            <a:pPr fontAlgn="base">
              <a:lnSpc>
                <a:spcPct val="150000"/>
              </a:lnSpc>
              <a:spcBef>
                <a:spcPct val="20000"/>
              </a:spcBef>
              <a:spcAft>
                <a:spcPct val="0"/>
              </a:spcAft>
            </a:pPr>
            <a:endParaRPr lang="en-US" sz="1400" dirty="0">
              <a:solidFill>
                <a:srgbClr val="FFFFFF"/>
              </a:solidFill>
              <a:latin typeface="Calibri"/>
              <a:cs typeface="Calibri"/>
            </a:endParaRPr>
          </a:p>
        </p:txBody>
      </p:sp>
    </p:spTree>
    <p:extLst>
      <p:ext uri="{BB962C8B-B14F-4D97-AF65-F5344CB8AC3E}">
        <p14:creationId xmlns:p14="http://schemas.microsoft.com/office/powerpoint/2010/main" val="414350573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2792636393"/>
              </p:ext>
            </p:extLst>
          </p:nvPr>
        </p:nvGraphicFramePr>
        <p:xfrm>
          <a:off x="467544" y="1124744"/>
          <a:ext cx="7992888"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p:cNvSpPr/>
          <p:nvPr/>
        </p:nvSpPr>
        <p:spPr>
          <a:xfrm>
            <a:off x="467544" y="5661248"/>
            <a:ext cx="5040560" cy="307777"/>
          </a:xfrm>
          <a:prstGeom prst="rect">
            <a:avLst/>
          </a:prstGeom>
        </p:spPr>
        <p:txBody>
          <a:bodyPr wrap="square">
            <a:spAutoFit/>
          </a:bodyPr>
          <a:lstStyle/>
          <a:p>
            <a:r>
              <a:rPr lang="en-US" sz="1400" b="1" i="1" dirty="0" smtClean="0"/>
              <a:t>Above </a:t>
            </a:r>
            <a:r>
              <a:rPr lang="en-US" sz="1400" b="1" i="1" dirty="0"/>
              <a:t>content adapted from </a:t>
            </a:r>
            <a:r>
              <a:rPr lang="en-US" sz="1400" b="1" i="1" dirty="0" smtClean="0"/>
              <a:t>Sokolowski (2010 </a:t>
            </a:r>
            <a:r>
              <a:rPr lang="en-US" sz="1400" b="1" i="1" dirty="0"/>
              <a:t>&amp; 2011)</a:t>
            </a:r>
            <a:endParaRPr lang="en-US" sz="1400" i="1" dirty="0"/>
          </a:p>
        </p:txBody>
      </p:sp>
      <p:sp>
        <p:nvSpPr>
          <p:cNvPr id="5" name="Slide Number Placeholder 4"/>
          <p:cNvSpPr>
            <a:spLocks noGrp="1"/>
          </p:cNvSpPr>
          <p:nvPr>
            <p:ph type="sldNum" sz="quarter" idx="12"/>
          </p:nvPr>
        </p:nvSpPr>
        <p:spPr/>
        <p:txBody>
          <a:bodyPr/>
          <a:lstStyle/>
          <a:p>
            <a:fld id="{65289479-B919-48E1-9387-876B4271FB0B}" type="slidenum">
              <a:rPr lang="en-AU" smtClean="0"/>
              <a:pPr/>
              <a:t>85</a:t>
            </a:fld>
            <a:endParaRPr lang="en-AU" dirty="0"/>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4438986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7"/>
            <a:ext cx="8229600" cy="3777283"/>
          </a:xfrm>
        </p:spPr>
        <p:txBody>
          <a:bodyPr>
            <a:noAutofit/>
          </a:bodyPr>
          <a:lstStyle/>
          <a:p>
            <a:r>
              <a:rPr lang="en-US" sz="2400" dirty="0"/>
              <a:t>Care Staff are:</a:t>
            </a:r>
            <a:endParaRPr lang="en-AU" sz="2400" dirty="0"/>
          </a:p>
          <a:p>
            <a:pPr lvl="1">
              <a:lnSpc>
                <a:spcPct val="150000"/>
              </a:lnSpc>
            </a:pPr>
            <a:r>
              <a:rPr lang="en-US" sz="2400" dirty="0"/>
              <a:t>to abide by the codes of ethics </a:t>
            </a:r>
            <a:r>
              <a:rPr lang="en-US" sz="2400" dirty="0" smtClean="0"/>
              <a:t>&amp; </a:t>
            </a:r>
            <a:r>
              <a:rPr lang="en-US" sz="2400" dirty="0"/>
              <a:t>conducts</a:t>
            </a:r>
            <a:endParaRPr lang="en-AU" sz="2400" dirty="0"/>
          </a:p>
          <a:p>
            <a:pPr lvl="1">
              <a:lnSpc>
                <a:spcPct val="150000"/>
              </a:lnSpc>
            </a:pPr>
            <a:r>
              <a:rPr lang="en-US" sz="2400" dirty="0"/>
              <a:t>governed by the established standards </a:t>
            </a:r>
            <a:r>
              <a:rPr lang="en-US" sz="2400" dirty="0" smtClean="0"/>
              <a:t>&amp; </a:t>
            </a:r>
            <a:r>
              <a:rPr lang="en-US" sz="2400" dirty="0"/>
              <a:t>values in the 1997 Aged Care </a:t>
            </a:r>
            <a:r>
              <a:rPr lang="en-US" sz="2400" dirty="0" smtClean="0"/>
              <a:t>Act</a:t>
            </a:r>
          </a:p>
          <a:p>
            <a:pPr lvl="1">
              <a:lnSpc>
                <a:spcPct val="150000"/>
              </a:lnSpc>
            </a:pPr>
            <a:r>
              <a:rPr lang="en-US" sz="2400" dirty="0" smtClean="0"/>
              <a:t>uphold </a:t>
            </a:r>
            <a:r>
              <a:rPr lang="en-US" sz="2400" dirty="0"/>
              <a:t>organisational values reflected in the philosophy of care, mission statements </a:t>
            </a:r>
            <a:r>
              <a:rPr lang="en-US" sz="2400" dirty="0" smtClean="0"/>
              <a:t>&amp; </a:t>
            </a:r>
            <a:r>
              <a:rPr lang="en-US" sz="2400" dirty="0"/>
              <a:t>position statements</a:t>
            </a:r>
            <a:r>
              <a:rPr lang="en-US" sz="2400" dirty="0" smtClean="0"/>
              <a:t>.</a:t>
            </a:r>
            <a:endParaRPr lang="en-AU" sz="2400" dirty="0" smtClean="0"/>
          </a:p>
          <a:p>
            <a:pPr marL="0" indent="0" algn="ctr">
              <a:buNone/>
            </a:pPr>
            <a:r>
              <a:rPr lang="en-US" sz="2400" b="1" dirty="0">
                <a:solidFill>
                  <a:srgbClr val="C00000"/>
                </a:solidFill>
              </a:rPr>
              <a:t>As a result of the legalities of duty of care, health care professionals often take on an approach emphasising risk prevention</a:t>
            </a:r>
            <a:endParaRPr lang="en-AU" sz="2400" b="1" dirty="0">
              <a:solidFill>
                <a:srgbClr val="C00000"/>
              </a:solidFill>
            </a:endParaRPr>
          </a:p>
          <a:p>
            <a:pPr marL="0" indent="0">
              <a:buNone/>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5761818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4464496"/>
          </a:xfrm>
        </p:spPr>
        <p:txBody>
          <a:bodyPr>
            <a:noAutofit/>
          </a:bodyPr>
          <a:lstStyle/>
          <a:p>
            <a:pPr>
              <a:lnSpc>
                <a:spcPct val="150000"/>
              </a:lnSpc>
            </a:pPr>
            <a:r>
              <a:rPr lang="en-US" sz="2400" dirty="0"/>
              <a:t>Challenging to define </a:t>
            </a:r>
            <a:r>
              <a:rPr lang="en-US" sz="2400" dirty="0" smtClean="0"/>
              <a:t>&amp; </a:t>
            </a:r>
            <a:r>
              <a:rPr lang="en-US" sz="2400" dirty="0"/>
              <a:t>measure risk </a:t>
            </a:r>
            <a:r>
              <a:rPr lang="en-US" sz="2400" dirty="0" smtClean="0"/>
              <a:t>&amp; </a:t>
            </a:r>
            <a:r>
              <a:rPr lang="en-US" sz="2400" dirty="0"/>
              <a:t>understand the different experiences of it for all the stakeholders involved</a:t>
            </a:r>
            <a:endParaRPr lang="en-AU" sz="2400" dirty="0"/>
          </a:p>
          <a:p>
            <a:pPr>
              <a:lnSpc>
                <a:spcPct val="150000"/>
              </a:lnSpc>
            </a:pPr>
            <a:r>
              <a:rPr lang="en-US" sz="2400" dirty="0"/>
              <a:t>Difficult to ascertain as well when the risks may override the benefits </a:t>
            </a:r>
            <a:r>
              <a:rPr lang="en-US" sz="2400" dirty="0" smtClean="0"/>
              <a:t>(&amp; </a:t>
            </a:r>
            <a:r>
              <a:rPr lang="en-US" sz="2400" dirty="0"/>
              <a:t>according to whom)</a:t>
            </a:r>
            <a:endParaRPr lang="en-AU" sz="2400" dirty="0"/>
          </a:p>
          <a:p>
            <a:pPr>
              <a:lnSpc>
                <a:spcPct val="150000"/>
              </a:lnSpc>
            </a:pPr>
            <a:r>
              <a:rPr lang="en-US" sz="2400" dirty="0" smtClean="0"/>
              <a:t>Judgments </a:t>
            </a:r>
            <a:r>
              <a:rPr lang="en-US" sz="2400" dirty="0"/>
              <a:t>are influenced by </a:t>
            </a:r>
            <a:r>
              <a:rPr lang="en-US" sz="2400" dirty="0" smtClean="0"/>
              <a:t>value </a:t>
            </a:r>
            <a:r>
              <a:rPr lang="en-US" sz="2400" dirty="0"/>
              <a:t>system, the society </a:t>
            </a:r>
            <a:r>
              <a:rPr lang="en-US" sz="2400" dirty="0" smtClean="0"/>
              <a:t>norms, attitude </a:t>
            </a:r>
            <a:r>
              <a:rPr lang="en-US" sz="2400" dirty="0"/>
              <a:t>toward </a:t>
            </a:r>
            <a:r>
              <a:rPr lang="en-US" sz="2400" i="1" dirty="0"/>
              <a:t>sexualities</a:t>
            </a:r>
            <a:r>
              <a:rPr lang="en-US" sz="2400" dirty="0"/>
              <a:t> </a:t>
            </a:r>
            <a:r>
              <a:rPr lang="en-US" sz="2400" dirty="0" smtClean="0"/>
              <a:t>&amp; </a:t>
            </a:r>
            <a:r>
              <a:rPr lang="en-US" sz="2400" dirty="0"/>
              <a:t>workplace policy or </a:t>
            </a:r>
            <a:r>
              <a:rPr lang="en-US" sz="2400" dirty="0" smtClean="0"/>
              <a:t>guidelines</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4464496"/>
          </a:xfrm>
        </p:spPr>
        <p:txBody>
          <a:bodyPr>
            <a:noAutofit/>
          </a:bodyPr>
          <a:lstStyle/>
          <a:p>
            <a:pPr>
              <a:lnSpc>
                <a:spcPct val="150000"/>
              </a:lnSpc>
            </a:pPr>
            <a:r>
              <a:rPr lang="en-US" sz="2400" dirty="0"/>
              <a:t>Lack of policy or guidelines to deal with such matters lead to an experience of dissonance for health care professionals</a:t>
            </a:r>
            <a:endParaRPr lang="en-AU" sz="2400" dirty="0"/>
          </a:p>
          <a:p>
            <a:pPr>
              <a:lnSpc>
                <a:spcPct val="150000"/>
              </a:lnSpc>
            </a:pPr>
            <a:r>
              <a:rPr lang="en-US" sz="2400" dirty="0"/>
              <a:t>People with cognitive disability</a:t>
            </a:r>
            <a:endParaRPr lang="en-AU" sz="2400" dirty="0"/>
          </a:p>
          <a:p>
            <a:pPr lvl="1">
              <a:lnSpc>
                <a:spcPct val="150000"/>
              </a:lnSpc>
            </a:pPr>
            <a:r>
              <a:rPr lang="en-US" sz="2400" dirty="0"/>
              <a:t>reduced freedom of choice</a:t>
            </a:r>
            <a:endParaRPr lang="en-AU" sz="2400" dirty="0"/>
          </a:p>
          <a:p>
            <a:pPr lvl="1">
              <a:lnSpc>
                <a:spcPct val="150000"/>
              </a:lnSpc>
            </a:pPr>
            <a:r>
              <a:rPr lang="en-US" sz="2400" dirty="0"/>
              <a:t>increased supervision </a:t>
            </a:r>
            <a:r>
              <a:rPr lang="en-US" sz="2400" dirty="0" smtClean="0"/>
              <a:t>&amp; </a:t>
            </a:r>
            <a:r>
              <a:rPr lang="en-US" sz="2400" dirty="0"/>
              <a:t>control </a:t>
            </a:r>
            <a:endParaRPr lang="en-AU" sz="2400" dirty="0"/>
          </a:p>
          <a:p>
            <a:pPr lvl="1">
              <a:lnSpc>
                <a:spcPct val="150000"/>
              </a:lnSpc>
            </a:pPr>
            <a:r>
              <a:rPr lang="en-US" sz="2400" dirty="0"/>
              <a:t>so pervasive that PWD are deprived of their basic human rights to decision-making when it comes to the expression of sexuality </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55275441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229600" cy="4464496"/>
          </a:xfrm>
        </p:spPr>
        <p:txBody>
          <a:bodyPr>
            <a:noAutofit/>
          </a:bodyPr>
          <a:lstStyle/>
          <a:p>
            <a:pPr>
              <a:lnSpc>
                <a:spcPct val="150000"/>
              </a:lnSpc>
            </a:pPr>
            <a:r>
              <a:rPr lang="en-US" sz="2400" dirty="0" smtClean="0"/>
              <a:t>Aged </a:t>
            </a:r>
            <a:r>
              <a:rPr lang="en-US" sz="2400" dirty="0"/>
              <a:t>care facilities operated by religious affiliated organisations </a:t>
            </a:r>
            <a:endParaRPr lang="en-AU" sz="2400" dirty="0"/>
          </a:p>
          <a:p>
            <a:pPr lvl="1">
              <a:lnSpc>
                <a:spcPct val="150000"/>
              </a:lnSpc>
            </a:pPr>
            <a:r>
              <a:rPr lang="en-US" sz="2400" dirty="0"/>
              <a:t>values may negatively influence any support for expression of sexuality including same-sex relationships such as the relationship between Valarie </a:t>
            </a:r>
            <a:r>
              <a:rPr lang="en-US" sz="2400" dirty="0" smtClean="0"/>
              <a:t>&amp; </a:t>
            </a:r>
            <a:r>
              <a:rPr lang="en-US" sz="2400" dirty="0"/>
              <a:t>Linda</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6777356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28801"/>
            <a:ext cx="8229600" cy="4497363"/>
          </a:xfrm>
        </p:spPr>
        <p:txBody>
          <a:bodyPr>
            <a:normAutofit lnSpcReduction="10000"/>
          </a:bodyPr>
          <a:lstStyle/>
          <a:p>
            <a:pPr marL="0" indent="0" algn="ctr">
              <a:lnSpc>
                <a:spcPct val="150000"/>
              </a:lnSpc>
              <a:buNone/>
            </a:pPr>
            <a:endParaRPr lang="en-US" sz="2400" dirty="0" smtClean="0"/>
          </a:p>
          <a:p>
            <a:pPr marL="0" indent="0" algn="ctr">
              <a:lnSpc>
                <a:spcPct val="150000"/>
              </a:lnSpc>
              <a:buNone/>
            </a:pPr>
            <a:endParaRPr lang="en-US" sz="2400" dirty="0" smtClean="0"/>
          </a:p>
          <a:p>
            <a:pPr marL="0" indent="0" algn="ctr">
              <a:lnSpc>
                <a:spcPct val="150000"/>
              </a:lnSpc>
              <a:buNone/>
            </a:pPr>
            <a:endParaRPr lang="en-US" sz="2400" dirty="0"/>
          </a:p>
          <a:p>
            <a:pPr marL="0" indent="0" algn="ctr">
              <a:lnSpc>
                <a:spcPct val="150000"/>
              </a:lnSpc>
              <a:buNone/>
            </a:pPr>
            <a:r>
              <a:rPr lang="en-US" sz="2400" dirty="0" smtClean="0"/>
              <a:t>The </a:t>
            </a:r>
            <a:r>
              <a:rPr lang="en-US" sz="2400" dirty="0"/>
              <a:t>World Health </a:t>
            </a:r>
            <a:r>
              <a:rPr lang="en-US" sz="2400" dirty="0" smtClean="0"/>
              <a:t>Organisation</a:t>
            </a:r>
            <a:r>
              <a:rPr lang="en-US" sz="2400" dirty="0"/>
              <a:t> </a:t>
            </a:r>
            <a:r>
              <a:rPr lang="en-US" sz="2400" dirty="0" smtClean="0"/>
              <a:t>defines </a:t>
            </a:r>
            <a:r>
              <a:rPr lang="en-US" sz="2400" dirty="0"/>
              <a:t>sexuality as </a:t>
            </a:r>
            <a:r>
              <a:rPr lang="en-US" sz="2400" dirty="0">
                <a:solidFill>
                  <a:srgbClr val="0070C0"/>
                </a:solidFill>
              </a:rPr>
              <a:t>“</a:t>
            </a:r>
            <a:r>
              <a:rPr lang="en-US" sz="2400" i="1" dirty="0">
                <a:solidFill>
                  <a:srgbClr val="0070C0"/>
                </a:solidFill>
              </a:rPr>
              <a:t>a central aspect of being human throughout life and encompasses sex, gender identities and roles, sexual orientation, eroticism, pleasure, intimacy and reproduction</a:t>
            </a:r>
            <a:r>
              <a:rPr lang="en-US" sz="2400" dirty="0">
                <a:solidFill>
                  <a:srgbClr val="0070C0"/>
                </a:solidFill>
              </a:rPr>
              <a:t>” </a:t>
            </a:r>
            <a:r>
              <a:rPr lang="en-US" sz="2400" i="1" dirty="0" smtClean="0">
                <a:solidFill>
                  <a:srgbClr val="0070C0"/>
                </a:solidFill>
              </a:rPr>
              <a:t>(2002; pg</a:t>
            </a:r>
            <a:r>
              <a:rPr lang="en-US" sz="2400" i="1" dirty="0">
                <a:solidFill>
                  <a:srgbClr val="0070C0"/>
                </a:solidFill>
              </a:rPr>
              <a:t>. 5</a:t>
            </a:r>
            <a:r>
              <a:rPr lang="en-US" sz="2400" i="1" dirty="0" smtClean="0">
                <a:solidFill>
                  <a:srgbClr val="0070C0"/>
                </a:solidFill>
              </a:rPr>
              <a:t>)</a:t>
            </a:r>
            <a:r>
              <a:rPr lang="en-US" sz="2400" dirty="0" smtClean="0"/>
              <a:t>.</a:t>
            </a:r>
            <a:endParaRPr lang="en-AU" sz="2400"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1496170"/>
            <a:ext cx="1368152" cy="1284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FAA26D3D-D897-4be2-8F04-BA451C77F1D7}">
              <ma14:placeholderFlag xmlns:ma14="http://schemas.microsoft.com/office/mac/drawingml/2011/main" xmlns=""/>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89304411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11160" y="2493563"/>
            <a:ext cx="3168352" cy="1774864"/>
          </a:xfrm>
          <a:prstGeom prst="rect">
            <a:avLst/>
          </a:prstGeom>
        </p:spPr>
      </p:pic>
      <p:sp>
        <p:nvSpPr>
          <p:cNvPr id="7" name="Rectangle 6"/>
          <p:cNvSpPr/>
          <p:nvPr/>
        </p:nvSpPr>
        <p:spPr>
          <a:xfrm>
            <a:off x="709307" y="1033122"/>
            <a:ext cx="2635465" cy="584775"/>
          </a:xfrm>
          <a:prstGeom prst="rect">
            <a:avLst/>
          </a:prstGeom>
          <a:noFill/>
        </p:spPr>
        <p:txBody>
          <a:bodyPr wrap="none" lIns="91440" tIns="45720" rIns="91440" bIns="45720">
            <a:spAutoFit/>
            <a:scene3d>
              <a:camera prst="perspectiveBelow"/>
              <a:lightRig rig="threePt" dir="t"/>
            </a:scene3d>
            <a:sp3d extrusionH="57150">
              <a:bevelT w="69850" h="38100" prst="cross"/>
            </a:sp3d>
          </a:bodyPr>
          <a:lstStyle/>
          <a:p>
            <a:pPr algn="ctr" fontAlgn="base">
              <a:spcBef>
                <a:spcPct val="20000"/>
              </a:spcBef>
              <a:spcAft>
                <a:spcPct val="0"/>
              </a:spcAft>
            </a:pPr>
            <a:r>
              <a:rPr lang="en-US" sz="3200" b="1" spc="50" dirty="0" smtClean="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rPr>
              <a:t>Privacy Rights</a:t>
            </a:r>
            <a:endParaRPr lang="en-US" sz="3200" b="1" spc="50" dirty="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endParaRPr>
          </a:p>
        </p:txBody>
      </p:sp>
      <p:sp>
        <p:nvSpPr>
          <p:cNvPr id="8" name="Rectangle 7"/>
          <p:cNvSpPr/>
          <p:nvPr/>
        </p:nvSpPr>
        <p:spPr>
          <a:xfrm>
            <a:off x="391065" y="4869160"/>
            <a:ext cx="3438185" cy="1175706"/>
          </a:xfrm>
          <a:prstGeom prst="rect">
            <a:avLst/>
          </a:prstGeom>
          <a:noFill/>
        </p:spPr>
        <p:txBody>
          <a:bodyPr wrap="none" lIns="91440" tIns="45720" rIns="91440" bIns="45720">
            <a:spAutoFit/>
            <a:scene3d>
              <a:camera prst="perspectiveBelow"/>
              <a:lightRig rig="threePt" dir="t"/>
            </a:scene3d>
            <a:sp3d extrusionH="57150">
              <a:bevelT w="69850" h="38100" prst="cross"/>
            </a:sp3d>
          </a:bodyPr>
          <a:lstStyle/>
          <a:p>
            <a:pPr algn="ctr" fontAlgn="base">
              <a:spcBef>
                <a:spcPct val="20000"/>
              </a:spcBef>
              <a:spcAft>
                <a:spcPct val="0"/>
              </a:spcAft>
            </a:pPr>
            <a:r>
              <a:rPr lang="en-US" sz="3200" b="1" spc="50" dirty="0" smtClean="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rPr>
              <a:t>Cognitive Capacity</a:t>
            </a:r>
          </a:p>
          <a:p>
            <a:pPr algn="ctr" fontAlgn="base">
              <a:spcBef>
                <a:spcPct val="20000"/>
              </a:spcBef>
              <a:spcAft>
                <a:spcPct val="0"/>
              </a:spcAft>
            </a:pPr>
            <a:r>
              <a:rPr lang="en-US" sz="3200" b="1" spc="50" dirty="0" smtClean="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rPr>
              <a:t>&amp; Consent</a:t>
            </a:r>
            <a:endParaRPr lang="en-US" sz="3200" b="1" spc="50" dirty="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endParaRPr>
          </a:p>
        </p:txBody>
      </p:sp>
      <p:sp>
        <p:nvSpPr>
          <p:cNvPr id="10" name="Rectangle 9"/>
          <p:cNvSpPr/>
          <p:nvPr/>
        </p:nvSpPr>
        <p:spPr>
          <a:xfrm>
            <a:off x="4719353" y="1033122"/>
            <a:ext cx="4204741" cy="584775"/>
          </a:xfrm>
          <a:prstGeom prst="rect">
            <a:avLst/>
          </a:prstGeom>
          <a:noFill/>
        </p:spPr>
        <p:txBody>
          <a:bodyPr wrap="none" lIns="91440" tIns="45720" rIns="91440" bIns="45720">
            <a:spAutoFit/>
            <a:scene3d>
              <a:camera prst="perspectiveBelow"/>
              <a:lightRig rig="threePt" dir="t"/>
            </a:scene3d>
            <a:sp3d extrusionH="57150">
              <a:bevelT w="69850" h="38100" prst="cross"/>
            </a:sp3d>
          </a:bodyPr>
          <a:lstStyle/>
          <a:p>
            <a:pPr algn="ctr" fontAlgn="base">
              <a:spcBef>
                <a:spcPct val="20000"/>
              </a:spcBef>
              <a:spcAft>
                <a:spcPct val="0"/>
              </a:spcAft>
            </a:pPr>
            <a:r>
              <a:rPr lang="en-US" sz="3200" b="1" spc="50" dirty="0" smtClean="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rPr>
              <a:t>Autonomy &amp; Solidarity</a:t>
            </a:r>
          </a:p>
        </p:txBody>
      </p:sp>
      <p:sp>
        <p:nvSpPr>
          <p:cNvPr id="11" name="Rectangle 10"/>
          <p:cNvSpPr/>
          <p:nvPr/>
        </p:nvSpPr>
        <p:spPr>
          <a:xfrm>
            <a:off x="6086988" y="4965171"/>
            <a:ext cx="2293833" cy="584775"/>
          </a:xfrm>
          <a:prstGeom prst="rect">
            <a:avLst/>
          </a:prstGeom>
          <a:noFill/>
        </p:spPr>
        <p:txBody>
          <a:bodyPr wrap="none" lIns="91440" tIns="45720" rIns="91440" bIns="45720">
            <a:spAutoFit/>
            <a:scene3d>
              <a:camera prst="perspectiveBelow"/>
              <a:lightRig rig="threePt" dir="t"/>
            </a:scene3d>
            <a:sp3d extrusionH="57150">
              <a:bevelT w="69850" h="38100" prst="cross"/>
            </a:sp3d>
          </a:bodyPr>
          <a:lstStyle/>
          <a:p>
            <a:pPr algn="ctr" fontAlgn="base">
              <a:spcBef>
                <a:spcPct val="20000"/>
              </a:spcBef>
              <a:spcAft>
                <a:spcPct val="0"/>
              </a:spcAft>
            </a:pPr>
            <a:r>
              <a:rPr lang="en-US" sz="3200" b="1" spc="50" dirty="0" smtClean="0">
                <a:ln w="13500">
                  <a:solidFill>
                    <a:srgbClr val="BBE0E3">
                      <a:shade val="2500"/>
                      <a:alpha val="6500"/>
                    </a:srgbClr>
                  </a:solidFill>
                  <a:prstDash val="solid"/>
                </a:ln>
                <a:solidFill>
                  <a:srgbClr val="333399">
                    <a:lumMod val="75000"/>
                    <a:alpha val="95000"/>
                  </a:srgbClr>
                </a:solidFill>
                <a:effectLst>
                  <a:innerShdw blurRad="50900" dist="38500" dir="13500000">
                    <a:srgbClr val="000000">
                      <a:alpha val="60000"/>
                    </a:srgbClr>
                  </a:innerShdw>
                </a:effectLst>
                <a:latin typeface="Calibri"/>
                <a:cs typeface="Calibri"/>
              </a:rPr>
              <a:t>Personhood</a:t>
            </a:r>
          </a:p>
        </p:txBody>
      </p:sp>
      <p:sp>
        <p:nvSpPr>
          <p:cNvPr id="12" name="TextBox 11"/>
          <p:cNvSpPr txBox="1"/>
          <p:nvPr/>
        </p:nvSpPr>
        <p:spPr>
          <a:xfrm>
            <a:off x="3707904" y="4773183"/>
            <a:ext cx="1728192" cy="169277"/>
          </a:xfrm>
          <a:prstGeom prst="rect">
            <a:avLst/>
          </a:prstGeom>
          <a:noFill/>
        </p:spPr>
        <p:txBody>
          <a:bodyPr wrap="square" rtlCol="0">
            <a:spAutoFit/>
          </a:bodyPr>
          <a:lstStyle/>
          <a:p>
            <a:pPr fontAlgn="base">
              <a:spcBef>
                <a:spcPct val="20000"/>
              </a:spcBef>
              <a:spcAft>
                <a:spcPct val="0"/>
              </a:spcAft>
            </a:pPr>
            <a:r>
              <a:rPr lang="en-US" sz="500" b="1" i="1" dirty="0" smtClean="0">
                <a:solidFill>
                  <a:srgbClr val="FFFFFF"/>
                </a:solidFill>
                <a:latin typeface="Calibri"/>
                <a:cs typeface="Calibri"/>
              </a:rPr>
              <a:t>©  Gay &amp; Lesbian Elderly Series by Richard Renaldi</a:t>
            </a:r>
            <a:endParaRPr lang="en-US" sz="500" b="1" i="1" dirty="0">
              <a:solidFill>
                <a:srgbClr val="FFFFFF"/>
              </a:solidFill>
              <a:latin typeface="Calibri"/>
              <a:cs typeface="Calibri"/>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98884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ircle(in)">
                                      <p:cBhvr>
                                        <p:cTn id="15" dur="2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circle(in)">
                                      <p:cBhvr>
                                        <p:cTn id="25"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FF5B00"/>
                </a:solidFill>
              </a:rPr>
              <a:t>Privacy Rights</a:t>
            </a:r>
            <a:endParaRPr lang="en-AU" sz="3600" b="1" dirty="0">
              <a:solidFill>
                <a:srgbClr val="FF5B00"/>
              </a:solidFill>
            </a:endParaRPr>
          </a:p>
        </p:txBody>
      </p:sp>
      <p:sp>
        <p:nvSpPr>
          <p:cNvPr id="3" name="Content Placeholder 2"/>
          <p:cNvSpPr>
            <a:spLocks noGrp="1"/>
          </p:cNvSpPr>
          <p:nvPr>
            <p:ph idx="1"/>
          </p:nvPr>
        </p:nvSpPr>
        <p:spPr>
          <a:xfrm>
            <a:off x="457200" y="2348881"/>
            <a:ext cx="8229600" cy="3777283"/>
          </a:xfrm>
        </p:spPr>
        <p:txBody>
          <a:bodyPr>
            <a:noAutofit/>
          </a:bodyPr>
          <a:lstStyle/>
          <a:p>
            <a:r>
              <a:rPr lang="en-US" sz="2400" dirty="0" smtClean="0"/>
              <a:t>Australian </a:t>
            </a:r>
            <a:r>
              <a:rPr lang="en-US" sz="2400" dirty="0"/>
              <a:t>Commonwealth Government </a:t>
            </a:r>
            <a:r>
              <a:rPr lang="en-US" sz="2400" dirty="0" smtClean="0"/>
              <a:t>- Charter </a:t>
            </a:r>
            <a:r>
              <a:rPr lang="en-US" sz="2400" dirty="0"/>
              <a:t>of Resident’s Right </a:t>
            </a:r>
            <a:r>
              <a:rPr lang="en-US" sz="2400" dirty="0" smtClean="0"/>
              <a:t>&amp; </a:t>
            </a:r>
            <a:r>
              <a:rPr lang="en-US" sz="2400" dirty="0"/>
              <a:t>Responsibilities, the User Rights Principles, under the Aged Care </a:t>
            </a:r>
            <a:r>
              <a:rPr lang="en-US" sz="2400" dirty="0" smtClean="0"/>
              <a:t>Act</a:t>
            </a:r>
          </a:p>
          <a:p>
            <a:pPr lvl="1" indent="-342900"/>
            <a:r>
              <a:rPr lang="en-US" sz="2400" dirty="0" smtClean="0"/>
              <a:t>right </a:t>
            </a:r>
            <a:r>
              <a:rPr lang="en-US" sz="2400" dirty="0"/>
              <a:t>to personal </a:t>
            </a:r>
            <a:r>
              <a:rPr lang="en-US" sz="2400" dirty="0" smtClean="0"/>
              <a:t>privacy </a:t>
            </a:r>
          </a:p>
          <a:p>
            <a:pPr lvl="1" indent="-342900"/>
            <a:r>
              <a:rPr lang="en-US" sz="2400" dirty="0" smtClean="0"/>
              <a:t>right to </a:t>
            </a:r>
            <a:r>
              <a:rPr lang="en-US" sz="2400" dirty="0"/>
              <a:t>select </a:t>
            </a:r>
            <a:r>
              <a:rPr lang="en-US" sz="2400" dirty="0" smtClean="0"/>
              <a:t>&amp; </a:t>
            </a:r>
            <a:r>
              <a:rPr lang="en-US" sz="2400" dirty="0"/>
              <a:t>maintain social </a:t>
            </a:r>
            <a:r>
              <a:rPr lang="en-US" sz="2400" dirty="0" smtClean="0"/>
              <a:t>&amp; </a:t>
            </a:r>
            <a:r>
              <a:rPr lang="en-US" sz="2400" dirty="0"/>
              <a:t>personal relationships </a:t>
            </a:r>
            <a:r>
              <a:rPr lang="en-US" sz="2400" dirty="0" smtClean="0"/>
              <a:t>without </a:t>
            </a:r>
            <a:r>
              <a:rPr lang="en-US" sz="2400" dirty="0"/>
              <a:t>fear, criticism or </a:t>
            </a:r>
            <a:r>
              <a:rPr lang="en-US" sz="2400" dirty="0" smtClean="0"/>
              <a:t>restriction</a:t>
            </a:r>
          </a:p>
          <a:p>
            <a:pPr lvl="1" indent="-342900"/>
            <a:r>
              <a:rPr lang="en-US" sz="2400" dirty="0" smtClean="0"/>
              <a:t>stipulation being as long as it does not inflict damage to property or impinge on the rights of others or negatively affect the well-being of others</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547664" y="260668"/>
            <a:ext cx="6192688" cy="929485"/>
          </a:xfrm>
          <a:prstGeom prst="rect">
            <a:avLst/>
          </a:prstGeom>
        </p:spPr>
        <p:txBody>
          <a:bodyPr wrap="square">
            <a:spAutoFit/>
          </a:bodyPr>
          <a:lstStyle/>
          <a:p>
            <a:pPr algn="ctr" fontAlgn="base">
              <a:spcBef>
                <a:spcPct val="20000"/>
              </a:spcBef>
              <a:spcAft>
                <a:spcPct val="0"/>
              </a:spcAft>
            </a:pPr>
            <a:r>
              <a:rPr lang="en-US" sz="2000" b="1" i="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“They may lose the ability to </a:t>
            </a:r>
            <a:r>
              <a:rPr lang="en-US" sz="2000" b="1" i="1" cap="all" dirty="0" err="1"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ive</a:t>
            </a:r>
            <a:r>
              <a:rPr lang="en-US" sz="2000" b="1" i="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 </a:t>
            </a:r>
            <a:r>
              <a:rPr lang="en-US" sz="2000" b="1" i="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independently. They do not lose their rights</a:t>
            </a:r>
            <a:r>
              <a:rPr lang="en-US" sz="2000" b="1" i="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a:t>
            </a:r>
            <a:endParaRPr lang="en-US" sz="20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endParaRPr>
          </a:p>
          <a:p>
            <a:pPr algn="ctr" fontAlgn="base">
              <a:spcBef>
                <a:spcPct val="20000"/>
              </a:spcBef>
              <a:spcAft>
                <a:spcPct val="0"/>
              </a:spcAft>
            </a:pPr>
            <a:r>
              <a:rPr lang="en-US" sz="1200" b="1" i="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a:t>
            </a:r>
            <a:r>
              <a:rPr lang="en-US" sz="1200" b="1" i="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Field &amp; Garratt, </a:t>
            </a:r>
            <a:r>
              <a:rPr lang="en-US" sz="1200" b="1" i="1" cap="all" dirty="0" smtClean="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2004, p.75</a:t>
            </a:r>
            <a:r>
              <a:rPr lang="en-US" sz="1200" b="1" i="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rPr>
              <a:t>)</a:t>
            </a:r>
            <a:endParaRPr lang="en-US" sz="1200" b="1"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Calibri"/>
              <a:cs typeface="Calibri"/>
            </a:endParaRPr>
          </a:p>
        </p:txBody>
      </p:sp>
      <p:graphicFrame>
        <p:nvGraphicFramePr>
          <p:cNvPr id="6" name="Diagram 5"/>
          <p:cNvGraphicFramePr/>
          <p:nvPr>
            <p:extLst>
              <p:ext uri="{D42A27DB-BD31-4B8C-83A1-F6EECF244321}">
                <p14:modId xmlns:p14="http://schemas.microsoft.com/office/powerpoint/2010/main" val="2108557280"/>
              </p:ext>
            </p:extLst>
          </p:nvPr>
        </p:nvGraphicFramePr>
        <p:xfrm>
          <a:off x="1187624" y="1628800"/>
          <a:ext cx="6912768"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8660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FF5B00"/>
                </a:solidFill>
              </a:rPr>
              <a:t>Cognitive Capacity &amp; Consent</a:t>
            </a:r>
            <a:br>
              <a:rPr lang="en-AU" sz="3600" b="1" dirty="0" smtClean="0">
                <a:solidFill>
                  <a:srgbClr val="FF5B00"/>
                </a:solidFill>
              </a:rPr>
            </a:br>
            <a:r>
              <a:rPr lang="en-AU" sz="1600" i="1" dirty="0" smtClean="0">
                <a:solidFill>
                  <a:srgbClr val="FF5B00"/>
                </a:solidFill>
              </a:rPr>
              <a:t>Content from Sokolowski (2010 &amp; 2011)</a:t>
            </a:r>
            <a:endParaRPr lang="en-AU" sz="1600" i="1" dirty="0">
              <a:solidFill>
                <a:srgbClr val="FF5B00"/>
              </a:solidFill>
            </a:endParaRPr>
          </a:p>
        </p:txBody>
      </p:sp>
      <p:sp>
        <p:nvSpPr>
          <p:cNvPr id="3" name="Content Placeholder 2"/>
          <p:cNvSpPr>
            <a:spLocks noGrp="1"/>
          </p:cNvSpPr>
          <p:nvPr>
            <p:ph idx="1"/>
          </p:nvPr>
        </p:nvSpPr>
        <p:spPr>
          <a:xfrm>
            <a:off x="457200" y="2348881"/>
            <a:ext cx="8229600" cy="3777283"/>
          </a:xfrm>
        </p:spPr>
        <p:txBody>
          <a:bodyPr>
            <a:noAutofit/>
          </a:bodyPr>
          <a:lstStyle/>
          <a:p>
            <a:pPr>
              <a:lnSpc>
                <a:spcPct val="150000"/>
              </a:lnSpc>
            </a:pPr>
            <a:r>
              <a:rPr lang="en-US" sz="2400" dirty="0" smtClean="0">
                <a:solidFill>
                  <a:srgbClr val="000000"/>
                </a:solidFill>
                <a:cs typeface="Calibri"/>
              </a:rPr>
              <a:t>Consent </a:t>
            </a:r>
            <a:r>
              <a:rPr lang="en-US" sz="2400" dirty="0">
                <a:solidFill>
                  <a:srgbClr val="000000"/>
                </a:solidFill>
                <a:cs typeface="Calibri"/>
              </a:rPr>
              <a:t>to be involved in a sexual relationship </a:t>
            </a:r>
            <a:r>
              <a:rPr lang="en-US" sz="2400" dirty="0" smtClean="0">
                <a:solidFill>
                  <a:srgbClr val="000000"/>
                </a:solidFill>
                <a:cs typeface="Calibri"/>
              </a:rPr>
              <a:t>= consent </a:t>
            </a:r>
            <a:r>
              <a:rPr lang="en-US" sz="2400" dirty="0">
                <a:solidFill>
                  <a:srgbClr val="000000"/>
                </a:solidFill>
                <a:cs typeface="Calibri"/>
              </a:rPr>
              <a:t>to a medical treatment? </a:t>
            </a:r>
          </a:p>
          <a:p>
            <a:pPr>
              <a:lnSpc>
                <a:spcPct val="150000"/>
              </a:lnSpc>
            </a:pPr>
            <a:r>
              <a:rPr lang="en-US" sz="2400" dirty="0" smtClean="0">
                <a:solidFill>
                  <a:srgbClr val="000000"/>
                </a:solidFill>
                <a:cs typeface="Calibri"/>
              </a:rPr>
              <a:t>Cognitive </a:t>
            </a:r>
            <a:r>
              <a:rPr lang="en-US" sz="2400" dirty="0">
                <a:solidFill>
                  <a:srgbClr val="000000"/>
                </a:solidFill>
                <a:cs typeface="Calibri"/>
              </a:rPr>
              <a:t>capacity (i.e. ability to perform a task or make a decision) is understood as to be similar or even interchangeable with autonomy (i.e. privileges of </a:t>
            </a:r>
            <a:r>
              <a:rPr lang="en-US" sz="2400" dirty="0" smtClean="0">
                <a:solidFill>
                  <a:srgbClr val="000000"/>
                </a:solidFill>
                <a:cs typeface="Calibri"/>
              </a:rPr>
              <a:t>self-determination/self-rule)</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2"/>
            <a:ext cx="8229600" cy="4680520"/>
          </a:xfrm>
        </p:spPr>
        <p:txBody>
          <a:bodyPr>
            <a:noAutofit/>
          </a:bodyPr>
          <a:lstStyle/>
          <a:p>
            <a:pPr>
              <a:lnSpc>
                <a:spcPct val="150000"/>
              </a:lnSpc>
            </a:pPr>
            <a:r>
              <a:rPr lang="en-US" sz="2400" dirty="0" smtClean="0">
                <a:solidFill>
                  <a:srgbClr val="000000"/>
                </a:solidFill>
                <a:cs typeface="Calibri"/>
              </a:rPr>
              <a:t>&gt; Cognitive </a:t>
            </a:r>
            <a:r>
              <a:rPr lang="en-US" sz="2400" dirty="0">
                <a:solidFill>
                  <a:srgbClr val="000000"/>
                </a:solidFill>
                <a:cs typeface="Calibri"/>
              </a:rPr>
              <a:t>capacity is </a:t>
            </a:r>
            <a:r>
              <a:rPr lang="en-US" sz="2400" dirty="0" smtClean="0">
                <a:solidFill>
                  <a:srgbClr val="000000"/>
                </a:solidFill>
                <a:cs typeface="Calibri"/>
              </a:rPr>
              <a:t>diminished - less </a:t>
            </a:r>
            <a:r>
              <a:rPr lang="en-US" sz="2400" dirty="0">
                <a:solidFill>
                  <a:srgbClr val="000000"/>
                </a:solidFill>
                <a:cs typeface="Calibri"/>
              </a:rPr>
              <a:t>attention to the wishes of the </a:t>
            </a:r>
            <a:r>
              <a:rPr lang="en-US" sz="2400" dirty="0" smtClean="0">
                <a:solidFill>
                  <a:srgbClr val="000000"/>
                </a:solidFill>
                <a:cs typeface="Calibri"/>
              </a:rPr>
              <a:t>person</a:t>
            </a:r>
          </a:p>
          <a:p>
            <a:pPr lvl="1">
              <a:lnSpc>
                <a:spcPct val="150000"/>
              </a:lnSpc>
            </a:pPr>
            <a:r>
              <a:rPr lang="en-US" sz="2400" dirty="0" smtClean="0">
                <a:solidFill>
                  <a:srgbClr val="000000"/>
                </a:solidFill>
                <a:cs typeface="Calibri"/>
              </a:rPr>
              <a:t>morally </a:t>
            </a:r>
            <a:r>
              <a:rPr lang="en-US" sz="2400" dirty="0">
                <a:solidFill>
                  <a:srgbClr val="000000"/>
                </a:solidFill>
                <a:cs typeface="Calibri"/>
              </a:rPr>
              <a:t>incorrect </a:t>
            </a:r>
            <a:endParaRPr lang="en-US" sz="2400" dirty="0" smtClean="0">
              <a:solidFill>
                <a:srgbClr val="000000"/>
              </a:solidFill>
              <a:cs typeface="Calibri"/>
            </a:endParaRPr>
          </a:p>
          <a:p>
            <a:pPr lvl="1">
              <a:lnSpc>
                <a:spcPct val="150000"/>
              </a:lnSpc>
            </a:pPr>
            <a:r>
              <a:rPr lang="en-US" sz="2400" dirty="0" smtClean="0">
                <a:solidFill>
                  <a:srgbClr val="000000"/>
                </a:solidFill>
                <a:cs typeface="Calibri"/>
              </a:rPr>
              <a:t>encroaches </a:t>
            </a:r>
            <a:r>
              <a:rPr lang="en-US" sz="2400" dirty="0">
                <a:solidFill>
                  <a:srgbClr val="000000"/>
                </a:solidFill>
                <a:cs typeface="Calibri"/>
              </a:rPr>
              <a:t>on the autonomy &amp;</a:t>
            </a:r>
            <a:r>
              <a:rPr lang="en-US" sz="2400" dirty="0" smtClean="0">
                <a:solidFill>
                  <a:srgbClr val="000000"/>
                </a:solidFill>
                <a:cs typeface="Calibri"/>
              </a:rPr>
              <a:t> </a:t>
            </a:r>
            <a:r>
              <a:rPr lang="en-US" sz="2400" dirty="0">
                <a:solidFill>
                  <a:srgbClr val="000000"/>
                </a:solidFill>
                <a:cs typeface="Calibri"/>
              </a:rPr>
              <a:t>dignity of the </a:t>
            </a:r>
            <a:r>
              <a:rPr lang="en-US" sz="2400" dirty="0" smtClean="0">
                <a:solidFill>
                  <a:srgbClr val="000000"/>
                </a:solidFill>
                <a:cs typeface="Calibri"/>
              </a:rPr>
              <a:t>PWD </a:t>
            </a:r>
            <a:r>
              <a:rPr lang="en-US" sz="1400" dirty="0" smtClean="0">
                <a:solidFill>
                  <a:srgbClr val="000000"/>
                </a:solidFill>
                <a:cs typeface="Calibri"/>
              </a:rPr>
              <a:t>(Post, 2006 &amp; O’Neill, 1997)</a:t>
            </a:r>
          </a:p>
          <a:p>
            <a:pPr>
              <a:lnSpc>
                <a:spcPct val="150000"/>
              </a:lnSpc>
            </a:pPr>
            <a:r>
              <a:rPr lang="en-US" sz="2400" dirty="0" smtClean="0">
                <a:solidFill>
                  <a:srgbClr val="000000"/>
                </a:solidFill>
                <a:cs typeface="Calibri"/>
              </a:rPr>
              <a:t>PWD still </a:t>
            </a:r>
            <a:r>
              <a:rPr lang="en-US" sz="2400" dirty="0">
                <a:solidFill>
                  <a:srgbClr val="000000"/>
                </a:solidFill>
                <a:cs typeface="Calibri"/>
              </a:rPr>
              <a:t>capable of experiencing meaningful </a:t>
            </a:r>
            <a:r>
              <a:rPr lang="en-US" sz="2400" dirty="0" smtClean="0">
                <a:solidFill>
                  <a:srgbClr val="000000"/>
                </a:solidFill>
                <a:cs typeface="Calibri"/>
              </a:rPr>
              <a:t>relationship</a:t>
            </a:r>
          </a:p>
          <a:p>
            <a:pPr>
              <a:lnSpc>
                <a:spcPct val="150000"/>
              </a:lnSpc>
            </a:pPr>
            <a:r>
              <a:rPr lang="en-US" sz="2400" dirty="0" smtClean="0">
                <a:solidFill>
                  <a:srgbClr val="000000"/>
                </a:solidFill>
                <a:cs typeface="Calibri"/>
              </a:rPr>
              <a:t>PWD are </a:t>
            </a:r>
            <a:r>
              <a:rPr lang="en-US" sz="2400" dirty="0">
                <a:solidFill>
                  <a:srgbClr val="000000"/>
                </a:solidFill>
                <a:cs typeface="Calibri"/>
              </a:rPr>
              <a:t>able to understand in a general way what it means to engage in a sexual relationship or </a:t>
            </a:r>
            <a:r>
              <a:rPr lang="en-US" sz="2400" dirty="0" smtClean="0">
                <a:solidFill>
                  <a:srgbClr val="000000"/>
                </a:solidFill>
                <a:cs typeface="Calibri"/>
              </a:rPr>
              <a:t>activity</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4358152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196753"/>
            <a:ext cx="8229600" cy="3777283"/>
          </a:xfrm>
        </p:spPr>
        <p:txBody>
          <a:bodyPr>
            <a:noAutofit/>
          </a:bodyPr>
          <a:lstStyle/>
          <a:p>
            <a:pPr>
              <a:lnSpc>
                <a:spcPct val="150000"/>
              </a:lnSpc>
            </a:pPr>
            <a:r>
              <a:rPr lang="en-US" sz="2400" dirty="0" smtClean="0">
                <a:solidFill>
                  <a:srgbClr val="000000"/>
                </a:solidFill>
                <a:cs typeface="Calibri"/>
              </a:rPr>
              <a:t>Avoid rigorous assessments</a:t>
            </a:r>
          </a:p>
          <a:p>
            <a:pPr>
              <a:lnSpc>
                <a:spcPct val="150000"/>
              </a:lnSpc>
            </a:pPr>
            <a:r>
              <a:rPr lang="en-US" sz="2400" dirty="0" smtClean="0">
                <a:solidFill>
                  <a:srgbClr val="000000"/>
                </a:solidFill>
                <a:cs typeface="Calibri"/>
              </a:rPr>
              <a:t>Avoid imposing </a:t>
            </a:r>
            <a:r>
              <a:rPr lang="en-US" sz="2400" dirty="0">
                <a:solidFill>
                  <a:srgbClr val="000000"/>
                </a:solidFill>
                <a:cs typeface="Calibri"/>
              </a:rPr>
              <a:t>any unrealistic expectations relating to their understanding or </a:t>
            </a:r>
            <a:r>
              <a:rPr lang="en-US" sz="2400" dirty="0" smtClean="0">
                <a:solidFill>
                  <a:srgbClr val="000000"/>
                </a:solidFill>
                <a:cs typeface="Calibri"/>
              </a:rPr>
              <a:t>appreciation</a:t>
            </a:r>
          </a:p>
          <a:p>
            <a:pPr marL="0" indent="0" algn="ctr">
              <a:lnSpc>
                <a:spcPct val="150000"/>
              </a:lnSpc>
              <a:buNone/>
            </a:pPr>
            <a:endParaRPr lang="en-US" sz="2400" dirty="0" smtClean="0">
              <a:solidFill>
                <a:srgbClr val="C00000"/>
              </a:solidFill>
              <a:cs typeface="Calibri"/>
            </a:endParaRPr>
          </a:p>
          <a:p>
            <a:pPr marL="0" indent="0" algn="ctr">
              <a:lnSpc>
                <a:spcPct val="150000"/>
              </a:lnSpc>
              <a:buNone/>
            </a:pPr>
            <a:r>
              <a:rPr lang="en-US" sz="2400" dirty="0" smtClean="0">
                <a:solidFill>
                  <a:srgbClr val="C00000"/>
                </a:solidFill>
                <a:cs typeface="Calibri"/>
              </a:rPr>
              <a:t>People </a:t>
            </a:r>
            <a:r>
              <a:rPr lang="en-US" sz="2400" dirty="0">
                <a:solidFill>
                  <a:srgbClr val="C00000"/>
                </a:solidFill>
                <a:cs typeface="Calibri"/>
              </a:rPr>
              <a:t>often enter into sexual relationships without much rational thought at all. So why do we expect something different of those with dementia</a:t>
            </a:r>
            <a:r>
              <a:rPr lang="en-US" sz="2400" dirty="0" smtClean="0">
                <a:solidFill>
                  <a:srgbClr val="C00000"/>
                </a:solidFill>
                <a:cs typeface="Calibri"/>
              </a:rPr>
              <a:t>?</a:t>
            </a:r>
          </a:p>
          <a:p>
            <a:pPr marL="0" indent="0" algn="ctr">
              <a:lnSpc>
                <a:spcPct val="150000"/>
              </a:lnSpc>
              <a:buNone/>
            </a:pPr>
            <a:r>
              <a:rPr lang="en-US" sz="1400" i="1" dirty="0" smtClean="0">
                <a:solidFill>
                  <a:srgbClr val="C00000"/>
                </a:solidFill>
                <a:cs typeface="Calibri"/>
              </a:rPr>
              <a:t>Sokolowski (2010 &amp; 2011); Gordon &amp; Sokolowski (2004)</a:t>
            </a:r>
            <a:endParaRPr lang="en-US" sz="1400" i="1" dirty="0">
              <a:solidFill>
                <a:srgbClr val="C00000"/>
              </a:solidFill>
              <a:cs typeface="Calibri"/>
            </a:endParaRPr>
          </a:p>
          <a:p>
            <a:pPr>
              <a:lnSpc>
                <a:spcPct val="150000"/>
              </a:lnSpc>
            </a:pP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861445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epositphotos_3342211_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112"/>
            <a:ext cx="9144000" cy="6882111"/>
          </a:xfrm>
          <a:prstGeom prst="rect">
            <a:avLst/>
          </a:prstGeom>
        </p:spPr>
      </p:pic>
      <p:sp>
        <p:nvSpPr>
          <p:cNvPr id="7" name="Rectangle 6"/>
          <p:cNvSpPr/>
          <p:nvPr/>
        </p:nvSpPr>
        <p:spPr>
          <a:xfrm>
            <a:off x="3635896" y="2084851"/>
            <a:ext cx="5112568" cy="2286780"/>
          </a:xfrm>
          <a:prstGeom prst="rect">
            <a:avLst/>
          </a:prstGeom>
        </p:spPr>
        <p:txBody>
          <a:bodyPr wrap="square">
            <a:spAutoFit/>
          </a:bodyPr>
          <a:lstStyle/>
          <a:p>
            <a:pPr algn="ctr" fontAlgn="base">
              <a:lnSpc>
                <a:spcPct val="150000"/>
              </a:lnSpc>
              <a:spcBef>
                <a:spcPct val="20000"/>
              </a:spcBef>
              <a:spcAft>
                <a:spcPct val="0"/>
              </a:spcAft>
            </a:pP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If </a:t>
            </a: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we were to believe that Valarie &amp;</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 </a:t>
            </a:r>
            <a:r>
              <a:rPr lang="en-US" sz="1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Linda could not “pass the competency to consent” test, they could probably assent to participate in their relationship (agree without full understanding).  Wouldn’t that be enough</a:t>
            </a:r>
            <a:r>
              <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rPr>
              <a:t>?</a:t>
            </a:r>
          </a:p>
          <a:p>
            <a:pPr algn="ctr" fontAlgn="base">
              <a:lnSpc>
                <a:spcPct val="150000"/>
              </a:lnSpc>
              <a:spcBef>
                <a:spcPct val="20000"/>
              </a:spcBef>
              <a:spcAft>
                <a:spcPct val="0"/>
              </a:spcAft>
            </a:pPr>
            <a:endParaRPr lang="en-US"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endParaRPr>
          </a:p>
          <a:p>
            <a:pPr algn="ctr" fontAlgn="base">
              <a:lnSpc>
                <a:spcPct val="150000"/>
              </a:lnSpc>
              <a:spcBef>
                <a:spcPct val="20000"/>
              </a:spcBef>
              <a:spcAft>
                <a:spcPct val="0"/>
              </a:spcAft>
            </a:pPr>
            <a:r>
              <a:rPr lang="en-AU" sz="1200" i="1" dirty="0" smtClean="0">
                <a:solidFill>
                  <a:srgbClr val="FFFFFF"/>
                </a:solidFill>
              </a:rPr>
              <a:t>Adapted </a:t>
            </a:r>
            <a:r>
              <a:rPr lang="en-AU" sz="1200" i="1" dirty="0">
                <a:solidFill>
                  <a:srgbClr val="FFFFFF"/>
                </a:solidFill>
              </a:rPr>
              <a:t>from Sokolowski (2010 &amp; 2011)</a:t>
            </a:r>
            <a:endParaRPr lang="en-US"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cs typeface="Calibri"/>
            </a:endParaRPr>
          </a:p>
        </p:txBody>
      </p:sp>
    </p:spTree>
    <p:extLst>
      <p:ext uri="{BB962C8B-B14F-4D97-AF65-F5344CB8AC3E}">
        <p14:creationId xmlns:p14="http://schemas.microsoft.com/office/powerpoint/2010/main" val="404295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96752"/>
            <a:ext cx="8229600" cy="1143000"/>
          </a:xfrm>
        </p:spPr>
        <p:txBody>
          <a:bodyPr>
            <a:normAutofit/>
          </a:bodyPr>
          <a:lstStyle/>
          <a:p>
            <a:r>
              <a:rPr lang="en-AU" sz="3600" b="1" dirty="0" smtClean="0">
                <a:solidFill>
                  <a:srgbClr val="FF5B00"/>
                </a:solidFill>
              </a:rPr>
              <a:t>Autonomy &amp; Solidarity</a:t>
            </a:r>
            <a:br>
              <a:rPr lang="en-AU" sz="3600" b="1" dirty="0" smtClean="0">
                <a:solidFill>
                  <a:srgbClr val="FF5B00"/>
                </a:solidFill>
              </a:rPr>
            </a:br>
            <a:r>
              <a:rPr lang="en-AU" sz="1600" i="1" dirty="0">
                <a:solidFill>
                  <a:srgbClr val="FF5B00"/>
                </a:solidFill>
              </a:rPr>
              <a:t>Content from Sokolowski (2010 &amp; 2011)</a:t>
            </a:r>
            <a:endParaRPr lang="en-AU" sz="1600" b="1" dirty="0">
              <a:solidFill>
                <a:srgbClr val="FF5B00"/>
              </a:solidFill>
            </a:endParaRPr>
          </a:p>
        </p:txBody>
      </p:sp>
      <p:sp>
        <p:nvSpPr>
          <p:cNvPr id="3" name="Content Placeholder 2"/>
          <p:cNvSpPr>
            <a:spLocks noGrp="1"/>
          </p:cNvSpPr>
          <p:nvPr>
            <p:ph idx="1"/>
          </p:nvPr>
        </p:nvSpPr>
        <p:spPr>
          <a:xfrm>
            <a:off x="467544" y="2060848"/>
            <a:ext cx="8229600" cy="3777283"/>
          </a:xfrm>
        </p:spPr>
        <p:txBody>
          <a:bodyPr>
            <a:noAutofit/>
          </a:bodyPr>
          <a:lstStyle/>
          <a:p>
            <a:pPr>
              <a:lnSpc>
                <a:spcPct val="130000"/>
              </a:lnSpc>
            </a:pPr>
            <a:r>
              <a:rPr lang="en-US" sz="2400" dirty="0"/>
              <a:t>Conventional view</a:t>
            </a:r>
            <a:endParaRPr lang="en-AU" sz="2400" dirty="0"/>
          </a:p>
          <a:p>
            <a:pPr lvl="1">
              <a:lnSpc>
                <a:spcPct val="130000"/>
              </a:lnSpc>
            </a:pPr>
            <a:r>
              <a:rPr lang="en-US" sz="2400" dirty="0"/>
              <a:t>heavy reliance on one having a requisite intellectual </a:t>
            </a:r>
            <a:r>
              <a:rPr lang="en-US" sz="2400" dirty="0" smtClean="0"/>
              <a:t>level </a:t>
            </a:r>
            <a:r>
              <a:rPr lang="en-US" sz="1400" dirty="0" smtClean="0"/>
              <a:t>(Dodds, 2000) </a:t>
            </a:r>
            <a:endParaRPr lang="en-AU" sz="1400" dirty="0"/>
          </a:p>
          <a:p>
            <a:pPr lvl="1">
              <a:lnSpc>
                <a:spcPct val="130000"/>
              </a:lnSpc>
            </a:pPr>
            <a:r>
              <a:rPr lang="en-US" sz="2400" dirty="0"/>
              <a:t>connected to what one wants or prefers prior to dementia </a:t>
            </a:r>
            <a:endParaRPr lang="en-AU" sz="2400" dirty="0"/>
          </a:p>
          <a:p>
            <a:pPr lvl="1">
              <a:lnSpc>
                <a:spcPct val="130000"/>
              </a:lnSpc>
            </a:pPr>
            <a:r>
              <a:rPr lang="en-US" sz="2400" dirty="0"/>
              <a:t>no longer pertinent in the context of dementia. </a:t>
            </a:r>
            <a:endParaRPr lang="en-AU" sz="2400" dirty="0"/>
          </a:p>
          <a:p>
            <a:pPr lvl="1">
              <a:lnSpc>
                <a:spcPct val="130000"/>
              </a:lnSpc>
            </a:pPr>
            <a:r>
              <a:rPr lang="en-US" sz="2400" dirty="0"/>
              <a:t>Thus limited consideration is given to the older person’s existing sexual desires </a:t>
            </a:r>
            <a:r>
              <a:rPr lang="en-US" sz="2400" dirty="0" smtClean="0"/>
              <a:t>&amp; </a:t>
            </a:r>
            <a:r>
              <a:rPr lang="en-US" sz="2400" dirty="0"/>
              <a:t>wishes, which can, in fact, also be a true reflection of his or her </a:t>
            </a:r>
            <a:r>
              <a:rPr lang="en-US" sz="2400" dirty="0" smtClean="0"/>
              <a:t>autonomy</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39890821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896544"/>
          </a:xfrm>
        </p:spPr>
        <p:txBody>
          <a:bodyPr>
            <a:noAutofit/>
          </a:bodyPr>
          <a:lstStyle/>
          <a:p>
            <a:pPr>
              <a:lnSpc>
                <a:spcPct val="150000"/>
              </a:lnSpc>
            </a:pPr>
            <a:r>
              <a:rPr lang="en-US" sz="2400" dirty="0"/>
              <a:t>Medical perspective: autonomy - dichotomous (i.e. able or unable)</a:t>
            </a:r>
            <a:endParaRPr lang="en-AU" sz="2400" dirty="0"/>
          </a:p>
          <a:p>
            <a:pPr lvl="1">
              <a:lnSpc>
                <a:spcPct val="150000"/>
              </a:lnSpc>
            </a:pPr>
            <a:r>
              <a:rPr lang="en-US" sz="2400" dirty="0"/>
              <a:t>i</a:t>
            </a:r>
            <a:r>
              <a:rPr lang="en-US" sz="2400" dirty="0" smtClean="0"/>
              <a:t>mpractical</a:t>
            </a:r>
            <a:endParaRPr lang="en-AU" sz="2400" dirty="0"/>
          </a:p>
          <a:p>
            <a:pPr lvl="1">
              <a:lnSpc>
                <a:spcPct val="150000"/>
              </a:lnSpc>
            </a:pPr>
            <a:r>
              <a:rPr lang="en-US" sz="2400" dirty="0"/>
              <a:t>does not reflect the reality of </a:t>
            </a:r>
            <a:r>
              <a:rPr lang="en-US" sz="2400" dirty="0" smtClean="0"/>
              <a:t>PWD </a:t>
            </a:r>
            <a:r>
              <a:rPr lang="en-US" sz="2400" dirty="0"/>
              <a:t>possessing fluctuating abilities to govern themselves in different contexts </a:t>
            </a:r>
            <a:r>
              <a:rPr lang="en-US" sz="2400" dirty="0" smtClean="0"/>
              <a:t>&amp; </a:t>
            </a:r>
            <a:r>
              <a:rPr lang="en-US" sz="2400" dirty="0"/>
              <a:t>act according to the values </a:t>
            </a:r>
            <a:r>
              <a:rPr lang="en-US" sz="2400" dirty="0" smtClean="0"/>
              <a:t>&amp; </a:t>
            </a:r>
            <a:r>
              <a:rPr lang="en-US" sz="2400" dirty="0"/>
              <a:t>beliefs that are important to them</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28296010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340768"/>
            <a:ext cx="8229600" cy="4896544"/>
          </a:xfrm>
        </p:spPr>
        <p:txBody>
          <a:bodyPr>
            <a:noAutofit/>
          </a:bodyPr>
          <a:lstStyle/>
          <a:p>
            <a:r>
              <a:rPr lang="en-US" sz="2400" dirty="0"/>
              <a:t>Autonomy for PWD</a:t>
            </a:r>
            <a:endParaRPr lang="en-AU" sz="2400" dirty="0"/>
          </a:p>
          <a:p>
            <a:pPr lvl="1"/>
            <a:r>
              <a:rPr lang="en-US" sz="2400" dirty="0"/>
              <a:t>not static but dynamic </a:t>
            </a:r>
            <a:r>
              <a:rPr lang="en-US" sz="2400" dirty="0" smtClean="0"/>
              <a:t>&amp; </a:t>
            </a:r>
            <a:r>
              <a:rPr lang="en-US" sz="2400" dirty="0"/>
              <a:t>flexible</a:t>
            </a:r>
            <a:endParaRPr lang="en-AU" sz="2400" dirty="0"/>
          </a:p>
          <a:p>
            <a:pPr lvl="1"/>
            <a:r>
              <a:rPr lang="en-US" sz="2400" dirty="0"/>
              <a:t>one becomes less autonomous overall as dementia progresses</a:t>
            </a:r>
            <a:endParaRPr lang="en-AU" sz="2400" dirty="0"/>
          </a:p>
          <a:p>
            <a:pPr lvl="1"/>
            <a:r>
              <a:rPr lang="en-US" sz="2400" dirty="0"/>
              <a:t>wrong to assume PWD can no longer be </a:t>
            </a:r>
            <a:r>
              <a:rPr lang="en-US" sz="2400" dirty="0" smtClean="0"/>
              <a:t>autonomous </a:t>
            </a:r>
            <a:r>
              <a:rPr lang="en-US" sz="1400" dirty="0" smtClean="0"/>
              <a:t>(Fellows, 1998; Sokolowski, 2010 &amp; 2011)</a:t>
            </a:r>
            <a:endParaRPr lang="en-AU" sz="1400" dirty="0"/>
          </a:p>
          <a:p>
            <a:pPr lvl="1"/>
            <a:r>
              <a:rPr lang="en-US" sz="2400" dirty="0"/>
              <a:t>more beneficial </a:t>
            </a:r>
            <a:r>
              <a:rPr lang="en-US" sz="2400" dirty="0" smtClean="0"/>
              <a:t>&amp; </a:t>
            </a:r>
            <a:r>
              <a:rPr lang="en-US" sz="2400" dirty="0"/>
              <a:t>pragmatic to consider autonomy as existing on a continuum (i.e. more or less autonomous) </a:t>
            </a:r>
            <a:endParaRPr lang="en-AU" sz="2400" dirty="0"/>
          </a:p>
          <a:p>
            <a:pPr lvl="1"/>
            <a:r>
              <a:rPr lang="en-US" sz="2400" dirty="0"/>
              <a:t>associated with values </a:t>
            </a:r>
            <a:r>
              <a:rPr lang="en-US" sz="2400" dirty="0" smtClean="0"/>
              <a:t>&amp; </a:t>
            </a:r>
            <a:r>
              <a:rPr lang="en-US" sz="2400" dirty="0"/>
              <a:t>beliefs</a:t>
            </a:r>
            <a:endParaRPr lang="en-AU" sz="2400" dirty="0"/>
          </a:p>
          <a:p>
            <a:pPr lvl="1"/>
            <a:r>
              <a:rPr lang="en-US" sz="2400" dirty="0"/>
              <a:t>linked to the social, emotional, religious </a:t>
            </a:r>
            <a:r>
              <a:rPr lang="en-US" sz="2400" dirty="0" smtClean="0"/>
              <a:t>&amp; </a:t>
            </a:r>
            <a:r>
              <a:rPr lang="en-US" sz="2400" dirty="0"/>
              <a:t>spiritual realms of identity</a:t>
            </a:r>
            <a:endParaRPr lang="en-AU" sz="24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344" b="25281"/>
          <a:stretch/>
        </p:blipFill>
        <p:spPr>
          <a:xfrm>
            <a:off x="4132064" y="41030"/>
            <a:ext cx="1944216" cy="795682"/>
          </a:xfrm>
          <a:prstGeom prst="rect">
            <a:avLst/>
          </a:prstGeom>
        </p:spPr>
      </p:pic>
    </p:spTree>
    <p:extLst>
      <p:ext uri="{BB962C8B-B14F-4D97-AF65-F5344CB8AC3E}">
        <p14:creationId xmlns:p14="http://schemas.microsoft.com/office/powerpoint/2010/main" val="1997209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griffith-corporate-powerpoint-template">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AU" sz="1500" b="0" i="0" u="none" strike="noStrike" cap="none" normalizeH="0" baseline="0" smtClean="0">
            <a:ln>
              <a:noFill/>
            </a:ln>
            <a:solidFill>
              <a:schemeClr val="tx1"/>
            </a:solidFill>
            <a:effectLst/>
            <a:latin typeface="Arial"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Master design">
  <a:themeElements>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ster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5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5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Master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979</TotalTime>
  <Words>7920</Words>
  <Application>Microsoft Office PowerPoint</Application>
  <PresentationFormat>On-screen Show (4:3)</PresentationFormat>
  <Paragraphs>685</Paragraphs>
  <Slides>117</Slides>
  <Notes>16</Notes>
  <HiddenSlides>0</HiddenSlides>
  <MMClips>0</MMClips>
  <ScaleCrop>false</ScaleCrop>
  <HeadingPairs>
    <vt:vector size="4" baseType="variant">
      <vt:variant>
        <vt:lpstr>Theme</vt:lpstr>
      </vt:variant>
      <vt:variant>
        <vt:i4>9</vt:i4>
      </vt:variant>
      <vt:variant>
        <vt:lpstr>Slide Titles</vt:lpstr>
      </vt:variant>
      <vt:variant>
        <vt:i4>117</vt:i4>
      </vt:variant>
    </vt:vector>
  </HeadingPairs>
  <TitlesOfParts>
    <vt:vector size="126" baseType="lpstr">
      <vt:lpstr>griffith-corporate-powerpoint-template</vt:lpstr>
      <vt:lpstr>Custom Design</vt:lpstr>
      <vt:lpstr>1_griffith-corporate-powerpoint-template</vt:lpstr>
      <vt:lpstr>2_griffith-corporate-powerpoint-template</vt:lpstr>
      <vt:lpstr>3_griffith-corporate-powerpoint-template</vt:lpstr>
      <vt:lpstr>4_griffith-corporate-powerpoint-template</vt:lpstr>
      <vt:lpstr>5_griffith-corporate-powerpoint-template</vt:lpstr>
      <vt:lpstr>6_griffith-corporate-powerpoint-template</vt:lpstr>
      <vt:lpstr>Master design</vt:lpstr>
      <vt:lpstr>Sexualities &amp; Dementia</vt:lpstr>
      <vt:lpstr>PowerPoint Presentation</vt:lpstr>
      <vt:lpstr>WORKSHOP AGENDA &amp; OBJECTIVES</vt:lpstr>
      <vt:lpstr>  MODULE A Intimacy, Sexuality and Sexual Behaviour   Unit I: Defining Intimacy, Sexuality and their Significance to Well-being</vt:lpstr>
      <vt:lpstr>PowerPoint Presentation</vt:lpstr>
      <vt:lpstr>Meaning of Intimacy &amp; Sexuality</vt:lpstr>
      <vt:lpstr>PowerPoint Presentation</vt:lpstr>
      <vt:lpstr>PowerPoint Presentation</vt:lpstr>
      <vt:lpstr>PowerPoint Presentation</vt:lpstr>
      <vt:lpstr>SEXUALITY, AGEING &amp; DEMENTIA</vt:lpstr>
      <vt:lpstr>PowerPoint Presentation</vt:lpstr>
      <vt:lpstr>PowerPoint Presentation</vt:lpstr>
      <vt:lpstr>Types of Sexuality &amp; Sex /Gender Identities</vt:lpstr>
      <vt:lpstr>PowerPoint Presentation</vt:lpstr>
      <vt:lpstr>PowerPoint Presentation</vt:lpstr>
      <vt:lpstr>PowerPoint Presentation</vt:lpstr>
      <vt:lpstr>PowerPoint Presentation</vt:lpstr>
      <vt:lpstr>Myths &amp; Facts of Sexuality &amp; Ageing</vt:lpstr>
      <vt:lpstr>PowerPoint Presentation</vt:lpstr>
      <vt:lpstr>PowerPoint Presentation</vt:lpstr>
      <vt:lpstr>PowerPoint Presentation</vt:lpstr>
      <vt:lpstr>PowerPoint Presentation</vt:lpstr>
      <vt:lpstr>Why is expression of sexuality important for older people?</vt:lpstr>
      <vt:lpstr>PowerPoint Presentation</vt:lpstr>
      <vt:lpstr>PowerPoint Presentation</vt:lpstr>
      <vt:lpstr>PowerPoint Presentation</vt:lpstr>
      <vt:lpstr>  MODULE A Intimacy, Sexuality and Sexual Behaviour   Unit II: Expression of Intimacy and Sexuality</vt:lpstr>
      <vt:lpstr>Concepts of Intimacy &amp; Sexual Behaviour</vt:lpstr>
      <vt:lpstr>Intimate Behaviours  vs. Sexual Behaviours</vt:lpstr>
      <vt:lpstr>PowerPoint Presentation</vt:lpstr>
      <vt:lpstr>PowerPoint Presentation</vt:lpstr>
      <vt:lpstr>Psychological Needs-Based Approach to the Expressions of Intimacy &amp; Sexuality</vt:lpstr>
      <vt:lpstr>  MODULE A Intimacy, Sexuality and Sexual Behaviour   Unit III: Barriers to the Expression of Sexuality in Care Settings</vt:lpstr>
      <vt:lpstr>PowerPoint Presentation</vt:lpstr>
      <vt:lpstr>PowerPoint Presentation</vt:lpstr>
      <vt:lpstr>PowerPoint Presentation</vt:lpstr>
      <vt:lpstr>PowerPoint Presentation</vt:lpstr>
      <vt:lpstr>PowerPoint Presentation</vt:lpstr>
      <vt:lpstr>  MODULE B Dementia and Expression of Sexuality   Unit I: Sexualities and Dementia in Care Settings</vt:lpstr>
      <vt:lpstr>Effects of Dementia on Expression of Sexuality</vt:lpstr>
      <vt:lpstr>PowerPoint Presentation</vt:lpstr>
      <vt:lpstr>PowerPoint Presentation</vt:lpstr>
      <vt:lpstr>PowerPoint Presentation</vt:lpstr>
      <vt:lpstr>Recognising Signs of Well-Being or  Ill-Being</vt:lpstr>
      <vt:lpstr>PowerPoint Presentation</vt:lpstr>
      <vt:lpstr>PowerPoint Presentation</vt:lpstr>
      <vt:lpstr>PowerPoint Presentation</vt:lpstr>
      <vt:lpstr>PowerPoint Presentation</vt:lpstr>
      <vt:lpstr>Detecting Signs of Sexual Abuse</vt:lpstr>
      <vt:lpstr>PowerPoint Presentation</vt:lpstr>
      <vt:lpstr>PowerPoint Presentation</vt:lpstr>
      <vt:lpstr>Identifying Sexual Risks to Vulnerable People with Dementia</vt:lpstr>
      <vt:lpstr>PowerPoint Presentation</vt:lpstr>
      <vt:lpstr>PowerPoint Presentation</vt:lpstr>
      <vt:lpstr>PowerPoint Presentation</vt:lpstr>
      <vt:lpstr>PowerPoint Presentation</vt:lpstr>
      <vt:lpstr> MODULE B Dementia and Expression of Sexuality   Unit II: Caregivers’ Role and Responsibilities in the Expression of Sexuality by People with Dementia</vt:lpstr>
      <vt:lpstr>Roles &amp; Responsibilities Towards the Expression of Sexuality</vt:lpstr>
      <vt:lpstr>PowerPoint Presentation</vt:lpstr>
      <vt:lpstr>PowerPoint Presentation</vt:lpstr>
      <vt:lpstr>Responding to the Expression of Sexuality by People with Dementia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Responding to Sexual Advances from People with Dementia</vt:lpstr>
      <vt:lpstr>PowerPoint Presentation</vt:lpstr>
      <vt:lpstr>PowerPoint Presentation</vt:lpstr>
      <vt:lpstr> MODULE C Ethical Considerations: Policy/Guidelines   Development for Sexualities and Dementia in Care Setting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Privacy Rights</vt:lpstr>
      <vt:lpstr>PowerPoint Presentation</vt:lpstr>
      <vt:lpstr>Cognitive Capacity &amp; Consent Content from Sokolowski (2010 &amp; 2011)</vt:lpstr>
      <vt:lpstr>PowerPoint Presentation</vt:lpstr>
      <vt:lpstr>PowerPoint Presentation</vt:lpstr>
      <vt:lpstr>PowerPoint Presentation</vt:lpstr>
      <vt:lpstr>Autonomy &amp; Solidarity Content from Sokolowski (2010 &amp; 2011)</vt:lpstr>
      <vt:lpstr>PowerPoint Presentation</vt:lpstr>
      <vt:lpstr>PowerPoint Presentation</vt:lpstr>
      <vt:lpstr>PowerPoint Presentation</vt:lpstr>
      <vt:lpstr>PowerPoint Presentation</vt:lpstr>
      <vt:lpstr>PowerPoint Presentation</vt:lpstr>
      <vt:lpstr>Personhood (‘Now’ vs. ‘Then’) Content from Sokolowski (2010 &amp;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Extreme Love: Dementia Love (Louis Theroux)</vt:lpstr>
      <vt:lpstr>CONCLUSIONS</vt:lpstr>
      <vt:lpstr>PowerPoint Presentation</vt:lpstr>
      <vt:lpstr>PowerPoint Presentation</vt:lpstr>
      <vt:lpstr>PowerPoint Presentation</vt:lpstr>
      <vt:lpstr>Workshop Evaluation     </vt:lpstr>
      <vt:lpstr>Thank you for your participation  End of Workshop     </vt:lpstr>
    </vt:vector>
  </TitlesOfParts>
  <Company>Griffith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Sexualities &amp; Dementia: Online Education Resource for Health Professionals</dc:title>
  <dc:creator>s1696954</dc:creator>
  <cp:lastModifiedBy>soeadmin</cp:lastModifiedBy>
  <cp:revision>114</cp:revision>
  <cp:lastPrinted>2016-03-24T07:38:24Z</cp:lastPrinted>
  <dcterms:created xsi:type="dcterms:W3CDTF">2012-10-30T03:43:10Z</dcterms:created>
  <dcterms:modified xsi:type="dcterms:W3CDTF">2017-04-06T02:59:01Z</dcterms:modified>
</cp:coreProperties>
</file>